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85" r:id="rId5"/>
    <p:sldId id="259" r:id="rId6"/>
    <p:sldId id="295" r:id="rId7"/>
    <p:sldId id="278" r:id="rId8"/>
    <p:sldId id="293" r:id="rId9"/>
    <p:sldId id="294" r:id="rId10"/>
    <p:sldId id="282" r:id="rId11"/>
    <p:sldId id="286" r:id="rId12"/>
    <p:sldId id="288" r:id="rId13"/>
    <p:sldId id="289" r:id="rId14"/>
    <p:sldId id="287" r:id="rId15"/>
    <p:sldId id="292" r:id="rId16"/>
    <p:sldId id="261" r:id="rId17"/>
    <p:sldId id="281" r:id="rId18"/>
    <p:sldId id="290" r:id="rId19"/>
    <p:sldId id="291" r:id="rId20"/>
    <p:sldId id="270" r:id="rId21"/>
    <p:sldId id="272" r:id="rId22"/>
    <p:sldId id="284" r:id="rId23"/>
    <p:sldId id="283" r:id="rId24"/>
    <p:sldId id="264" r:id="rId25"/>
    <p:sldId id="273" r:id="rId26"/>
    <p:sldId id="267" r:id="rId27"/>
    <p:sldId id="269" r:id="rId2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EDDFBB-AA22-2487-D13C-00C9F62C2367}" name="Pavel Veselý" initials="PV" userId="S::95164597@cuni.cz::f328504c-0aab-4e6f-aa33-699a3946404f" providerId="AD"/>
  <p188:author id="{364332F8-4670-2D49-6ED6-57693820F704}" name="Ondřej Sladký" initials="OS" userId="S::75757015@cuni.cz::f7d3a284-a1b2-4c5b-9568-15a609cf842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9ED5"/>
    <a:srgbClr val="E97132"/>
    <a:srgbClr val="4EA72E"/>
    <a:srgbClr val="000000"/>
    <a:srgbClr val="22FF00"/>
    <a:srgbClr val="0E6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602CB5-7D7A-3116-A579-549A30CFC478}" v="28" dt="2025-08-24T09:42:16.324"/>
    <p1510:client id="{02B5E45C-463E-7A1B-09D9-2805090F0A64}" v="527" dt="2025-08-25T08:15:08.114"/>
    <p1510:client id="{54F2CA9A-A8FE-7368-8173-C3C9567A98DF}" v="70" dt="2025-08-24T10:01:17.397"/>
    <p1510:client id="{E9FE2944-CCDB-5A9F-F97F-C5C5C1275455}" v="18" dt="2025-08-25T08:26:29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21DD0-DC3D-48FF-A3AD-9793D076A2AA}" type="datetimeFigureOut">
              <a:t>8/25/2025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7BF8C-8BB1-4FFD-BBF8-F5C77E35DB3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12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We compared our tool, FMSI, to three state-of-the-art indexes, CBL, </a:t>
            </a:r>
            <a:r>
              <a:rPr lang="en-US" err="1">
                <a:ea typeface="Calibri"/>
                <a:cs typeface="Calibri"/>
              </a:rPr>
              <a:t>SSHash</a:t>
            </a:r>
            <a:r>
              <a:rPr lang="en-US">
                <a:ea typeface="Calibri"/>
                <a:cs typeface="Calibri"/>
              </a:rPr>
              <a:t> and Spectral-Burrows-Wheeler Transform in two variants – SBWT-fast with the default hyper-parameter setting and SBWT-small with hyperparameters tuned for space-efficiency. </a:t>
            </a:r>
          </a:p>
          <a:p>
            <a:r>
              <a:rPr lang="en-US">
                <a:ea typeface="Calibri"/>
                <a:cs typeface="Calibri"/>
              </a:rPr>
              <a:t>And; since the existing k-</a:t>
            </a:r>
            <a:r>
              <a:rPr lang="en-US" err="1">
                <a:ea typeface="Calibri"/>
                <a:cs typeface="Calibri"/>
              </a:rPr>
              <a:t>mer</a:t>
            </a:r>
            <a:r>
              <a:rPr lang="en-US">
                <a:ea typeface="Calibri" panose="020F0502020204030204"/>
                <a:cs typeface="Calibri" panose="020F0502020204030204"/>
              </a:rPr>
              <a:t> indexes are mostly optimized for model use cases such as human genome with k=31, we performed experimental evaluation on a range of datasets of various sizes including read and assembly datasets, for a range of k.</a:t>
            </a:r>
          </a:p>
          <a:p>
            <a:r>
              <a:rPr lang="en-US">
                <a:ea typeface="Calibri" panose="020F0502020204030204"/>
                <a:cs typeface="Calibri" panose="020F0502020204030204"/>
              </a:rPr>
              <a:t>For each tool, we measured the range of bits of memory to answer queries per canonical k-</a:t>
            </a:r>
            <a:r>
              <a:rPr lang="en-US" err="1">
                <a:ea typeface="Calibri" panose="020F0502020204030204"/>
                <a:cs typeface="Calibri" panose="020F0502020204030204"/>
              </a:rPr>
              <a:t>mer</a:t>
            </a:r>
            <a:r>
              <a:rPr lang="en-US">
                <a:ea typeface="Calibri" panose="020F0502020204030204"/>
                <a:cs typeface="Calibri" panose="020F0502020204030204"/>
              </a:rPr>
              <a:t> in the reference dataset; and for all the datasets FMSI </a:t>
            </a:r>
            <a:r>
              <a:rPr lang="en-US" err="1">
                <a:ea typeface="Calibri" panose="020F0502020204030204"/>
                <a:cs typeface="Calibri" panose="020F0502020204030204"/>
              </a:rPr>
              <a:t>ouperformed</a:t>
            </a:r>
            <a:r>
              <a:rPr lang="en-US">
                <a:ea typeface="Calibri" panose="020F0502020204030204"/>
                <a:cs typeface="Calibri" panose="020F0502020204030204"/>
              </a:rPr>
              <a:t> all competing data structures.</a:t>
            </a: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>
                <a:ea typeface="Calibri" panose="020F0502020204030204"/>
                <a:cs typeface="Calibri" panose="020F0502020204030204"/>
              </a:rPr>
              <a:t>As an example, consider the E.coli pan-genome from 661k bacteria database consisting of 1.3 billion k-</a:t>
            </a:r>
            <a:r>
              <a:rPr lang="en-US" err="1">
                <a:ea typeface="Calibri" panose="020F0502020204030204"/>
                <a:cs typeface="Calibri" panose="020F0502020204030204"/>
              </a:rPr>
              <a:t>mers</a:t>
            </a:r>
            <a:r>
              <a:rPr lang="en-US">
                <a:ea typeface="Calibri" panose="020F0502020204030204"/>
                <a:cs typeface="Calibri" panose="020F0502020204030204"/>
              </a:rPr>
              <a:t>. Here, CBL achieves 25 to 69 bits per k-</a:t>
            </a:r>
            <a:r>
              <a:rPr lang="en-US" err="1">
                <a:ea typeface="Calibri" panose="020F0502020204030204"/>
                <a:cs typeface="Calibri" panose="020F0502020204030204"/>
              </a:rPr>
              <a:t>mer</a:t>
            </a:r>
            <a:r>
              <a:rPr lang="en-US">
                <a:ea typeface="Calibri" panose="020F0502020204030204"/>
                <a:cs typeface="Calibri" panose="020F0502020204030204"/>
              </a:rPr>
              <a:t>, </a:t>
            </a:r>
            <a:r>
              <a:rPr lang="en-US" err="1">
                <a:ea typeface="Calibri" panose="020F0502020204030204"/>
                <a:cs typeface="Calibri" panose="020F0502020204030204"/>
              </a:rPr>
              <a:t>SSHash</a:t>
            </a:r>
            <a:r>
              <a:rPr lang="en-US">
                <a:ea typeface="Calibri" panose="020F0502020204030204"/>
                <a:cs typeface="Calibri" panose="020F0502020204030204"/>
              </a:rPr>
              <a:t> 7 to 22,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7BF8C-8BB1-4FFD-BBF8-F5C77E35DB38}" type="slidenum"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437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316" y="383089"/>
            <a:ext cx="10427368" cy="2387600"/>
          </a:xfrm>
        </p:spPr>
        <p:txBody>
          <a:bodyPr>
            <a:normAutofit/>
          </a:bodyPr>
          <a:lstStyle/>
          <a:p>
            <a:r>
              <a:rPr lang="en-GB" sz="3800" dirty="0">
                <a:solidFill>
                  <a:srgbClr val="156082"/>
                </a:solidFill>
                <a:ea typeface="+mj-lt"/>
                <a:cs typeface="+mj-lt"/>
              </a:rPr>
              <a:t>Towards Efficient 𝑘-Mer Set Operations via</a:t>
            </a:r>
            <a:endParaRPr lang="en-US" dirty="0"/>
          </a:p>
          <a:p>
            <a:r>
              <a:rPr lang="en-GB" sz="3800" dirty="0">
                <a:solidFill>
                  <a:srgbClr val="156082"/>
                </a:solidFill>
                <a:ea typeface="+mj-lt"/>
                <a:cs typeface="+mj-lt"/>
              </a:rPr>
              <a:t>Function-Assigned Masked Superstrings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61933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400">
                <a:latin typeface="Aptos"/>
                <a:cs typeface="Arial"/>
              </a:rPr>
              <a:t>Ondřej </a:t>
            </a:r>
            <a:r>
              <a:rPr lang="en-GB" sz="3400" err="1">
                <a:latin typeface="Aptos"/>
                <a:cs typeface="Arial"/>
              </a:rPr>
              <a:t>Sladký</a:t>
            </a:r>
            <a:r>
              <a:rPr lang="en-GB" sz="3400">
                <a:latin typeface="Aptos"/>
                <a:cs typeface="Arial"/>
              </a:rPr>
              <a:t>, Pavel Veselý &amp; Karel </a:t>
            </a:r>
            <a:r>
              <a:rPr lang="en-GB" sz="3400" err="1">
                <a:latin typeface="Aptos"/>
                <a:cs typeface="Arial"/>
              </a:rPr>
              <a:t>Břinda</a:t>
            </a:r>
            <a:endParaRPr lang="en-US" sz="3400">
              <a:latin typeface="Aptos"/>
            </a:endParaRPr>
          </a:p>
        </p:txBody>
      </p:sp>
      <p:pic>
        <p:nvPicPr>
          <p:cNvPr id="4" name="Picture 3" descr="https://i.pinimg.com/originals/c7/82/e9/c782e90246df427311fac532d2835c59.png">
            <a:extLst>
              <a:ext uri="{FF2B5EF4-FFF2-40B4-BE49-F238E27FC236}">
                <a16:creationId xmlns:a16="http://schemas.microsoft.com/office/drawing/2014/main" id="{5F26D1C7-F703-E4D7-BFA1-72DB0CCD5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367" y="4669506"/>
            <a:ext cx="1625269" cy="206044"/>
          </a:xfrm>
          <a:prstGeom prst="rect">
            <a:avLst/>
          </a:prstGeom>
        </p:spPr>
      </p:pic>
      <p:pic>
        <p:nvPicPr>
          <p:cNvPr id="5" name="Picture 4" descr="CUNI MFF | Faculty of Mathematics and Physics">
            <a:extLst>
              <a:ext uri="{FF2B5EF4-FFF2-40B4-BE49-F238E27FC236}">
                <a16:creationId xmlns:a16="http://schemas.microsoft.com/office/drawing/2014/main" id="{A9D3558E-C78F-258A-2175-4292FAF94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718" y="4474243"/>
            <a:ext cx="2129590" cy="613110"/>
          </a:xfrm>
          <a:prstGeom prst="rect">
            <a:avLst/>
          </a:prstGeom>
        </p:spPr>
      </p:pic>
      <p:pic>
        <p:nvPicPr>
          <p:cNvPr id="6" name="Picture 5" descr="French Institute for Research in Computer Science and Automation - Wikipedia">
            <a:extLst>
              <a:ext uri="{FF2B5EF4-FFF2-40B4-BE49-F238E27FC236}">
                <a16:creationId xmlns:a16="http://schemas.microsoft.com/office/drawing/2014/main" id="{197E1511-AE28-1EEF-09CA-E3FB273C1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3687" y="4232108"/>
            <a:ext cx="1266825" cy="552450"/>
          </a:xfrm>
          <a:prstGeom prst="rect">
            <a:avLst/>
          </a:prstGeom>
        </p:spPr>
      </p:pic>
      <p:pic>
        <p:nvPicPr>
          <p:cNvPr id="7" name="Picture 6" descr="Accueil">
            <a:extLst>
              <a:ext uri="{FF2B5EF4-FFF2-40B4-BE49-F238E27FC236}">
                <a16:creationId xmlns:a16="http://schemas.microsoft.com/office/drawing/2014/main" id="{AFCD27DC-4EE1-FAE5-BEF3-15562F6C1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931" y="4776036"/>
            <a:ext cx="1457325" cy="447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39D839-3C61-E0CE-35EE-23FC68530274}"/>
              </a:ext>
            </a:extLst>
          </p:cNvPr>
          <p:cNvSpPr txBox="1"/>
          <p:nvPr/>
        </p:nvSpPr>
        <p:spPr>
          <a:xfrm>
            <a:off x="3406775" y="5777581"/>
            <a:ext cx="5918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Aptos"/>
                <a:cs typeface="Arial"/>
              </a:rPr>
              <a:t>Prague </a:t>
            </a:r>
            <a:r>
              <a:rPr lang="en-US" sz="2400" err="1">
                <a:latin typeface="Aptos"/>
                <a:cs typeface="Arial"/>
              </a:rPr>
              <a:t>Stringology</a:t>
            </a:r>
            <a:r>
              <a:rPr lang="en-US" sz="2400">
                <a:latin typeface="Aptos"/>
                <a:cs typeface="Arial"/>
              </a:rPr>
              <a:t> Conference  </a:t>
            </a:r>
            <a:endParaRPr lang="en-US" sz="2400">
              <a:latin typeface="Apto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7DC76-A8FC-E2F7-5399-6626CD3CBF83}"/>
              </a:ext>
            </a:extLst>
          </p:cNvPr>
          <p:cNvSpPr/>
          <p:nvPr/>
        </p:nvSpPr>
        <p:spPr>
          <a:xfrm>
            <a:off x="2267010" y="4106778"/>
            <a:ext cx="2632151" cy="160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4916B41-CE03-1235-CFE6-EF0C179D16F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9EC382-4651-D025-6D8F-057EE6E87E5B}"/>
              </a:ext>
            </a:extLst>
          </p:cNvPr>
          <p:cNvSpPr txBox="1"/>
          <p:nvPr/>
        </p:nvSpPr>
        <p:spPr>
          <a:xfrm>
            <a:off x="4891086" y="6237956"/>
            <a:ext cx="294957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Aptos"/>
                <a:cs typeface="Arial"/>
              </a:rPr>
              <a:t>25.8.2025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997D9-18D3-5758-B4B7-A65E2BE89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530"/>
            <a:ext cx="10515600" cy="1325563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GB" sz="3400">
                <a:solidFill>
                  <a:srgbClr val="156082"/>
                </a:solidFill>
                <a:cs typeface="Arial"/>
              </a:rPr>
              <a:t>How to dynamize masked superstrings?</a:t>
            </a:r>
            <a:endParaRPr lang="en-US" sz="3400">
              <a:solidFill>
                <a:srgbClr val="156082"/>
              </a:solidFill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FB2F9-55CD-11A7-E22C-52D66BA88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179" y="3863665"/>
            <a:ext cx="10515600" cy="6938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5"/>
                </a:solidFill>
              </a:rPr>
              <a:t>Union easy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/>
              <a:t>– concatenate masked superstrings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3AF9E-B1BA-5404-680E-A19A0BF3A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10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705D80-B95C-7784-C124-C6F550632903}"/>
              </a:ext>
            </a:extLst>
          </p:cNvPr>
          <p:cNvSpPr txBox="1">
            <a:spLocks/>
          </p:cNvSpPr>
          <p:nvPr/>
        </p:nvSpPr>
        <p:spPr>
          <a:xfrm>
            <a:off x="827176" y="5545146"/>
            <a:ext cx="10507904" cy="7029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u="sng"/>
              <a:t>Problem</a:t>
            </a:r>
            <a:r>
              <a:rPr lang="en-GB"/>
              <a:t>: intersection, </a:t>
            </a:r>
            <a:r>
              <a:rPr lang="en-GB" err="1"/>
              <a:t>symm</a:t>
            </a:r>
            <a:r>
              <a:rPr lang="en-GB"/>
              <a:t>/set difference &amp; combinations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35471C-294F-D64F-C117-366F32DF164C}"/>
              </a:ext>
            </a:extLst>
          </p:cNvPr>
          <p:cNvSpPr txBox="1">
            <a:spLocks/>
          </p:cNvSpPr>
          <p:nvPr/>
        </p:nvSpPr>
        <p:spPr>
          <a:xfrm>
            <a:off x="197719" y="2019625"/>
            <a:ext cx="10515600" cy="6938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accent2"/>
                </a:solidFill>
              </a:rPr>
              <a:t>(S</a:t>
            </a:r>
            <a:r>
              <a:rPr lang="en-GB" baseline="-25000" dirty="0">
                <a:solidFill>
                  <a:schemeClr val="accent2"/>
                </a:solidFill>
              </a:rPr>
              <a:t>1</a:t>
            </a:r>
            <a:r>
              <a:rPr lang="en-GB" dirty="0">
                <a:solidFill>
                  <a:schemeClr val="accent2"/>
                </a:solidFill>
              </a:rPr>
              <a:t>, M</a:t>
            </a:r>
            <a:r>
              <a:rPr lang="en-GB" baseline="-25000" dirty="0">
                <a:solidFill>
                  <a:schemeClr val="accent2"/>
                </a:solidFill>
              </a:rPr>
              <a:t>1</a:t>
            </a:r>
            <a:r>
              <a:rPr lang="en-GB" dirty="0">
                <a:solidFill>
                  <a:schemeClr val="accent2"/>
                </a:solidFill>
              </a:rPr>
              <a:t>)</a:t>
            </a:r>
            <a:r>
              <a:rPr lang="en-GB" dirty="0"/>
              <a:t> </a:t>
            </a:r>
            <a:r>
              <a:rPr lang="en-GB" dirty="0">
                <a:ea typeface="+mn-lt"/>
                <a:cs typeface="+mn-lt"/>
              </a:rPr>
              <a:t>  ∘  </a:t>
            </a:r>
            <a:r>
              <a:rPr lang="en-GB" dirty="0">
                <a:solidFill>
                  <a:schemeClr val="accent4"/>
                </a:solidFill>
                <a:ea typeface="+mn-lt"/>
                <a:cs typeface="+mn-lt"/>
              </a:rPr>
              <a:t> (S</a:t>
            </a:r>
            <a:r>
              <a:rPr lang="en-GB" baseline="-25000" dirty="0">
                <a:solidFill>
                  <a:schemeClr val="accent4"/>
                </a:solidFill>
                <a:ea typeface="+mn-lt"/>
                <a:cs typeface="+mn-lt"/>
              </a:rPr>
              <a:t>2</a:t>
            </a:r>
            <a:r>
              <a:rPr lang="en-GB" dirty="0">
                <a:solidFill>
                  <a:schemeClr val="accent4"/>
                </a:solidFill>
                <a:ea typeface="+mn-lt"/>
                <a:cs typeface="+mn-lt"/>
              </a:rPr>
              <a:t>, M</a:t>
            </a:r>
            <a:r>
              <a:rPr lang="en-GB" sz="1900" baseline="-25000" dirty="0">
                <a:solidFill>
                  <a:schemeClr val="accent4"/>
                </a:solidFill>
                <a:ea typeface="+mn-lt"/>
                <a:cs typeface="+mn-lt"/>
              </a:rPr>
              <a:t>2</a:t>
            </a:r>
            <a:r>
              <a:rPr lang="en-GB" dirty="0">
                <a:solidFill>
                  <a:schemeClr val="accent4"/>
                </a:solidFill>
                <a:ea typeface="+mn-lt"/>
                <a:cs typeface="+mn-lt"/>
              </a:rPr>
              <a:t>) </a:t>
            </a:r>
            <a:r>
              <a:rPr lang="en-GB" dirty="0">
                <a:ea typeface="+mn-lt"/>
                <a:cs typeface="+mn-lt"/>
              </a:rPr>
              <a:t>  →   </a:t>
            </a:r>
            <a:r>
              <a:rPr lang="en-GB" dirty="0">
                <a:solidFill>
                  <a:schemeClr val="accent6"/>
                </a:solidFill>
                <a:ea typeface="+mn-lt"/>
                <a:cs typeface="+mn-lt"/>
              </a:rPr>
              <a:t>(S, M)</a:t>
            </a:r>
            <a:endParaRPr lang="en-US" dirty="0">
              <a:solidFill>
                <a:schemeClr val="accent6"/>
              </a:solidFill>
              <a:ea typeface="+mn-lt"/>
              <a:cs typeface="+mn-lt"/>
            </a:endParaRPr>
          </a:p>
          <a:p>
            <a:endParaRPr lang="en-GB"/>
          </a:p>
          <a:p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6F130D0-C3DB-9286-D442-761C30238890}"/>
              </a:ext>
            </a:extLst>
          </p:cNvPr>
          <p:cNvSpPr txBox="1">
            <a:spLocks/>
          </p:cNvSpPr>
          <p:nvPr/>
        </p:nvSpPr>
        <p:spPr>
          <a:xfrm>
            <a:off x="197719" y="2713044"/>
            <a:ext cx="10515600" cy="6938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accent2"/>
                </a:solidFill>
              </a:rPr>
              <a:t>           K</a:t>
            </a:r>
            <a:r>
              <a:rPr lang="en-GB" baseline="-25000" dirty="0">
                <a:solidFill>
                  <a:schemeClr val="accent2"/>
                </a:solidFill>
              </a:rPr>
              <a:t>1</a:t>
            </a:r>
            <a:r>
              <a:rPr lang="en-GB" dirty="0"/>
              <a:t> </a:t>
            </a:r>
            <a:r>
              <a:rPr lang="en-GB" dirty="0">
                <a:ea typeface="+mn-lt"/>
                <a:cs typeface="+mn-lt"/>
              </a:rPr>
              <a:t>           </a:t>
            </a:r>
            <a:r>
              <a:rPr lang="en-GB" dirty="0">
                <a:solidFill>
                  <a:schemeClr val="accent4"/>
                </a:solidFill>
                <a:ea typeface="+mn-lt"/>
                <a:cs typeface="+mn-lt"/>
              </a:rPr>
              <a:t>       K</a:t>
            </a:r>
            <a:r>
              <a:rPr lang="en-GB" sz="1900" baseline="-25000" dirty="0">
                <a:solidFill>
                  <a:schemeClr val="accent4"/>
                </a:solidFill>
                <a:ea typeface="+mn-lt"/>
                <a:cs typeface="+mn-lt"/>
              </a:rPr>
              <a:t>2</a:t>
            </a:r>
            <a:r>
              <a:rPr lang="en-GB" dirty="0">
                <a:solidFill>
                  <a:schemeClr val="accent4"/>
                </a:solidFill>
                <a:ea typeface="+mn-lt"/>
                <a:cs typeface="+mn-lt"/>
              </a:rPr>
              <a:t> </a:t>
            </a:r>
            <a:r>
              <a:rPr lang="en-GB" dirty="0">
                <a:ea typeface="+mn-lt"/>
                <a:cs typeface="+mn-lt"/>
              </a:rPr>
              <a:t>       →   </a:t>
            </a:r>
            <a:r>
              <a:rPr lang="en-GB" dirty="0">
                <a:solidFill>
                  <a:schemeClr val="accent6"/>
                </a:solidFill>
                <a:ea typeface="+mn-lt"/>
                <a:cs typeface="+mn-lt"/>
              </a:rPr>
              <a:t>K</a:t>
            </a:r>
            <a:r>
              <a:rPr lang="en-GB" baseline="-25000" dirty="0">
                <a:solidFill>
                  <a:schemeClr val="accent6"/>
                </a:solidFill>
                <a:ea typeface="+mn-lt"/>
                <a:cs typeface="+mn-lt"/>
              </a:rPr>
              <a:t>1</a:t>
            </a:r>
            <a:r>
              <a:rPr lang="en-GB" dirty="0">
                <a:solidFill>
                  <a:schemeClr val="accent6"/>
                </a:solidFill>
                <a:ea typeface="+mn-lt"/>
                <a:cs typeface="+mn-lt"/>
              </a:rPr>
              <a:t> </a:t>
            </a:r>
            <a:r>
              <a:rPr lang="en-GB" b="1" dirty="0">
                <a:solidFill>
                  <a:schemeClr val="accent6"/>
                </a:solidFill>
                <a:ea typeface="+mn-lt"/>
                <a:cs typeface="+mn-lt"/>
              </a:rPr>
              <a:t>op </a:t>
            </a:r>
            <a:r>
              <a:rPr lang="en-GB" dirty="0">
                <a:solidFill>
                  <a:schemeClr val="accent6"/>
                </a:solidFill>
                <a:ea typeface="+mn-lt"/>
                <a:cs typeface="+mn-lt"/>
              </a:rPr>
              <a:t>K</a:t>
            </a:r>
            <a:r>
              <a:rPr lang="en-GB" baseline="-25000" dirty="0">
                <a:solidFill>
                  <a:schemeClr val="accent6"/>
                </a:solidFill>
                <a:ea typeface="+mn-lt"/>
                <a:cs typeface="+mn-lt"/>
              </a:rPr>
              <a:t>2</a:t>
            </a:r>
            <a:endParaRPr lang="en-US" baseline="-25000" dirty="0">
              <a:solidFill>
                <a:schemeClr val="accent6"/>
              </a:solidFill>
              <a:ea typeface="+mn-lt"/>
              <a:cs typeface="+mn-lt"/>
            </a:endParaRPr>
          </a:p>
          <a:p>
            <a:endParaRPr lang="en-GB"/>
          </a:p>
          <a:p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A068F5-48CC-9367-DA17-8EE70EEB4F74}"/>
              </a:ext>
            </a:extLst>
          </p:cNvPr>
          <p:cNvSpPr txBox="1">
            <a:spLocks/>
          </p:cNvSpPr>
          <p:nvPr/>
        </p:nvSpPr>
        <p:spPr>
          <a:xfrm>
            <a:off x="8496531" y="3762959"/>
            <a:ext cx="2045369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GB" sz="1800">
                <a:solidFill>
                  <a:srgbClr val="000000"/>
                </a:solidFill>
                <a:latin typeface="Aptos Mono"/>
              </a:rPr>
              <a:t>AAC</a:t>
            </a:r>
            <a:endParaRPr lang="en-US" sz="1800">
              <a:solidFill>
                <a:srgbClr val="000000"/>
              </a:solidFill>
              <a:latin typeface="Aptos Mono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GB" sz="1800">
                <a:solidFill>
                  <a:srgbClr val="000000"/>
                </a:solidFill>
                <a:latin typeface="Aptos Mono"/>
              </a:rPr>
              <a:t>110</a:t>
            </a:r>
          </a:p>
          <a:p>
            <a:pPr marL="0" indent="0">
              <a:buNone/>
            </a:pPr>
            <a:endParaRPr lang="en-GB" sz="1800">
              <a:solidFill>
                <a:srgbClr val="000000"/>
              </a:solidFill>
              <a:latin typeface="Aptos Mono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6261F69-7002-60CD-A821-A4167DFC0860}"/>
              </a:ext>
            </a:extLst>
          </p:cNvPr>
          <p:cNvSpPr txBox="1">
            <a:spLocks/>
          </p:cNvSpPr>
          <p:nvPr/>
        </p:nvSpPr>
        <p:spPr>
          <a:xfrm>
            <a:off x="9675626" y="3762959"/>
            <a:ext cx="770022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GB" sz="1800">
                <a:solidFill>
                  <a:srgbClr val="000000"/>
                </a:solidFill>
                <a:latin typeface="Aptos Mono"/>
              </a:rPr>
              <a:t>AAG</a:t>
            </a:r>
            <a:endParaRPr lang="en-US" sz="1800">
              <a:solidFill>
                <a:srgbClr val="000000"/>
              </a:solidFill>
              <a:latin typeface="Aptos Mono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GB" sz="1800">
                <a:solidFill>
                  <a:srgbClr val="000000"/>
                </a:solidFill>
                <a:latin typeface="Aptos Mono"/>
              </a:rPr>
              <a:t>110</a:t>
            </a:r>
          </a:p>
          <a:p>
            <a:pPr marL="0" indent="0">
              <a:spcBef>
                <a:spcPts val="200"/>
              </a:spcBef>
              <a:buNone/>
            </a:pPr>
            <a:endParaRPr lang="en-GB" sz="1800">
              <a:solidFill>
                <a:srgbClr val="000000"/>
              </a:solidFill>
              <a:latin typeface="Aptos Mono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E970FE-C3A9-92FC-AD20-E8400FFDD45E}"/>
              </a:ext>
            </a:extLst>
          </p:cNvPr>
          <p:cNvSpPr txBox="1"/>
          <p:nvPr/>
        </p:nvSpPr>
        <p:spPr>
          <a:xfrm>
            <a:off x="9192961" y="3837821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+</a:t>
            </a:r>
            <a:endParaRPr lang="en-GB" sz="1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955630-1BF2-91C7-CFF7-0391D33BCAA3}"/>
              </a:ext>
            </a:extLst>
          </p:cNvPr>
          <p:cNvSpPr txBox="1"/>
          <p:nvPr/>
        </p:nvSpPr>
        <p:spPr>
          <a:xfrm>
            <a:off x="10445957" y="3809873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→</a:t>
            </a:r>
            <a:endParaRPr lang="en-GB" sz="160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9C2BF47-8F00-7D11-CA61-E44C9C7CEC7F}"/>
              </a:ext>
            </a:extLst>
          </p:cNvPr>
          <p:cNvSpPr txBox="1">
            <a:spLocks/>
          </p:cNvSpPr>
          <p:nvPr/>
        </p:nvSpPr>
        <p:spPr>
          <a:xfrm>
            <a:off x="10839347" y="3762959"/>
            <a:ext cx="2045369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GB" sz="1800">
                <a:solidFill>
                  <a:srgbClr val="000000"/>
                </a:solidFill>
                <a:latin typeface="Aptos Mono"/>
              </a:rPr>
              <a:t>AACAAG</a:t>
            </a:r>
            <a:endParaRPr lang="en-US" sz="1800">
              <a:solidFill>
                <a:srgbClr val="000000"/>
              </a:solidFill>
              <a:latin typeface="Aptos Mono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GB" sz="1800">
                <a:solidFill>
                  <a:srgbClr val="000000"/>
                </a:solidFill>
                <a:latin typeface="Aptos Mono"/>
              </a:rPr>
              <a:t>110110</a:t>
            </a:r>
          </a:p>
          <a:p>
            <a:pPr marL="0" indent="0">
              <a:buNone/>
            </a:pPr>
            <a:endParaRPr lang="en-GB" sz="1800">
              <a:solidFill>
                <a:srgbClr val="000000"/>
              </a:solidFill>
              <a:latin typeface="Aptos Mono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61EA1DF-8037-EE64-A279-A25485CA64DB}"/>
              </a:ext>
            </a:extLst>
          </p:cNvPr>
          <p:cNvSpPr txBox="1">
            <a:spLocks/>
          </p:cNvSpPr>
          <p:nvPr/>
        </p:nvSpPr>
        <p:spPr>
          <a:xfrm>
            <a:off x="8326082" y="4556374"/>
            <a:ext cx="2045369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>
                <a:solidFill>
                  <a:srgbClr val="000000"/>
                </a:solidFill>
                <a:latin typeface="Aptos"/>
                <a:cs typeface="Arial"/>
              </a:rPr>
              <a:t>{AA,AC}</a:t>
            </a:r>
          </a:p>
          <a:p>
            <a:pPr marL="0" indent="0">
              <a:buNone/>
            </a:pPr>
            <a:endParaRPr lang="en-GB" sz="1800">
              <a:solidFill>
                <a:srgbClr val="000000"/>
              </a:solidFill>
              <a:latin typeface="Aptos Mono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9D928AC-F6A6-636D-D9B8-53774559C3C4}"/>
              </a:ext>
            </a:extLst>
          </p:cNvPr>
          <p:cNvSpPr txBox="1">
            <a:spLocks/>
          </p:cNvSpPr>
          <p:nvPr/>
        </p:nvSpPr>
        <p:spPr>
          <a:xfrm>
            <a:off x="9553302" y="4556373"/>
            <a:ext cx="2045369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>
                <a:solidFill>
                  <a:srgbClr val="000000"/>
                </a:solidFill>
                <a:latin typeface="Aptos"/>
                <a:cs typeface="Arial"/>
              </a:rPr>
              <a:t>{AA,AG}</a:t>
            </a:r>
          </a:p>
          <a:p>
            <a:pPr marL="0" indent="0">
              <a:buNone/>
            </a:pPr>
            <a:endParaRPr lang="en-GB" sz="1800">
              <a:solidFill>
                <a:srgbClr val="000000"/>
              </a:solidFill>
              <a:latin typeface="Aptos Mono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9882699-22BC-8ED2-5812-F25C1C95AAC0}"/>
              </a:ext>
            </a:extLst>
          </p:cNvPr>
          <p:cNvSpPr txBox="1">
            <a:spLocks/>
          </p:cNvSpPr>
          <p:nvPr/>
        </p:nvSpPr>
        <p:spPr>
          <a:xfrm>
            <a:off x="10836001" y="4524288"/>
            <a:ext cx="2045369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>
                <a:solidFill>
                  <a:srgbClr val="A02B93"/>
                </a:solidFill>
                <a:latin typeface="Aptos"/>
                <a:cs typeface="Arial"/>
              </a:rPr>
              <a:t>{AA,AC,AG}</a:t>
            </a:r>
          </a:p>
          <a:p>
            <a:pPr marL="0" indent="0">
              <a:buNone/>
            </a:pPr>
            <a:endParaRPr lang="en-GB" sz="1800">
              <a:solidFill>
                <a:srgbClr val="A02B93"/>
              </a:solidFill>
              <a:latin typeface="Aptos Mono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9CF73E-1BCE-518D-131D-810D7B9850D4}"/>
              </a:ext>
            </a:extLst>
          </p:cNvPr>
          <p:cNvSpPr txBox="1"/>
          <p:nvPr/>
        </p:nvSpPr>
        <p:spPr>
          <a:xfrm>
            <a:off x="10488361" y="4489532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=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EBAE68-E387-B748-5797-EE05884AEB24}"/>
              </a:ext>
            </a:extLst>
          </p:cNvPr>
          <p:cNvSpPr txBox="1"/>
          <p:nvPr/>
        </p:nvSpPr>
        <p:spPr>
          <a:xfrm>
            <a:off x="9202986" y="4489531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solidFill>
                  <a:schemeClr val="accent5"/>
                </a:solidFill>
                <a:ea typeface="+mn-lt"/>
                <a:cs typeface="+mn-lt"/>
              </a:rPr>
              <a:t>∪</a:t>
            </a:r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72E64-3AA3-5D97-42CB-38EF4B2E6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11FDA-B640-315D-F33D-7F41F328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79" y="519530"/>
            <a:ext cx="12689305" cy="1285458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GB" sz="3400" b="1" u="sng">
                <a:solidFill>
                  <a:srgbClr val="156082"/>
                </a:solidFill>
                <a:cs typeface="Arial"/>
              </a:rPr>
              <a:t>Solution:</a:t>
            </a:r>
            <a:r>
              <a:rPr lang="en-GB" sz="3400">
                <a:solidFill>
                  <a:srgbClr val="156082"/>
                </a:solidFill>
                <a:cs typeface="Arial"/>
              </a:rPr>
              <a:t> function-assigned masked superstrings</a:t>
            </a:r>
            <a:endParaRPr lang="en-US" sz="3400">
              <a:solidFill>
                <a:srgbClr val="15608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C2CE9-2F51-A40F-D2B3-2669F0015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11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A75F19-F6BB-78E9-422B-6ADA0DDE6182}"/>
              </a:ext>
            </a:extLst>
          </p:cNvPr>
          <p:cNvSpPr txBox="1">
            <a:spLocks/>
          </p:cNvSpPr>
          <p:nvPr/>
        </p:nvSpPr>
        <p:spPr>
          <a:xfrm>
            <a:off x="1967394" y="1480301"/>
            <a:ext cx="10515600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>
                <a:solidFill>
                  <a:schemeClr val="accent4"/>
                </a:solidFill>
              </a:rPr>
              <a:t>superstring:</a:t>
            </a:r>
            <a:r>
              <a:rPr lang="en-GB" sz="2400">
                <a:latin typeface="Aptos Mono"/>
              </a:rPr>
              <a:t> </a:t>
            </a:r>
            <a:r>
              <a:rPr lang="en-GB" sz="2400">
                <a:solidFill>
                  <a:srgbClr val="000000"/>
                </a:solidFill>
                <a:latin typeface="Aptos Mono"/>
              </a:rPr>
              <a:t>GGACCGACT</a:t>
            </a:r>
            <a:endParaRPr lang="en-US" sz="2400">
              <a:solidFill>
                <a:srgbClr val="000000"/>
              </a:solidFill>
              <a:latin typeface="Aptos Mono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521BC0-3024-1685-FA19-AE882DB08EB5}"/>
              </a:ext>
            </a:extLst>
          </p:cNvPr>
          <p:cNvSpPr txBox="1">
            <a:spLocks/>
          </p:cNvSpPr>
          <p:nvPr/>
        </p:nvSpPr>
        <p:spPr>
          <a:xfrm>
            <a:off x="5777825" y="1466609"/>
            <a:ext cx="10507904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accent2"/>
                </a:solidFill>
              </a:rPr>
              <a:t>mask:</a:t>
            </a:r>
            <a:r>
              <a:rPr lang="en-GB" sz="2400" dirty="0">
                <a:latin typeface="Aptos Mono"/>
              </a:rPr>
              <a:t> </a:t>
            </a:r>
            <a:r>
              <a:rPr lang="en-GB" sz="2400" dirty="0">
                <a:solidFill>
                  <a:srgbClr val="000000"/>
                </a:solidFill>
                <a:latin typeface="Aptos Mono"/>
              </a:rPr>
              <a:t>1110111</a:t>
            </a:r>
            <a:r>
              <a:rPr lang="en-GB" sz="2400" dirty="0">
                <a:solidFill>
                  <a:schemeClr val="bg2">
                    <a:lumMod val="49000"/>
                  </a:schemeClr>
                </a:solidFill>
                <a:latin typeface="Aptos Mono"/>
              </a:rPr>
              <a:t>00</a:t>
            </a:r>
            <a:endParaRPr lang="en-US" sz="2400" dirty="0">
              <a:solidFill>
                <a:schemeClr val="bg2">
                  <a:lumMod val="49000"/>
                </a:schemeClr>
              </a:solidFill>
              <a:latin typeface="Aptos Mon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0E6F41-A56A-249F-C789-B2064B0C47AF}"/>
              </a:ext>
            </a:extLst>
          </p:cNvPr>
          <p:cNvSpPr>
            <a:spLocks noGrp="1"/>
          </p:cNvSpPr>
          <p:nvPr/>
        </p:nvSpPr>
        <p:spPr>
          <a:xfrm>
            <a:off x="817341" y="2207490"/>
            <a:ext cx="13883986" cy="718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u="sng" dirty="0"/>
              <a:t>Key</a:t>
            </a:r>
            <a:r>
              <a:rPr lang="en-GB" b="1" u="sng" dirty="0">
                <a:latin typeface="Aptos"/>
              </a:rPr>
              <a:t> idea:</a:t>
            </a:r>
            <a:r>
              <a:rPr lang="en-GB" dirty="0">
                <a:latin typeface="Aptos"/>
              </a:rPr>
              <a:t> generalize OR with any suitable </a:t>
            </a:r>
            <a:r>
              <a:rPr lang="en-GB" dirty="0">
                <a:solidFill>
                  <a:schemeClr val="accent5"/>
                </a:solidFill>
                <a:latin typeface="Aptos"/>
              </a:rPr>
              <a:t>demasking function </a:t>
            </a:r>
            <a:r>
              <a:rPr lang="en-GB" dirty="0">
                <a:solidFill>
                  <a:schemeClr val="accent5"/>
                </a:solidFill>
                <a:ea typeface="+mn-lt"/>
                <a:cs typeface="+mn-lt"/>
              </a:rPr>
              <a:t>𝑓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59C3EFB-EEA2-1AFF-33BD-E6432ADC1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999" y="3276266"/>
            <a:ext cx="10904706" cy="6561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/>
              <a:t>①  Get mask symbols at starting positions of each occurrence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71DBBB-475A-329C-3FB1-8A0BB6D50AEF}"/>
              </a:ext>
            </a:extLst>
          </p:cNvPr>
          <p:cNvSpPr txBox="1">
            <a:spLocks/>
          </p:cNvSpPr>
          <p:nvPr/>
        </p:nvSpPr>
        <p:spPr>
          <a:xfrm>
            <a:off x="1132999" y="3779186"/>
            <a:ext cx="10904706" cy="6561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/>
              <a:t>②</a:t>
            </a:r>
            <a:r>
              <a:rPr lang="en-US" sz="2400"/>
              <a:t>  Check </a:t>
            </a:r>
            <a:r>
              <a:rPr lang="en-GB" sz="2400"/>
              <a:t>𝑓</a:t>
            </a:r>
            <a:r>
              <a:rPr lang="en-US" sz="2400"/>
              <a:t> of the result is 1</a:t>
            </a:r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7E9C8D3-7B8E-93C6-08ED-BA6C3DDA9F17}"/>
              </a:ext>
            </a:extLst>
          </p:cNvPr>
          <p:cNvSpPr txBox="1">
            <a:spLocks/>
          </p:cNvSpPr>
          <p:nvPr/>
        </p:nvSpPr>
        <p:spPr>
          <a:xfrm>
            <a:off x="9446553" y="3276808"/>
            <a:ext cx="10507904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>
                <a:solidFill>
                  <a:schemeClr val="bg2">
                    <a:lumMod val="49000"/>
                  </a:schemeClr>
                </a:solidFill>
                <a:ea typeface="+mn-lt"/>
                <a:cs typeface="+mn-lt"/>
              </a:rPr>
              <a:t>Λ(GAC) = [1, 1]</a:t>
            </a:r>
            <a:endParaRPr lang="en-US">
              <a:solidFill>
                <a:schemeClr val="bg2">
                  <a:lumMod val="49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377DBD8-1E65-8A21-5963-AD1329B97DDA}"/>
              </a:ext>
            </a:extLst>
          </p:cNvPr>
          <p:cNvSpPr txBox="1">
            <a:spLocks/>
          </p:cNvSpPr>
          <p:nvPr/>
        </p:nvSpPr>
        <p:spPr>
          <a:xfrm>
            <a:off x="5374616" y="3779728"/>
            <a:ext cx="10507904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>
                <a:solidFill>
                  <a:schemeClr val="bg2">
                    <a:lumMod val="49000"/>
                  </a:schemeClr>
                </a:solidFill>
                <a:ea typeface="+mn-lt"/>
                <a:cs typeface="+mn-lt"/>
              </a:rPr>
              <a:t>𝑓 = OR:  𝑓([1, 1]) = 1</a:t>
            </a:r>
            <a:endParaRPr lang="en-US">
              <a:solidFill>
                <a:schemeClr val="bg2">
                  <a:lumMod val="49000"/>
                </a:schemeClr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D2096B8-A4C7-A491-9ADD-8C10F1EF61C2}"/>
              </a:ext>
            </a:extLst>
          </p:cNvPr>
          <p:cNvSpPr txBox="1">
            <a:spLocks/>
          </p:cNvSpPr>
          <p:nvPr/>
        </p:nvSpPr>
        <p:spPr>
          <a:xfrm>
            <a:off x="5372235" y="4277409"/>
            <a:ext cx="10507904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>
                <a:solidFill>
                  <a:schemeClr val="bg2">
                    <a:lumMod val="49000"/>
                  </a:schemeClr>
                </a:solidFill>
                <a:ea typeface="+mn-lt"/>
                <a:cs typeface="+mn-lt"/>
              </a:rPr>
              <a:t>𝑓 = XOR:  𝑓([1, 1]) = 0</a:t>
            </a:r>
            <a:endParaRPr lang="en-US">
              <a:solidFill>
                <a:schemeClr val="bg2">
                  <a:lumMod val="49000"/>
                </a:schemeClr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F489CEB-4D02-DA46-FF8A-801B9785504A}"/>
              </a:ext>
            </a:extLst>
          </p:cNvPr>
          <p:cNvSpPr>
            <a:spLocks noGrp="1"/>
          </p:cNvSpPr>
          <p:nvPr/>
        </p:nvSpPr>
        <p:spPr>
          <a:xfrm>
            <a:off x="825361" y="5234559"/>
            <a:ext cx="13883986" cy="718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u="sng" dirty="0"/>
              <a:t>Definition:</a:t>
            </a:r>
            <a:r>
              <a:rPr lang="en-GB" dirty="0"/>
              <a:t> 𝑓-masked superstring: triplet (</a:t>
            </a:r>
            <a:r>
              <a:rPr lang="en-GB" dirty="0">
                <a:solidFill>
                  <a:schemeClr val="accent5"/>
                </a:solidFill>
              </a:rPr>
              <a:t>𝑓</a:t>
            </a:r>
            <a:r>
              <a:rPr lang="en-GB" dirty="0"/>
              <a:t>, </a:t>
            </a:r>
            <a:r>
              <a:rPr lang="en-GB" dirty="0">
                <a:solidFill>
                  <a:schemeClr val="accent4"/>
                </a:solidFill>
              </a:rPr>
              <a:t>S</a:t>
            </a:r>
            <a:r>
              <a:rPr lang="en-GB" dirty="0"/>
              <a:t>, </a:t>
            </a:r>
            <a:r>
              <a:rPr lang="en-GB" dirty="0">
                <a:solidFill>
                  <a:schemeClr val="accent2"/>
                </a:solidFill>
              </a:rPr>
              <a:t>M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060D218-8C0C-1745-A89E-736E9A567950}"/>
              </a:ext>
            </a:extLst>
          </p:cNvPr>
          <p:cNvSpPr>
            <a:spLocks noGrp="1"/>
          </p:cNvSpPr>
          <p:nvPr/>
        </p:nvSpPr>
        <p:spPr>
          <a:xfrm>
            <a:off x="1361142" y="5844910"/>
            <a:ext cx="13883986" cy="718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Represented 𝑘-</a:t>
            </a:r>
            <a:r>
              <a:rPr lang="en-GB" sz="2400" err="1"/>
              <a:t>mer</a:t>
            </a:r>
            <a:r>
              <a:rPr lang="en-GB" sz="2400" dirty="0"/>
              <a:t> set K = {Q | 𝑓(Λ(S, M, Q) = 1}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4AE0F9E-70D9-4B21-010E-B2448ACF3E21}"/>
              </a:ext>
            </a:extLst>
          </p:cNvPr>
          <p:cNvSpPr txBox="1">
            <a:spLocks/>
          </p:cNvSpPr>
          <p:nvPr/>
        </p:nvSpPr>
        <p:spPr>
          <a:xfrm>
            <a:off x="5580256" y="2618744"/>
            <a:ext cx="10904706" cy="6561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𝑓: {0, 1}* → {0, 1, </a:t>
            </a:r>
            <a:r>
              <a:rPr lang="en-GB" sz="2400" i="1" dirty="0"/>
              <a:t>invalid</a:t>
            </a:r>
            <a:r>
              <a:rPr lang="en-GB" sz="2400" dirty="0"/>
              <a:t>}; symmetric; 𝑓(</a:t>
            </a:r>
            <a:r>
              <a:rPr lang="el" sz="2400" dirty="0">
                <a:ea typeface="+mn-lt"/>
                <a:cs typeface="+mn-lt"/>
              </a:rPr>
              <a:t>ϵ) = 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459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  <p:bldP spid="13" grpId="0"/>
      <p:bldP spid="15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D040D-F68A-61A8-6007-D10265294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0B66A-E5C3-1AFF-5B3C-DE1E24184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79" y="519530"/>
            <a:ext cx="12689305" cy="1285458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GB" sz="3400">
                <a:solidFill>
                  <a:srgbClr val="156082"/>
                </a:solidFill>
                <a:cs typeface="Arial"/>
              </a:rPr>
              <a:t>Building block operations:  recast &amp; </a:t>
            </a:r>
            <a:r>
              <a:rPr lang="en-GB" sz="3400" err="1">
                <a:solidFill>
                  <a:srgbClr val="156082"/>
                </a:solidFill>
                <a:cs typeface="Arial"/>
              </a:rPr>
              <a:t>concat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1D67B-4B0C-B755-DCD5-53DD2719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12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90509F-D262-9EB1-BA7E-B7731408E7A9}"/>
              </a:ext>
            </a:extLst>
          </p:cNvPr>
          <p:cNvSpPr>
            <a:spLocks noGrp="1"/>
          </p:cNvSpPr>
          <p:nvPr/>
        </p:nvSpPr>
        <p:spPr>
          <a:xfrm>
            <a:off x="777737" y="1849283"/>
            <a:ext cx="13883986" cy="718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/>
              <a:t>Recast</a:t>
            </a:r>
            <a:r>
              <a:rPr lang="en-GB" b="1">
                <a:latin typeface="Aptos"/>
              </a:rPr>
              <a:t>:</a:t>
            </a:r>
            <a:r>
              <a:rPr lang="en-GB">
                <a:latin typeface="Aptos"/>
              </a:rPr>
              <a:t> </a:t>
            </a:r>
            <a:r>
              <a:rPr lang="en-GB">
                <a:ea typeface="+mn-lt"/>
                <a:cs typeface="+mn-lt"/>
              </a:rPr>
              <a:t>for (𝑓</a:t>
            </a:r>
            <a:r>
              <a:rPr lang="en-GB" baseline="-25000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, S, M) and 𝑓</a:t>
            </a:r>
            <a:r>
              <a:rPr lang="en-GB" sz="1300" baseline="-25000">
                <a:ea typeface="+mn-lt"/>
                <a:cs typeface="+mn-lt"/>
              </a:rPr>
              <a:t>o</a:t>
            </a:r>
            <a:r>
              <a:rPr lang="en-GB">
                <a:ea typeface="+mn-lt"/>
                <a:cs typeface="+mn-lt"/>
              </a:rPr>
              <a:t>: return (𝑓</a:t>
            </a:r>
            <a:r>
              <a:rPr lang="en-GB" sz="1900" baseline="-25000">
                <a:ea typeface="+mn-lt"/>
                <a:cs typeface="+mn-lt"/>
              </a:rPr>
              <a:t>o</a:t>
            </a:r>
            <a:r>
              <a:rPr lang="en-GB">
                <a:ea typeface="+mn-lt"/>
                <a:cs typeface="+mn-lt"/>
              </a:rPr>
              <a:t>, S, M') representing same set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409267-0E14-B6DF-72F6-FA13B6FAC7B6}"/>
              </a:ext>
            </a:extLst>
          </p:cNvPr>
          <p:cNvSpPr>
            <a:spLocks noGrp="1"/>
          </p:cNvSpPr>
          <p:nvPr/>
        </p:nvSpPr>
        <p:spPr>
          <a:xfrm>
            <a:off x="1289705" y="2582369"/>
            <a:ext cx="13883986" cy="718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Possible for large class of 𝑓s – </a:t>
            </a:r>
            <a:r>
              <a:rPr lang="en-GB" sz="2400" i="1" dirty="0">
                <a:ea typeface="+mn-lt"/>
                <a:cs typeface="+mn-lt"/>
              </a:rPr>
              <a:t>comprehensive functions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34B83AD-21C5-BA26-647F-B1296ED03ED3}"/>
              </a:ext>
            </a:extLst>
          </p:cNvPr>
          <p:cNvSpPr>
            <a:spLocks noGrp="1"/>
          </p:cNvSpPr>
          <p:nvPr/>
        </p:nvSpPr>
        <p:spPr>
          <a:xfrm>
            <a:off x="1289705" y="3106244"/>
            <a:ext cx="13883986" cy="718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>
                <a:ea typeface="+mn-lt"/>
                <a:cs typeface="+mn-lt"/>
              </a:rPr>
              <a:t>For  𝑓s used in this work – minimization/maximization of 1s works</a:t>
            </a:r>
            <a:endParaRPr lang="en-GB" sz="2400" i="1">
              <a:ea typeface="+mn-lt"/>
              <a:cs typeface="+mn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1615F6-5295-DC04-CA78-873C53D316B9}"/>
              </a:ext>
            </a:extLst>
          </p:cNvPr>
          <p:cNvSpPr txBox="1">
            <a:spLocks/>
          </p:cNvSpPr>
          <p:nvPr/>
        </p:nvSpPr>
        <p:spPr>
          <a:xfrm>
            <a:off x="3453043" y="4013969"/>
            <a:ext cx="10515600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Aptos"/>
              </a:rPr>
              <a:t>S = </a:t>
            </a:r>
            <a:r>
              <a:rPr lang="en-GB" sz="1800" dirty="0">
                <a:solidFill>
                  <a:schemeClr val="accent4"/>
                </a:solidFill>
                <a:latin typeface="Aptos Mono"/>
              </a:rPr>
              <a:t>GGACCGACT</a:t>
            </a:r>
            <a:endParaRPr lang="en-US" sz="1800" dirty="0">
              <a:solidFill>
                <a:schemeClr val="accent4"/>
              </a:solidFill>
              <a:latin typeface="Aptos Mono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35086C3-195E-E158-D9C3-97861EE988DB}"/>
              </a:ext>
            </a:extLst>
          </p:cNvPr>
          <p:cNvSpPr txBox="1">
            <a:spLocks/>
          </p:cNvSpPr>
          <p:nvPr/>
        </p:nvSpPr>
        <p:spPr>
          <a:xfrm>
            <a:off x="3398078" y="4327261"/>
            <a:ext cx="10507904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Aptos"/>
              </a:rPr>
              <a:t>M = </a:t>
            </a:r>
            <a:r>
              <a:rPr lang="en-GB" sz="1800" dirty="0">
                <a:solidFill>
                  <a:schemeClr val="accent2"/>
                </a:solidFill>
                <a:latin typeface="Aptos Mono"/>
              </a:rPr>
              <a:t>1110111</a:t>
            </a:r>
            <a:r>
              <a:rPr lang="en-GB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ptos Mono"/>
              </a:rPr>
              <a:t>00</a:t>
            </a:r>
            <a:endParaRPr lang="en-US" sz="1800" dirty="0">
              <a:solidFill>
                <a:schemeClr val="accent2">
                  <a:lumMod val="60000"/>
                  <a:lumOff val="40000"/>
                </a:schemeClr>
              </a:solidFill>
              <a:latin typeface="Aptos Mono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5F97407-78AA-FB85-347A-6E263740D2FE}"/>
              </a:ext>
            </a:extLst>
          </p:cNvPr>
          <p:cNvSpPr txBox="1">
            <a:spLocks/>
          </p:cNvSpPr>
          <p:nvPr/>
        </p:nvSpPr>
        <p:spPr>
          <a:xfrm>
            <a:off x="3417323" y="3680594"/>
            <a:ext cx="10515600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Aptos"/>
              </a:rPr>
              <a:t>𝑓</a:t>
            </a:r>
            <a:r>
              <a:rPr lang="en-GB" sz="1800" baseline="-25000" err="1">
                <a:solidFill>
                  <a:srgbClr val="000000"/>
                </a:solidFill>
                <a:latin typeface="Aptos"/>
              </a:rPr>
              <a:t>i</a:t>
            </a:r>
            <a:r>
              <a:rPr lang="en-GB" sz="1800" dirty="0">
                <a:solidFill>
                  <a:srgbClr val="000000"/>
                </a:solidFill>
                <a:latin typeface="Aptos"/>
              </a:rPr>
              <a:t> = </a:t>
            </a:r>
            <a:r>
              <a:rPr lang="en-GB" sz="1800" dirty="0">
                <a:solidFill>
                  <a:schemeClr val="accent5"/>
                </a:solidFill>
                <a:latin typeface="Aptos"/>
              </a:rPr>
              <a:t>OR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C560F9-5C40-5C19-7686-A69729A1F962}"/>
              </a:ext>
            </a:extLst>
          </p:cNvPr>
          <p:cNvSpPr txBox="1"/>
          <p:nvPr/>
        </p:nvSpPr>
        <p:spPr>
          <a:xfrm>
            <a:off x="5581650" y="384674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→</a:t>
            </a:r>
            <a:endParaRPr lang="en-GB" sz="160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12EBF15-EF8F-BD4E-7549-6FDF9AB968EF}"/>
              </a:ext>
            </a:extLst>
          </p:cNvPr>
          <p:cNvSpPr txBox="1">
            <a:spLocks/>
          </p:cNvSpPr>
          <p:nvPr/>
        </p:nvSpPr>
        <p:spPr>
          <a:xfrm>
            <a:off x="6512949" y="3942531"/>
            <a:ext cx="10515600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Aptos"/>
              </a:rPr>
              <a:t>S = </a:t>
            </a:r>
            <a:r>
              <a:rPr lang="en-GB" sz="1800" dirty="0">
                <a:solidFill>
                  <a:schemeClr val="accent4"/>
                </a:solidFill>
                <a:latin typeface="Aptos Mono"/>
              </a:rPr>
              <a:t>GGACCGACT</a:t>
            </a:r>
            <a:endParaRPr lang="en-US" sz="1800" dirty="0">
              <a:solidFill>
                <a:schemeClr val="accent4"/>
              </a:solidFill>
              <a:latin typeface="Aptos Mono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5C0949B-B8A9-61D1-5140-795DD9CD2866}"/>
              </a:ext>
            </a:extLst>
          </p:cNvPr>
          <p:cNvSpPr txBox="1">
            <a:spLocks/>
          </p:cNvSpPr>
          <p:nvPr/>
        </p:nvSpPr>
        <p:spPr>
          <a:xfrm>
            <a:off x="6410360" y="4255823"/>
            <a:ext cx="10507904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Aptos"/>
              </a:rPr>
              <a:t>M' = </a:t>
            </a:r>
            <a:r>
              <a:rPr lang="en-GB" sz="1800" dirty="0">
                <a:solidFill>
                  <a:schemeClr val="accent2"/>
                </a:solidFill>
                <a:latin typeface="Aptos Mono"/>
              </a:rPr>
              <a:t>1110101</a:t>
            </a:r>
            <a:r>
              <a:rPr lang="en-GB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ptos Mono"/>
              </a:rPr>
              <a:t>00</a:t>
            </a:r>
            <a:endParaRPr lang="en-US" sz="1800" dirty="0">
              <a:solidFill>
                <a:schemeClr val="accent2">
                  <a:lumMod val="60000"/>
                  <a:lumOff val="40000"/>
                </a:schemeClr>
              </a:solidFill>
              <a:latin typeface="Aptos Mono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E4DC53F-8870-8E80-7B65-6564994CED8F}"/>
              </a:ext>
            </a:extLst>
          </p:cNvPr>
          <p:cNvSpPr txBox="1">
            <a:spLocks/>
          </p:cNvSpPr>
          <p:nvPr/>
        </p:nvSpPr>
        <p:spPr>
          <a:xfrm>
            <a:off x="6405793" y="3609156"/>
            <a:ext cx="10515600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Aptos"/>
              </a:rPr>
              <a:t>𝑓</a:t>
            </a:r>
            <a:r>
              <a:rPr lang="en-GB" sz="1800" baseline="-25000" dirty="0">
                <a:solidFill>
                  <a:srgbClr val="000000"/>
                </a:solidFill>
                <a:latin typeface="Aptos"/>
              </a:rPr>
              <a:t>o</a:t>
            </a:r>
            <a:r>
              <a:rPr lang="en-GB" sz="1800" dirty="0">
                <a:solidFill>
                  <a:srgbClr val="000000"/>
                </a:solidFill>
                <a:latin typeface="Aptos"/>
              </a:rPr>
              <a:t> = </a:t>
            </a:r>
            <a:r>
              <a:rPr lang="en-GB" sz="1800" dirty="0">
                <a:solidFill>
                  <a:schemeClr val="accent5"/>
                </a:solidFill>
                <a:latin typeface="Aptos"/>
              </a:rPr>
              <a:t>XOR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FC8FB0C-080C-61CE-96C8-F96A3059BB1E}"/>
              </a:ext>
            </a:extLst>
          </p:cNvPr>
          <p:cNvSpPr>
            <a:spLocks noGrp="1"/>
          </p:cNvSpPr>
          <p:nvPr/>
        </p:nvSpPr>
        <p:spPr>
          <a:xfrm>
            <a:off x="1269229" y="3665274"/>
            <a:ext cx="2286000" cy="7031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u="sng"/>
              <a:t>Example:</a:t>
            </a:r>
            <a:endParaRPr lang="en-US" sz="2400" b="1" u="sng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0098B79-40AE-E4BA-44C1-9152AD02ED43}"/>
              </a:ext>
            </a:extLst>
          </p:cNvPr>
          <p:cNvSpPr>
            <a:spLocks noGrp="1"/>
          </p:cNvSpPr>
          <p:nvPr/>
        </p:nvSpPr>
        <p:spPr>
          <a:xfrm>
            <a:off x="777736" y="5114997"/>
            <a:ext cx="13883986" cy="718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err="1"/>
              <a:t>Concat</a:t>
            </a:r>
            <a:r>
              <a:rPr lang="en-GB" b="1">
                <a:latin typeface="Aptos"/>
              </a:rPr>
              <a:t>:</a:t>
            </a:r>
            <a:r>
              <a:rPr lang="en-GB">
                <a:latin typeface="Aptos"/>
              </a:rPr>
              <a:t> </a:t>
            </a:r>
            <a:r>
              <a:rPr lang="en-GB">
                <a:ea typeface="+mn-lt"/>
                <a:cs typeface="+mn-lt"/>
              </a:rPr>
              <a:t>for two 𝑓</a:t>
            </a:r>
            <a:r>
              <a:rPr lang="en-GB" baseline="-25000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-MS and 𝑓</a:t>
            </a:r>
            <a:r>
              <a:rPr lang="en-GB" sz="1300" baseline="-25000">
                <a:ea typeface="+mn-lt"/>
                <a:cs typeface="+mn-lt"/>
              </a:rPr>
              <a:t>o</a:t>
            </a:r>
            <a:r>
              <a:rPr lang="en-GB">
                <a:ea typeface="+mn-lt"/>
                <a:cs typeface="+mn-lt"/>
              </a:rPr>
              <a:t>: return (𝑓</a:t>
            </a:r>
            <a:r>
              <a:rPr lang="en-GB" sz="1900" baseline="-25000">
                <a:ea typeface="+mn-lt"/>
                <a:cs typeface="+mn-lt"/>
              </a:rPr>
              <a:t>o</a:t>
            </a:r>
            <a:r>
              <a:rPr lang="en-GB">
                <a:ea typeface="+mn-lt"/>
                <a:cs typeface="+mn-lt"/>
              </a:rPr>
              <a:t>, S</a:t>
            </a:r>
            <a:r>
              <a:rPr lang="en-GB" baseline="-25000">
                <a:ea typeface="+mn-lt"/>
                <a:cs typeface="+mn-lt"/>
              </a:rPr>
              <a:t>1</a:t>
            </a:r>
            <a:r>
              <a:rPr lang="en-GB">
                <a:ea typeface="+mn-lt"/>
                <a:cs typeface="+mn-lt"/>
              </a:rPr>
              <a:t>+S</a:t>
            </a:r>
            <a:r>
              <a:rPr lang="en-GB" baseline="-25000">
                <a:ea typeface="+mn-lt"/>
                <a:cs typeface="+mn-lt"/>
              </a:rPr>
              <a:t>2</a:t>
            </a:r>
            <a:r>
              <a:rPr lang="en-GB">
                <a:ea typeface="+mn-lt"/>
                <a:cs typeface="+mn-lt"/>
              </a:rPr>
              <a:t>, M</a:t>
            </a:r>
            <a:r>
              <a:rPr lang="en-GB" baseline="-25000">
                <a:ea typeface="+mn-lt"/>
                <a:cs typeface="+mn-lt"/>
              </a:rPr>
              <a:t>1</a:t>
            </a:r>
            <a:r>
              <a:rPr lang="en-GB">
                <a:ea typeface="+mn-lt"/>
                <a:cs typeface="+mn-lt"/>
              </a:rPr>
              <a:t>+M</a:t>
            </a:r>
            <a:r>
              <a:rPr lang="en-GB" baseline="-25000">
                <a:ea typeface="+mn-lt"/>
                <a:cs typeface="+mn-lt"/>
              </a:rPr>
              <a:t>2</a:t>
            </a:r>
            <a:r>
              <a:rPr lang="en-GB">
                <a:ea typeface="+mn-lt"/>
                <a:cs typeface="+mn-lt"/>
              </a:rPr>
              <a:t>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E331E7E-B4EA-B01F-9F70-84ED21CE4913}"/>
              </a:ext>
            </a:extLst>
          </p:cNvPr>
          <p:cNvSpPr txBox="1">
            <a:spLocks/>
          </p:cNvSpPr>
          <p:nvPr/>
        </p:nvSpPr>
        <p:spPr>
          <a:xfrm>
            <a:off x="3405418" y="6034628"/>
            <a:ext cx="1669257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Aptos"/>
              </a:rPr>
              <a:t>S</a:t>
            </a:r>
            <a:r>
              <a:rPr lang="en-GB" sz="1800" baseline="-25000" dirty="0">
                <a:solidFill>
                  <a:srgbClr val="000000"/>
                </a:solidFill>
                <a:latin typeface="Aptos"/>
              </a:rPr>
              <a:t>1</a:t>
            </a:r>
            <a:r>
              <a:rPr lang="en-GB" sz="1800" dirty="0">
                <a:solidFill>
                  <a:srgbClr val="000000"/>
                </a:solidFill>
                <a:latin typeface="Aptos"/>
              </a:rPr>
              <a:t> = </a:t>
            </a:r>
            <a:r>
              <a:rPr lang="en-GB" sz="1800" dirty="0">
                <a:solidFill>
                  <a:schemeClr val="accent4"/>
                </a:solidFill>
                <a:latin typeface="Aptos Mono"/>
              </a:rPr>
              <a:t>GGACC</a:t>
            </a:r>
            <a:endParaRPr lang="en-US" sz="1800" dirty="0">
              <a:solidFill>
                <a:schemeClr val="accent4"/>
              </a:solidFill>
              <a:latin typeface="Aptos Mono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13F4DB5-2A41-B91A-AFF2-1992077B49F3}"/>
              </a:ext>
            </a:extLst>
          </p:cNvPr>
          <p:cNvSpPr txBox="1">
            <a:spLocks/>
          </p:cNvSpPr>
          <p:nvPr/>
        </p:nvSpPr>
        <p:spPr>
          <a:xfrm>
            <a:off x="3338547" y="6324109"/>
            <a:ext cx="1661561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Aptos"/>
              </a:rPr>
              <a:t>M</a:t>
            </a:r>
            <a:r>
              <a:rPr lang="en-GB" sz="1800" baseline="-25000" dirty="0">
                <a:solidFill>
                  <a:srgbClr val="000000"/>
                </a:solidFill>
                <a:latin typeface="Aptos"/>
              </a:rPr>
              <a:t>1</a:t>
            </a:r>
            <a:r>
              <a:rPr lang="en-GB" sz="1800" dirty="0">
                <a:solidFill>
                  <a:srgbClr val="000000"/>
                </a:solidFill>
                <a:latin typeface="Aptos"/>
              </a:rPr>
              <a:t> = </a:t>
            </a:r>
            <a:r>
              <a:rPr lang="en-GB" sz="1800" dirty="0">
                <a:solidFill>
                  <a:schemeClr val="accent2"/>
                </a:solidFill>
                <a:latin typeface="Aptos Mono"/>
              </a:rPr>
              <a:t>111</a:t>
            </a:r>
            <a:r>
              <a:rPr lang="en-GB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ptos Mono"/>
              </a:rPr>
              <a:t>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96A8DD-C958-E379-1D27-CD2B82FDD18A}"/>
              </a:ext>
            </a:extLst>
          </p:cNvPr>
          <p:cNvSpPr txBox="1"/>
          <p:nvPr/>
        </p:nvSpPr>
        <p:spPr>
          <a:xfrm>
            <a:off x="6831805" y="6069805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→</a:t>
            </a:r>
            <a:endParaRPr lang="en-GB" sz="160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679FA54-0C26-C40F-3A6E-819107FED63E}"/>
              </a:ext>
            </a:extLst>
          </p:cNvPr>
          <p:cNvSpPr txBox="1">
            <a:spLocks/>
          </p:cNvSpPr>
          <p:nvPr/>
        </p:nvSpPr>
        <p:spPr>
          <a:xfrm>
            <a:off x="7465449" y="6022722"/>
            <a:ext cx="10515600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Aptos"/>
              </a:rPr>
              <a:t>S = </a:t>
            </a:r>
            <a:r>
              <a:rPr lang="en-GB" sz="1800" dirty="0">
                <a:solidFill>
                  <a:schemeClr val="accent4"/>
                </a:solidFill>
                <a:latin typeface="Aptos Mono"/>
              </a:rPr>
              <a:t>GGACCGACT</a:t>
            </a:r>
            <a:endParaRPr lang="en-US" sz="1800" dirty="0">
              <a:solidFill>
                <a:schemeClr val="accent4"/>
              </a:solidFill>
              <a:latin typeface="Aptos Mono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6CCE863-4ECC-DFAB-5531-9097E173D278}"/>
              </a:ext>
            </a:extLst>
          </p:cNvPr>
          <p:cNvSpPr txBox="1">
            <a:spLocks/>
          </p:cNvSpPr>
          <p:nvPr/>
        </p:nvSpPr>
        <p:spPr>
          <a:xfrm>
            <a:off x="7422391" y="6324108"/>
            <a:ext cx="10507904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Aptos"/>
              </a:rPr>
              <a:t>M = </a:t>
            </a:r>
            <a:r>
              <a:rPr lang="en-GB" sz="1800" dirty="0">
                <a:solidFill>
                  <a:schemeClr val="accent2"/>
                </a:solidFill>
                <a:latin typeface="Aptos Mono"/>
              </a:rPr>
              <a:t>1110011</a:t>
            </a:r>
            <a:r>
              <a:rPr lang="en-GB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ptos Mono"/>
              </a:rPr>
              <a:t>00</a:t>
            </a:r>
            <a:endParaRPr lang="en-US" sz="1800" dirty="0">
              <a:solidFill>
                <a:schemeClr val="accent2">
                  <a:lumMod val="60000"/>
                  <a:lumOff val="40000"/>
                </a:schemeClr>
              </a:solidFill>
              <a:latin typeface="Aptos Mono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DD5A5AF-9E3A-F3A3-00B4-03A4DD656500}"/>
              </a:ext>
            </a:extLst>
          </p:cNvPr>
          <p:cNvSpPr>
            <a:spLocks noGrp="1"/>
          </p:cNvSpPr>
          <p:nvPr/>
        </p:nvSpPr>
        <p:spPr>
          <a:xfrm>
            <a:off x="1323045" y="5739750"/>
            <a:ext cx="10515600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u="sng"/>
              <a:t>Example:</a:t>
            </a:r>
            <a:endParaRPr lang="en-US" sz="2400" b="1" u="sng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D516862-F8C4-CBE4-03F7-CFA77288E822}"/>
              </a:ext>
            </a:extLst>
          </p:cNvPr>
          <p:cNvSpPr txBox="1">
            <a:spLocks/>
          </p:cNvSpPr>
          <p:nvPr/>
        </p:nvSpPr>
        <p:spPr>
          <a:xfrm>
            <a:off x="5310418" y="6022722"/>
            <a:ext cx="1669257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Aptos"/>
              </a:rPr>
              <a:t>S</a:t>
            </a:r>
            <a:r>
              <a:rPr lang="en-GB" sz="1800" baseline="-25000" dirty="0">
                <a:solidFill>
                  <a:srgbClr val="000000"/>
                </a:solidFill>
                <a:latin typeface="Aptos"/>
              </a:rPr>
              <a:t>2</a:t>
            </a:r>
            <a:r>
              <a:rPr lang="en-GB" sz="1800" dirty="0">
                <a:solidFill>
                  <a:srgbClr val="000000"/>
                </a:solidFill>
                <a:latin typeface="Aptos"/>
              </a:rPr>
              <a:t> = </a:t>
            </a:r>
            <a:r>
              <a:rPr lang="en-GB" sz="1800" dirty="0">
                <a:solidFill>
                  <a:schemeClr val="accent4"/>
                </a:solidFill>
                <a:latin typeface="Aptos"/>
              </a:rPr>
              <a:t>GACT</a:t>
            </a:r>
            <a:endParaRPr lang="en-GB" sz="1800" dirty="0">
              <a:solidFill>
                <a:schemeClr val="accent4"/>
              </a:solidFill>
              <a:latin typeface="Aptos Mono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B83F529A-0152-F1B7-C6D4-0C776399F35E}"/>
              </a:ext>
            </a:extLst>
          </p:cNvPr>
          <p:cNvSpPr txBox="1">
            <a:spLocks/>
          </p:cNvSpPr>
          <p:nvPr/>
        </p:nvSpPr>
        <p:spPr>
          <a:xfrm>
            <a:off x="5243547" y="6312202"/>
            <a:ext cx="1661561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Aptos"/>
              </a:rPr>
              <a:t>M</a:t>
            </a:r>
            <a:r>
              <a:rPr lang="en-GB" sz="1800" baseline="-25000" dirty="0">
                <a:solidFill>
                  <a:srgbClr val="000000"/>
                </a:solidFill>
                <a:latin typeface="Aptos"/>
              </a:rPr>
              <a:t>2</a:t>
            </a:r>
            <a:r>
              <a:rPr lang="en-GB" sz="1800" dirty="0">
                <a:solidFill>
                  <a:srgbClr val="000000"/>
                </a:solidFill>
                <a:latin typeface="Aptos"/>
              </a:rPr>
              <a:t> = </a:t>
            </a:r>
            <a:r>
              <a:rPr lang="en-GB" sz="1800" dirty="0">
                <a:solidFill>
                  <a:schemeClr val="accent2"/>
                </a:solidFill>
                <a:latin typeface="Aptos Mono"/>
              </a:rPr>
              <a:t>11</a:t>
            </a:r>
            <a:r>
              <a:rPr lang="en-GB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ptos Mono"/>
              </a:rPr>
              <a:t>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16C54F-92AB-DD2A-90FF-EC2128B1E848}"/>
              </a:ext>
            </a:extLst>
          </p:cNvPr>
          <p:cNvSpPr txBox="1"/>
          <p:nvPr/>
        </p:nvSpPr>
        <p:spPr>
          <a:xfrm>
            <a:off x="4772024" y="6081710"/>
            <a:ext cx="83058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+</a:t>
            </a:r>
            <a:endParaRPr lang="en-GB" sz="160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88F84DB-562C-38B0-0376-3CBE4ECD29CD}"/>
              </a:ext>
            </a:extLst>
          </p:cNvPr>
          <p:cNvSpPr txBox="1">
            <a:spLocks/>
          </p:cNvSpPr>
          <p:nvPr/>
        </p:nvSpPr>
        <p:spPr>
          <a:xfrm>
            <a:off x="3453040" y="5725066"/>
            <a:ext cx="10515600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>
                <a:solidFill>
                  <a:srgbClr val="000000"/>
                </a:solidFill>
                <a:latin typeface="Aptos"/>
              </a:rPr>
              <a:t>𝑓</a:t>
            </a:r>
            <a:r>
              <a:rPr lang="en-GB" sz="1800" baseline="-25000" err="1">
                <a:solidFill>
                  <a:srgbClr val="000000"/>
                </a:solidFill>
                <a:latin typeface="Aptos"/>
              </a:rPr>
              <a:t>i</a:t>
            </a:r>
            <a:r>
              <a:rPr lang="en-GB" sz="1800">
                <a:solidFill>
                  <a:srgbClr val="000000"/>
                </a:solidFill>
                <a:latin typeface="Aptos"/>
              </a:rPr>
              <a:t> </a:t>
            </a:r>
            <a:endParaRPr lang="en-US" sz="200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5293C2A3-5914-5DDB-E70C-A2B6FB8645E7}"/>
              </a:ext>
            </a:extLst>
          </p:cNvPr>
          <p:cNvSpPr txBox="1">
            <a:spLocks/>
          </p:cNvSpPr>
          <p:nvPr/>
        </p:nvSpPr>
        <p:spPr>
          <a:xfrm>
            <a:off x="5310415" y="5725066"/>
            <a:ext cx="10515600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>
                <a:solidFill>
                  <a:srgbClr val="000000"/>
                </a:solidFill>
                <a:latin typeface="Aptos"/>
              </a:rPr>
              <a:t>𝑓</a:t>
            </a:r>
            <a:r>
              <a:rPr lang="en-GB" sz="1800" baseline="-25000" err="1">
                <a:solidFill>
                  <a:srgbClr val="000000"/>
                </a:solidFill>
                <a:latin typeface="Aptos"/>
              </a:rPr>
              <a:t>i</a:t>
            </a:r>
            <a:r>
              <a:rPr lang="en-GB" sz="1800">
                <a:solidFill>
                  <a:srgbClr val="000000"/>
                </a:solidFill>
                <a:latin typeface="Aptos"/>
              </a:rPr>
              <a:t> </a:t>
            </a:r>
            <a:endParaRPr lang="en-US" sz="200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2489DD36-E13E-97FF-E2A5-3B7FC9367D0B}"/>
              </a:ext>
            </a:extLst>
          </p:cNvPr>
          <p:cNvSpPr txBox="1">
            <a:spLocks/>
          </p:cNvSpPr>
          <p:nvPr/>
        </p:nvSpPr>
        <p:spPr>
          <a:xfrm>
            <a:off x="7465446" y="5725066"/>
            <a:ext cx="10515600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>
                <a:solidFill>
                  <a:srgbClr val="000000"/>
                </a:solidFill>
                <a:latin typeface="Aptos"/>
              </a:rPr>
              <a:t>𝑓</a:t>
            </a:r>
            <a:r>
              <a:rPr lang="en-GB" sz="1800" baseline="-25000">
                <a:solidFill>
                  <a:srgbClr val="000000"/>
                </a:solidFill>
                <a:latin typeface="Aptos"/>
              </a:rPr>
              <a:t>o</a:t>
            </a:r>
            <a:r>
              <a:rPr lang="en-GB" sz="1800">
                <a:solidFill>
                  <a:srgbClr val="000000"/>
                </a:solidFill>
                <a:latin typeface="Aptos"/>
              </a:rPr>
              <a:t> </a:t>
            </a:r>
            <a:endParaRPr lang="en-US" sz="20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A008D8C-1CD2-95C0-0A13-8CCD0880DF7C}"/>
              </a:ext>
            </a:extLst>
          </p:cNvPr>
          <p:cNvSpPr>
            <a:spLocks noGrp="1"/>
          </p:cNvSpPr>
          <p:nvPr/>
        </p:nvSpPr>
        <p:spPr>
          <a:xfrm>
            <a:off x="6147455" y="2310225"/>
            <a:ext cx="13883986" cy="718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ea typeface="+mn-lt"/>
                <a:cs typeface="+mn-lt"/>
              </a:rPr>
              <a:t>S does not change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44099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3A31A-5A47-8004-BC02-7FDD6C315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66244-CDC6-5FC0-5D4C-7DA35CB0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79" y="519530"/>
            <a:ext cx="8686800" cy="1285458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GB" sz="3400" dirty="0">
                <a:solidFill>
                  <a:srgbClr val="156082"/>
                </a:solidFill>
                <a:cs typeface="Arial"/>
              </a:rPr>
              <a:t>𝑘-</a:t>
            </a:r>
            <a:r>
              <a:rPr lang="en-GB" sz="3400" dirty="0" err="1">
                <a:solidFill>
                  <a:srgbClr val="156082"/>
                </a:solidFill>
                <a:cs typeface="Arial"/>
              </a:rPr>
              <a:t>mer</a:t>
            </a:r>
            <a:r>
              <a:rPr lang="en-GB" sz="3400" dirty="0">
                <a:solidFill>
                  <a:srgbClr val="156082"/>
                </a:solidFill>
                <a:cs typeface="Arial"/>
              </a:rPr>
              <a:t> set operations via </a:t>
            </a:r>
            <a:r>
              <a:rPr lang="en-GB" sz="3400" dirty="0" err="1">
                <a:solidFill>
                  <a:srgbClr val="156082"/>
                </a:solidFill>
                <a:cs typeface="Arial"/>
              </a:rPr>
              <a:t>concat</a:t>
            </a:r>
            <a:r>
              <a:rPr lang="en-GB" sz="3400" dirty="0">
                <a:solidFill>
                  <a:srgbClr val="156082"/>
                </a:solidFill>
                <a:cs typeface="Arial"/>
              </a:rPr>
              <a:t> on 𝑓-MS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62516-1D70-3E9C-01AD-C37495C33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13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D82372B-EA1B-A480-0EE4-2E489F3DA894}"/>
              </a:ext>
            </a:extLst>
          </p:cNvPr>
          <p:cNvSpPr>
            <a:spLocks noGrp="1"/>
          </p:cNvSpPr>
          <p:nvPr/>
        </p:nvSpPr>
        <p:spPr>
          <a:xfrm>
            <a:off x="777737" y="1812329"/>
            <a:ext cx="9504492" cy="718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>
                <a:solidFill>
                  <a:srgbClr val="000000"/>
                </a:solidFill>
              </a:rPr>
              <a:t>Union</a:t>
            </a:r>
            <a:r>
              <a:rPr lang="en-GB" b="1">
                <a:solidFill>
                  <a:srgbClr val="000000"/>
                </a:solidFill>
                <a:latin typeface="Aptos"/>
              </a:rPr>
              <a:t>:</a:t>
            </a:r>
            <a:r>
              <a:rPr lang="en-GB">
                <a:latin typeface="Aptos"/>
              </a:rPr>
              <a:t> </a:t>
            </a:r>
            <a:r>
              <a:rPr lang="en-GB">
                <a:solidFill>
                  <a:schemeClr val="accent5"/>
                </a:solidFill>
                <a:latin typeface="Aptos"/>
              </a:rPr>
              <a:t>OR→OR</a:t>
            </a:r>
            <a:r>
              <a:rPr lang="en-GB">
                <a:latin typeface="Aptos"/>
              </a:rPr>
              <a:t> </a:t>
            </a:r>
            <a:r>
              <a:rPr lang="en-GB" err="1">
                <a:latin typeface="Aptos"/>
              </a:rPr>
              <a:t>concat</a:t>
            </a:r>
            <a:r>
              <a:rPr lang="en-GB">
                <a:latin typeface="Aptos"/>
              </a:rPr>
              <a:t> (as in the default MS)</a:t>
            </a:r>
            <a:endParaRPr lang="en-GB"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F5FB5-526C-292E-5689-7D5F4EC46111}"/>
              </a:ext>
            </a:extLst>
          </p:cNvPr>
          <p:cNvSpPr txBox="1"/>
          <p:nvPr/>
        </p:nvSpPr>
        <p:spPr>
          <a:xfrm>
            <a:off x="3242796" y="2169738"/>
            <a:ext cx="525241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[</a:t>
            </a:r>
            <a:r>
              <a:rPr lang="en-US" sz="2000" err="1">
                <a:solidFill>
                  <a:srgbClr val="999999"/>
                </a:solidFill>
                <a:latin typeface="Aptos"/>
                <a:cs typeface="Arial"/>
              </a:rPr>
              <a:t>Sladký&amp;Veselý&amp;Břinda</a:t>
            </a:r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, </a:t>
            </a:r>
            <a:r>
              <a:rPr lang="en-US" sz="2000" i="1">
                <a:solidFill>
                  <a:srgbClr val="999999"/>
                </a:solidFill>
                <a:latin typeface="Aptos"/>
                <a:cs typeface="Arial"/>
              </a:rPr>
              <a:t>RECOMB-seq</a:t>
            </a:r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, 2023]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E73390-8037-47A6-34C0-0690F3B5C156}"/>
              </a:ext>
            </a:extLst>
          </p:cNvPr>
          <p:cNvSpPr>
            <a:spLocks noGrp="1"/>
          </p:cNvSpPr>
          <p:nvPr/>
        </p:nvSpPr>
        <p:spPr>
          <a:xfrm>
            <a:off x="825361" y="3376184"/>
            <a:ext cx="9504492" cy="718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/>
              <a:t>Symm. diff</a:t>
            </a:r>
            <a:r>
              <a:rPr lang="en-GB" b="1">
                <a:latin typeface="Aptos"/>
              </a:rPr>
              <a:t>.:</a:t>
            </a:r>
            <a:r>
              <a:rPr lang="en-GB">
                <a:latin typeface="Aptos"/>
              </a:rPr>
              <a:t> </a:t>
            </a:r>
            <a:r>
              <a:rPr lang="en-GB">
                <a:solidFill>
                  <a:schemeClr val="accent4"/>
                </a:solidFill>
                <a:latin typeface="Aptos"/>
              </a:rPr>
              <a:t>XOR→XOR</a:t>
            </a:r>
            <a:r>
              <a:rPr lang="en-GB">
                <a:latin typeface="Aptos"/>
              </a:rPr>
              <a:t> </a:t>
            </a:r>
            <a:r>
              <a:rPr lang="en-GB" err="1">
                <a:latin typeface="Aptos"/>
              </a:rPr>
              <a:t>concat</a:t>
            </a:r>
            <a:endParaRPr lang="en-GB" err="1">
              <a:ea typeface="+mn-lt"/>
              <a:cs typeface="+mn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23E6859-0104-1998-C107-5CD375DDE3CD}"/>
              </a:ext>
            </a:extLst>
          </p:cNvPr>
          <p:cNvSpPr>
            <a:spLocks noGrp="1"/>
          </p:cNvSpPr>
          <p:nvPr/>
        </p:nvSpPr>
        <p:spPr>
          <a:xfrm>
            <a:off x="1670705" y="2514798"/>
            <a:ext cx="9504492" cy="718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>
                <a:ea typeface="+mn-lt"/>
                <a:cs typeface="+mn-lt"/>
              </a:rPr>
              <a:t>OR is the only comprehensive 𝑓 acting as union</a:t>
            </a:r>
            <a:endParaRPr lang="en-US" sz="24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3742E2-0CF4-90BC-0F6E-E16A8441A473}"/>
              </a:ext>
            </a:extLst>
          </p:cNvPr>
          <p:cNvSpPr>
            <a:spLocks noGrp="1"/>
          </p:cNvSpPr>
          <p:nvPr/>
        </p:nvSpPr>
        <p:spPr>
          <a:xfrm>
            <a:off x="825361" y="4259377"/>
            <a:ext cx="9504492" cy="718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/>
              <a:t>Intersection</a:t>
            </a:r>
            <a:r>
              <a:rPr lang="en-GB" b="1">
                <a:latin typeface="Aptos"/>
              </a:rPr>
              <a:t>: </a:t>
            </a:r>
            <a:r>
              <a:rPr lang="en-GB" sz="2400">
                <a:solidFill>
                  <a:srgbClr val="000000"/>
                </a:solidFill>
                <a:latin typeface="Aptos"/>
              </a:rPr>
              <a:t>no same </a:t>
            </a:r>
            <a:r>
              <a:rPr lang="en-GB" sz="2400">
                <a:solidFill>
                  <a:schemeClr val="tx2"/>
                </a:solidFill>
                <a:latin typeface="Aptos"/>
              </a:rPr>
              <a:t>𝑓→𝑓</a:t>
            </a:r>
            <a:r>
              <a:rPr lang="en-GB" sz="2400">
                <a:latin typeface="Aptos"/>
              </a:rPr>
              <a:t> </a:t>
            </a:r>
            <a:r>
              <a:rPr lang="en-GB" sz="2400" err="1">
                <a:latin typeface="Aptos"/>
              </a:rPr>
              <a:t>concat</a:t>
            </a:r>
            <a:r>
              <a:rPr lang="en-GB" sz="2400">
                <a:latin typeface="Aptos"/>
              </a:rPr>
              <a:t> existing</a:t>
            </a:r>
            <a:endParaRPr lang="en-GB">
              <a:ea typeface="+mn-lt"/>
              <a:cs typeface="+mn-l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492CA2A-008C-3F05-FDE8-1FB9F531B835}"/>
              </a:ext>
            </a:extLst>
          </p:cNvPr>
          <p:cNvSpPr>
            <a:spLocks noGrp="1"/>
          </p:cNvSpPr>
          <p:nvPr/>
        </p:nvSpPr>
        <p:spPr>
          <a:xfrm>
            <a:off x="2956580" y="4783252"/>
            <a:ext cx="9504492" cy="718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>
                <a:solidFill>
                  <a:schemeClr val="accent2"/>
                </a:solidFill>
                <a:latin typeface="Aptos"/>
              </a:rPr>
              <a:t>oon→thr</a:t>
            </a:r>
            <a:r>
              <a:rPr lang="en-GB" baseline="-25000">
                <a:solidFill>
                  <a:schemeClr val="accent2"/>
                </a:solidFill>
                <a:latin typeface="Aptos"/>
              </a:rPr>
              <a:t>2</a:t>
            </a:r>
            <a:r>
              <a:rPr lang="en-GB">
                <a:latin typeface="Aptos"/>
              </a:rPr>
              <a:t> </a:t>
            </a:r>
            <a:r>
              <a:rPr lang="en-GB" err="1">
                <a:latin typeface="Aptos"/>
              </a:rPr>
              <a:t>concat</a:t>
            </a:r>
            <a:r>
              <a:rPr lang="en-GB">
                <a:latin typeface="Aptos"/>
              </a:rPr>
              <a:t> works</a:t>
            </a:r>
            <a:endParaRPr lang="en-GB">
              <a:ea typeface="+mn-lt"/>
              <a:cs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24A4-1BAA-9330-771D-81693AF9E46D}"/>
              </a:ext>
            </a:extLst>
          </p:cNvPr>
          <p:cNvSpPr>
            <a:spLocks noGrp="1"/>
          </p:cNvSpPr>
          <p:nvPr/>
        </p:nvSpPr>
        <p:spPr>
          <a:xfrm>
            <a:off x="4183800" y="4815335"/>
            <a:ext cx="633208" cy="718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aseline="30000">
                <a:solidFill>
                  <a:schemeClr val="accent2"/>
                </a:solidFill>
                <a:latin typeface="Aptos"/>
              </a:rPr>
              <a:t>2</a:t>
            </a:r>
            <a:endParaRPr lang="en-GB">
              <a:solidFill>
                <a:schemeClr val="accent2"/>
              </a:solidFill>
              <a:ea typeface="+mn-lt"/>
              <a:cs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35C15C-4F85-0591-ACD1-97E36381A758}"/>
              </a:ext>
            </a:extLst>
          </p:cNvPr>
          <p:cNvSpPr>
            <a:spLocks noGrp="1"/>
          </p:cNvSpPr>
          <p:nvPr/>
        </p:nvSpPr>
        <p:spPr>
          <a:xfrm>
            <a:off x="2023631" y="5113619"/>
            <a:ext cx="1579692" cy="15766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GB" sz="1600">
                <a:solidFill>
                  <a:schemeClr val="bg2">
                    <a:lumMod val="49000"/>
                  </a:schemeClr>
                </a:solidFill>
              </a:rPr>
              <a:t>One 1: 1</a:t>
            </a:r>
            <a:endParaRPr lang="en-US"/>
          </a:p>
          <a:p>
            <a:pPr marL="0" indent="0">
              <a:spcBef>
                <a:spcPts val="200"/>
              </a:spcBef>
              <a:buNone/>
            </a:pPr>
            <a:r>
              <a:rPr lang="en-GB" sz="1600">
                <a:solidFill>
                  <a:schemeClr val="bg2">
                    <a:lumMod val="49000"/>
                  </a:schemeClr>
                </a:solidFill>
              </a:rPr>
              <a:t>No 1s: 0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GB" sz="1600">
                <a:solidFill>
                  <a:schemeClr val="bg2">
                    <a:lumMod val="49000"/>
                  </a:schemeClr>
                </a:solidFill>
              </a:rPr>
              <a:t>More 1s: inv.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89ED95-CA84-6698-1950-2341647E2EA8}"/>
              </a:ext>
            </a:extLst>
          </p:cNvPr>
          <p:cNvCxnSpPr/>
          <p:nvPr/>
        </p:nvCxnSpPr>
        <p:spPr>
          <a:xfrm flipV="1">
            <a:off x="3003082" y="5213794"/>
            <a:ext cx="242710" cy="22878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9E54807-2505-74CA-3351-344CFFAD62B4}"/>
              </a:ext>
            </a:extLst>
          </p:cNvPr>
          <p:cNvSpPr>
            <a:spLocks noGrp="1"/>
          </p:cNvSpPr>
          <p:nvPr/>
        </p:nvSpPr>
        <p:spPr>
          <a:xfrm>
            <a:off x="4506814" y="5342887"/>
            <a:ext cx="2100392" cy="997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GB" sz="1600">
                <a:solidFill>
                  <a:schemeClr val="bg2">
                    <a:lumMod val="49000"/>
                  </a:schemeClr>
                </a:solidFill>
              </a:rPr>
              <a:t>Two1s: 1</a:t>
            </a:r>
            <a:endParaRPr lang="en-US">
              <a:solidFill>
                <a:schemeClr val="bg2">
                  <a:lumMod val="49000"/>
                </a:schemeClr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GB" sz="1600">
                <a:solidFill>
                  <a:schemeClr val="bg2">
                    <a:lumMod val="49000"/>
                  </a:schemeClr>
                </a:solidFill>
              </a:rPr>
              <a:t>Less/more 1s: 0</a:t>
            </a:r>
          </a:p>
          <a:p>
            <a:pPr marL="0" indent="0">
              <a:spcBef>
                <a:spcPts val="200"/>
              </a:spcBef>
              <a:buNone/>
            </a:pPr>
            <a:endParaRPr lang="en-GB" sz="1600">
              <a:solidFill>
                <a:schemeClr val="bg2">
                  <a:lumMod val="49000"/>
                </a:schemeClr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7EB3CB1-8D0E-089D-87D9-523EE4F8ECB9}"/>
              </a:ext>
            </a:extLst>
          </p:cNvPr>
          <p:cNvCxnSpPr/>
          <p:nvPr/>
        </p:nvCxnSpPr>
        <p:spPr>
          <a:xfrm flipH="1" flipV="1">
            <a:off x="4200297" y="5261920"/>
            <a:ext cx="270637" cy="22878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EAA7521-F99E-17E8-88B0-BB3822B998BE}"/>
              </a:ext>
            </a:extLst>
          </p:cNvPr>
          <p:cNvSpPr txBox="1">
            <a:spLocks/>
          </p:cNvSpPr>
          <p:nvPr/>
        </p:nvSpPr>
        <p:spPr>
          <a:xfrm>
            <a:off x="8496531" y="3534359"/>
            <a:ext cx="2045369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GB" sz="1800">
                <a:solidFill>
                  <a:srgbClr val="000000"/>
                </a:solidFill>
                <a:latin typeface="Aptos Mono"/>
              </a:rPr>
              <a:t>AAC</a:t>
            </a:r>
            <a:endParaRPr lang="en-US" sz="1800">
              <a:solidFill>
                <a:srgbClr val="000000"/>
              </a:solidFill>
              <a:latin typeface="Aptos Mono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GB" sz="1800">
                <a:solidFill>
                  <a:srgbClr val="000000"/>
                </a:solidFill>
                <a:latin typeface="Aptos Mono"/>
              </a:rPr>
              <a:t>110</a:t>
            </a:r>
          </a:p>
          <a:p>
            <a:pPr marL="0" indent="0">
              <a:buNone/>
            </a:pPr>
            <a:endParaRPr lang="en-GB" sz="1800">
              <a:solidFill>
                <a:srgbClr val="000000"/>
              </a:solidFill>
              <a:latin typeface="Aptos Mono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B8BA3DE-E40A-90A8-010D-6F7F5D8564E3}"/>
              </a:ext>
            </a:extLst>
          </p:cNvPr>
          <p:cNvSpPr txBox="1">
            <a:spLocks/>
          </p:cNvSpPr>
          <p:nvPr/>
        </p:nvSpPr>
        <p:spPr>
          <a:xfrm>
            <a:off x="9675626" y="3534359"/>
            <a:ext cx="770022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GB" sz="1800">
                <a:solidFill>
                  <a:srgbClr val="000000"/>
                </a:solidFill>
                <a:latin typeface="Aptos Mono"/>
              </a:rPr>
              <a:t>AAG</a:t>
            </a:r>
            <a:endParaRPr lang="en-US" sz="1800">
              <a:solidFill>
                <a:srgbClr val="000000"/>
              </a:solidFill>
              <a:latin typeface="Aptos Mono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GB" sz="1800">
                <a:solidFill>
                  <a:srgbClr val="000000"/>
                </a:solidFill>
                <a:latin typeface="Aptos Mono"/>
              </a:rPr>
              <a:t>110</a:t>
            </a:r>
          </a:p>
          <a:p>
            <a:pPr marL="0" indent="0">
              <a:spcBef>
                <a:spcPts val="200"/>
              </a:spcBef>
              <a:buNone/>
            </a:pPr>
            <a:endParaRPr lang="en-GB" sz="1800">
              <a:solidFill>
                <a:srgbClr val="000000"/>
              </a:solidFill>
              <a:latin typeface="Aptos Mono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FE7F2C-6DC8-5799-015F-7FFB02F59583}"/>
              </a:ext>
            </a:extLst>
          </p:cNvPr>
          <p:cNvSpPr txBox="1"/>
          <p:nvPr/>
        </p:nvSpPr>
        <p:spPr>
          <a:xfrm>
            <a:off x="9192961" y="3609221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+</a:t>
            </a:r>
            <a:endParaRPr lang="en-GB" sz="16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5BAC50-F3C2-0E1B-B50E-8CDFED721F6E}"/>
              </a:ext>
            </a:extLst>
          </p:cNvPr>
          <p:cNvSpPr txBox="1"/>
          <p:nvPr/>
        </p:nvSpPr>
        <p:spPr>
          <a:xfrm>
            <a:off x="10445957" y="3581273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→</a:t>
            </a:r>
            <a:endParaRPr lang="en-GB" sz="160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F376E43B-D73A-0D40-14DA-4CD28C438BF7}"/>
              </a:ext>
            </a:extLst>
          </p:cNvPr>
          <p:cNvSpPr txBox="1">
            <a:spLocks/>
          </p:cNvSpPr>
          <p:nvPr/>
        </p:nvSpPr>
        <p:spPr>
          <a:xfrm>
            <a:off x="10839347" y="3534359"/>
            <a:ext cx="2045369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GB" sz="1800">
                <a:solidFill>
                  <a:srgbClr val="000000"/>
                </a:solidFill>
                <a:latin typeface="Aptos Mono"/>
              </a:rPr>
              <a:t>AACAAG</a:t>
            </a:r>
            <a:endParaRPr lang="en-US" sz="1800">
              <a:solidFill>
                <a:srgbClr val="000000"/>
              </a:solidFill>
              <a:latin typeface="Aptos Mono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GB" sz="1800">
                <a:solidFill>
                  <a:srgbClr val="000000"/>
                </a:solidFill>
                <a:latin typeface="Aptos Mono"/>
              </a:rPr>
              <a:t>110110</a:t>
            </a:r>
          </a:p>
          <a:p>
            <a:pPr marL="0" indent="0">
              <a:buNone/>
            </a:pPr>
            <a:endParaRPr lang="en-GB" sz="1800">
              <a:solidFill>
                <a:srgbClr val="000000"/>
              </a:solidFill>
              <a:latin typeface="Aptos Mono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07A6E53-3B83-EDB0-FB81-666B62F200BD}"/>
              </a:ext>
            </a:extLst>
          </p:cNvPr>
          <p:cNvSpPr txBox="1">
            <a:spLocks/>
          </p:cNvSpPr>
          <p:nvPr/>
        </p:nvSpPr>
        <p:spPr>
          <a:xfrm>
            <a:off x="8326082" y="4327774"/>
            <a:ext cx="2045369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>
                <a:solidFill>
                  <a:srgbClr val="000000"/>
                </a:solidFill>
                <a:latin typeface="Aptos"/>
                <a:cs typeface="Arial"/>
              </a:rPr>
              <a:t>{AA,AC}</a:t>
            </a:r>
          </a:p>
          <a:p>
            <a:pPr marL="0" indent="0">
              <a:buNone/>
            </a:pPr>
            <a:endParaRPr lang="en-GB" sz="1800">
              <a:solidFill>
                <a:srgbClr val="000000"/>
              </a:solidFill>
              <a:latin typeface="Aptos Mono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77CFD64-814B-5BA7-D3D8-8BB100BAFA77}"/>
              </a:ext>
            </a:extLst>
          </p:cNvPr>
          <p:cNvSpPr txBox="1">
            <a:spLocks/>
          </p:cNvSpPr>
          <p:nvPr/>
        </p:nvSpPr>
        <p:spPr>
          <a:xfrm>
            <a:off x="9553302" y="4327773"/>
            <a:ext cx="2045369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>
                <a:solidFill>
                  <a:srgbClr val="000000"/>
                </a:solidFill>
                <a:latin typeface="Aptos"/>
                <a:cs typeface="Arial"/>
              </a:rPr>
              <a:t>{AA,AG}</a:t>
            </a:r>
          </a:p>
          <a:p>
            <a:pPr marL="0" indent="0">
              <a:buNone/>
            </a:pPr>
            <a:endParaRPr lang="en-GB" sz="1800">
              <a:solidFill>
                <a:srgbClr val="000000"/>
              </a:solidFill>
              <a:latin typeface="Aptos Mono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564566B-33F1-3870-E568-DD9A868ED382}"/>
              </a:ext>
            </a:extLst>
          </p:cNvPr>
          <p:cNvSpPr txBox="1">
            <a:spLocks/>
          </p:cNvSpPr>
          <p:nvPr/>
        </p:nvSpPr>
        <p:spPr>
          <a:xfrm>
            <a:off x="10836001" y="4295688"/>
            <a:ext cx="2045369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>
                <a:solidFill>
                  <a:srgbClr val="A02B93"/>
                </a:solidFill>
                <a:latin typeface="Aptos"/>
                <a:cs typeface="Arial"/>
              </a:rPr>
              <a:t>{AA,AC,AG}</a:t>
            </a:r>
          </a:p>
          <a:p>
            <a:pPr marL="0" indent="0">
              <a:buNone/>
            </a:pPr>
            <a:endParaRPr lang="en-GB" sz="1800">
              <a:solidFill>
                <a:srgbClr val="A02B93"/>
              </a:solidFill>
              <a:latin typeface="Aptos Mono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EF80B3A5-D184-877B-A7D8-DFA35DD28202}"/>
              </a:ext>
            </a:extLst>
          </p:cNvPr>
          <p:cNvSpPr txBox="1">
            <a:spLocks/>
          </p:cNvSpPr>
          <p:nvPr/>
        </p:nvSpPr>
        <p:spPr>
          <a:xfrm>
            <a:off x="8336107" y="4854489"/>
            <a:ext cx="2045369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>
                <a:solidFill>
                  <a:srgbClr val="000000"/>
                </a:solidFill>
                <a:latin typeface="Aptos"/>
                <a:cs typeface="Arial"/>
              </a:rPr>
              <a:t>{AA,AC}</a:t>
            </a:r>
          </a:p>
          <a:p>
            <a:pPr marL="0" indent="0">
              <a:buNone/>
            </a:pPr>
            <a:endParaRPr lang="en-GB" sz="1800">
              <a:solidFill>
                <a:srgbClr val="000000"/>
              </a:solidFill>
              <a:latin typeface="Aptos Mono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F1190B7-BC32-88FC-61D5-54EBC0A9B524}"/>
              </a:ext>
            </a:extLst>
          </p:cNvPr>
          <p:cNvSpPr txBox="1">
            <a:spLocks/>
          </p:cNvSpPr>
          <p:nvPr/>
        </p:nvSpPr>
        <p:spPr>
          <a:xfrm>
            <a:off x="9563327" y="4854488"/>
            <a:ext cx="2045369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>
                <a:solidFill>
                  <a:srgbClr val="000000"/>
                </a:solidFill>
                <a:latin typeface="Aptos"/>
                <a:cs typeface="Arial"/>
              </a:rPr>
              <a:t>{AA,AG}</a:t>
            </a:r>
          </a:p>
          <a:p>
            <a:pPr marL="0" indent="0">
              <a:buNone/>
            </a:pPr>
            <a:endParaRPr lang="en-GB" sz="1800">
              <a:solidFill>
                <a:srgbClr val="000000"/>
              </a:solidFill>
              <a:latin typeface="Aptos Mono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69AB7AA6-1629-211F-419D-6DD6898B4B66}"/>
              </a:ext>
            </a:extLst>
          </p:cNvPr>
          <p:cNvSpPr txBox="1">
            <a:spLocks/>
          </p:cNvSpPr>
          <p:nvPr/>
        </p:nvSpPr>
        <p:spPr>
          <a:xfrm>
            <a:off x="10833326" y="4822403"/>
            <a:ext cx="2045369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>
                <a:solidFill>
                  <a:srgbClr val="0F9ED5"/>
                </a:solidFill>
                <a:latin typeface="Aptos"/>
                <a:cs typeface="Arial"/>
              </a:rPr>
              <a:t>{AC,AG}</a:t>
            </a:r>
          </a:p>
          <a:p>
            <a:pPr marL="0" indent="0">
              <a:buNone/>
            </a:pPr>
            <a:endParaRPr lang="en-GB" sz="1800">
              <a:solidFill>
                <a:srgbClr val="0F9ED5"/>
              </a:solidFill>
              <a:latin typeface="Aptos Mono"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0F3EB330-46D5-8E5B-71B9-5271CE68906C}"/>
              </a:ext>
            </a:extLst>
          </p:cNvPr>
          <p:cNvSpPr txBox="1">
            <a:spLocks/>
          </p:cNvSpPr>
          <p:nvPr/>
        </p:nvSpPr>
        <p:spPr>
          <a:xfrm>
            <a:off x="8326749" y="5395910"/>
            <a:ext cx="2045369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>
                <a:solidFill>
                  <a:srgbClr val="000000"/>
                </a:solidFill>
                <a:latin typeface="Aptos"/>
                <a:cs typeface="Arial"/>
              </a:rPr>
              <a:t>{AA,AC}</a:t>
            </a:r>
          </a:p>
          <a:p>
            <a:pPr marL="0" indent="0">
              <a:buNone/>
            </a:pPr>
            <a:endParaRPr lang="en-GB" sz="1800">
              <a:solidFill>
                <a:srgbClr val="000000"/>
              </a:solidFill>
              <a:latin typeface="Aptos Mono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39CB628E-8427-30E8-9A4B-7EEC15DCA4B4}"/>
              </a:ext>
            </a:extLst>
          </p:cNvPr>
          <p:cNvSpPr txBox="1">
            <a:spLocks/>
          </p:cNvSpPr>
          <p:nvPr/>
        </p:nvSpPr>
        <p:spPr>
          <a:xfrm>
            <a:off x="9579370" y="5395909"/>
            <a:ext cx="2045369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>
                <a:solidFill>
                  <a:srgbClr val="000000"/>
                </a:solidFill>
                <a:latin typeface="Aptos"/>
                <a:cs typeface="Arial"/>
              </a:rPr>
              <a:t>{AA,AG}</a:t>
            </a:r>
          </a:p>
          <a:p>
            <a:pPr marL="0" indent="0">
              <a:buNone/>
            </a:pPr>
            <a:endParaRPr lang="en-GB" sz="1800">
              <a:solidFill>
                <a:srgbClr val="000000"/>
              </a:solidFill>
              <a:latin typeface="Aptos Mono"/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09531D9-A8DF-EEF5-98D7-B439641E48B2}"/>
              </a:ext>
            </a:extLst>
          </p:cNvPr>
          <p:cNvSpPr txBox="1">
            <a:spLocks/>
          </p:cNvSpPr>
          <p:nvPr/>
        </p:nvSpPr>
        <p:spPr>
          <a:xfrm>
            <a:off x="10849369" y="5363824"/>
            <a:ext cx="2045369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>
                <a:solidFill>
                  <a:schemeClr val="accent2"/>
                </a:solidFill>
                <a:latin typeface="Aptos"/>
                <a:cs typeface="Arial"/>
              </a:rPr>
              <a:t>{AA}</a:t>
            </a:r>
          </a:p>
          <a:p>
            <a:pPr marL="0" indent="0">
              <a:buNone/>
            </a:pPr>
            <a:endParaRPr lang="en-GB" sz="1800">
              <a:solidFill>
                <a:srgbClr val="000000"/>
              </a:solidFill>
              <a:latin typeface="Aptos Mono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5F0B342-ED9A-346F-5D02-E73012D9C607}"/>
              </a:ext>
            </a:extLst>
          </p:cNvPr>
          <p:cNvSpPr>
            <a:spLocks noGrp="1"/>
          </p:cNvSpPr>
          <p:nvPr/>
        </p:nvSpPr>
        <p:spPr>
          <a:xfrm>
            <a:off x="833381" y="6327930"/>
            <a:ext cx="9504492" cy="718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/>
              <a:t>Other</a:t>
            </a:r>
            <a:r>
              <a:rPr lang="en-GB" b="1">
                <a:latin typeface="Aptos"/>
              </a:rPr>
              <a:t> operations:</a:t>
            </a:r>
            <a:r>
              <a:rPr lang="en-GB">
                <a:latin typeface="Aptos"/>
              </a:rPr>
              <a:t> (set diff., ...): by chaining above </a:t>
            </a:r>
            <a:endParaRPr lang="en-GB">
              <a:ea typeface="+mn-lt"/>
              <a:cs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8E5340-8CC1-5236-CC80-C9B8C75D0388}"/>
              </a:ext>
            </a:extLst>
          </p:cNvPr>
          <p:cNvSpPr txBox="1"/>
          <p:nvPr/>
        </p:nvSpPr>
        <p:spPr>
          <a:xfrm>
            <a:off x="10488361" y="4260932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=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2AA01E-B078-8C38-DFA0-6AB5D4F46247}"/>
              </a:ext>
            </a:extLst>
          </p:cNvPr>
          <p:cNvSpPr txBox="1"/>
          <p:nvPr/>
        </p:nvSpPr>
        <p:spPr>
          <a:xfrm>
            <a:off x="10488360" y="4763584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=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077D52A-4C43-4553-1AAC-515189FCCD36}"/>
              </a:ext>
            </a:extLst>
          </p:cNvPr>
          <p:cNvSpPr txBox="1"/>
          <p:nvPr/>
        </p:nvSpPr>
        <p:spPr>
          <a:xfrm>
            <a:off x="10488360" y="5329068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=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D7DBB3-396A-BF44-BF37-57904D0FB9AE}"/>
              </a:ext>
            </a:extLst>
          </p:cNvPr>
          <p:cNvSpPr txBox="1"/>
          <p:nvPr/>
        </p:nvSpPr>
        <p:spPr>
          <a:xfrm>
            <a:off x="9202986" y="4260931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solidFill>
                  <a:schemeClr val="accent5"/>
                </a:solidFill>
                <a:ea typeface="+mn-lt"/>
                <a:cs typeface="+mn-lt"/>
              </a:rPr>
              <a:t>∪</a:t>
            </a:r>
            <a:endParaRPr lang="en-US">
              <a:solidFill>
                <a:schemeClr val="accent5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E298F7-0959-A1CF-B9E0-FB3681A30478}"/>
              </a:ext>
            </a:extLst>
          </p:cNvPr>
          <p:cNvSpPr txBox="1"/>
          <p:nvPr/>
        </p:nvSpPr>
        <p:spPr>
          <a:xfrm>
            <a:off x="9231727" y="478764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solidFill>
                  <a:srgbClr val="0F9ED5"/>
                </a:solidFill>
                <a:ea typeface="+mn-lt"/>
                <a:cs typeface="+mn-lt"/>
              </a:rPr>
              <a:t>Δ</a:t>
            </a:r>
            <a:endParaRPr lang="en-US">
              <a:solidFill>
                <a:srgbClr val="0F9ED5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7570375-94BB-3F33-F60B-2B4FBF12ADE5}"/>
              </a:ext>
            </a:extLst>
          </p:cNvPr>
          <p:cNvSpPr txBox="1"/>
          <p:nvPr/>
        </p:nvSpPr>
        <p:spPr>
          <a:xfrm>
            <a:off x="9231727" y="5305004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solidFill>
                  <a:schemeClr val="accent2"/>
                </a:solidFill>
                <a:ea typeface="+mn-lt"/>
                <a:cs typeface="+mn-lt"/>
              </a:rPr>
              <a:t>∩</a:t>
            </a:r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3" grpId="0"/>
      <p:bldP spid="6" grpId="0"/>
      <p:bldP spid="15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4" grpId="0"/>
      <p:bldP spid="45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29DB0-CFA7-E636-E277-2980388B0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FFA00-794D-D8C5-66B0-9F8111418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79" y="519530"/>
            <a:ext cx="12689305" cy="1285458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GB" sz="3400" dirty="0">
                <a:solidFill>
                  <a:srgbClr val="156082"/>
                </a:solidFill>
                <a:cs typeface="Arial"/>
              </a:rPr>
              <a:t>Workflow with 𝑓-masked superstrings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CD14A-E9B2-D8E0-07A6-B993E996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14</a:t>
            </a:fld>
            <a:endParaRPr lang="en-GB"/>
          </a:p>
        </p:txBody>
      </p:sp>
      <p:pic>
        <p:nvPicPr>
          <p:cNvPr id="3" name="Picture 2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F5AEFD8D-D703-42EB-B6C5-D097FEEC3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8326"/>
            <a:ext cx="12192000" cy="16909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6A3DF8-3FA5-33AF-6909-BAFD7938F1E1}"/>
              </a:ext>
            </a:extLst>
          </p:cNvPr>
          <p:cNvSpPr/>
          <p:nvPr/>
        </p:nvSpPr>
        <p:spPr>
          <a:xfrm>
            <a:off x="2855494" y="2181726"/>
            <a:ext cx="5646821" cy="81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8DB513-3FCE-1A21-FD31-10EDFCBD7E2C}"/>
              </a:ext>
            </a:extLst>
          </p:cNvPr>
          <p:cNvSpPr>
            <a:spLocks noGrp="1"/>
          </p:cNvSpPr>
          <p:nvPr/>
        </p:nvSpPr>
        <p:spPr>
          <a:xfrm>
            <a:off x="3047695" y="2389845"/>
            <a:ext cx="4788114" cy="718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>
                <a:solidFill>
                  <a:srgbClr val="C00000"/>
                </a:solidFill>
              </a:rPr>
              <a:t>union/</a:t>
            </a:r>
            <a:r>
              <a:rPr lang="en-GB" err="1">
                <a:solidFill>
                  <a:srgbClr val="C00000"/>
                </a:solidFill>
              </a:rPr>
              <a:t>symm.diff</a:t>
            </a:r>
            <a:r>
              <a:rPr lang="en-GB">
                <a:solidFill>
                  <a:srgbClr val="C00000"/>
                </a:solidFill>
              </a:rPr>
              <a:t>./intersection</a:t>
            </a:r>
            <a:endParaRPr lang="en-GB">
              <a:solidFill>
                <a:srgbClr val="C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291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D9B4-FB48-BBDA-CD3C-511C20C0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579" y="2466640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GB" sz="3400" dirty="0">
                <a:solidFill>
                  <a:srgbClr val="156082"/>
                </a:solidFill>
              </a:rPr>
              <a:t>How to answer queries on 𝑓-masked superstrings?</a:t>
            </a:r>
            <a:endParaRPr lang="en-US" sz="3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611F10-1B54-5FE0-07FB-1495D245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45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88095-DFE8-5888-51C2-19EAC0E88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5EACFC6-6310-D349-F564-618DA953F7DD}"/>
              </a:ext>
            </a:extLst>
          </p:cNvPr>
          <p:cNvSpPr txBox="1">
            <a:spLocks/>
          </p:cNvSpPr>
          <p:nvPr/>
        </p:nvSpPr>
        <p:spPr>
          <a:xfrm>
            <a:off x="3827504" y="5093444"/>
            <a:ext cx="3471318" cy="507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>
                <a:solidFill>
                  <a:srgbClr val="000000"/>
                </a:solidFill>
                <a:latin typeface="Aptos Mono"/>
              </a:rPr>
              <a:t>G </a:t>
            </a:r>
            <a:r>
              <a:rPr lang="en-GB" sz="1800" err="1">
                <a:solidFill>
                  <a:srgbClr val="000000"/>
                </a:solidFill>
                <a:latin typeface="Aptos Mono"/>
              </a:rPr>
              <a:t>G</a:t>
            </a:r>
            <a:r>
              <a:rPr lang="en-GB" sz="1800">
                <a:solidFill>
                  <a:srgbClr val="000000"/>
                </a:solidFill>
                <a:latin typeface="Aptos Mono"/>
              </a:rPr>
              <a:t> A C </a:t>
            </a:r>
            <a:r>
              <a:rPr lang="en-GB" sz="1800" err="1">
                <a:solidFill>
                  <a:srgbClr val="000000"/>
                </a:solidFill>
                <a:latin typeface="Aptos Mono"/>
              </a:rPr>
              <a:t>C</a:t>
            </a:r>
            <a:r>
              <a:rPr lang="en-GB" sz="1800">
                <a:solidFill>
                  <a:srgbClr val="000000"/>
                </a:solidFill>
                <a:latin typeface="Aptos Mono"/>
              </a:rPr>
              <a:t> G A C T $</a:t>
            </a:r>
            <a:endParaRPr lang="en-GB" sz="1800">
              <a:solidFill>
                <a:srgbClr val="000000"/>
              </a:solidFill>
              <a:latin typeface="Aptos"/>
            </a:endParaRPr>
          </a:p>
          <a:p>
            <a:pPr marL="0" indent="0">
              <a:buNone/>
            </a:pPr>
            <a:endParaRPr lang="en-GB" sz="2000">
              <a:latin typeface="Aptos Mono"/>
            </a:endParaRPr>
          </a:p>
          <a:p>
            <a:pPr marL="0" indent="0">
              <a:buNone/>
            </a:pPr>
            <a:endParaRPr lang="en-GB" sz="2000">
              <a:latin typeface="Aptos Mon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1FEDCF-0B6D-61F8-205D-8BEC0667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776"/>
            <a:ext cx="10515600" cy="1325563"/>
          </a:xfrm>
        </p:spPr>
        <p:txBody>
          <a:bodyPr/>
          <a:lstStyle/>
          <a:p>
            <a:r>
              <a:rPr lang="en-GB" sz="3400">
                <a:solidFill>
                  <a:srgbClr val="156082"/>
                </a:solidFill>
                <a:cs typeface="Arial"/>
              </a:rPr>
              <a:t>The core of masked superstring indexing: Masked BWT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4A37CEA-807F-9C0A-2DDD-9E56883F7FD1}"/>
              </a:ext>
            </a:extLst>
          </p:cNvPr>
          <p:cNvSpPr txBox="1">
            <a:spLocks/>
          </p:cNvSpPr>
          <p:nvPr/>
        </p:nvSpPr>
        <p:spPr>
          <a:xfrm>
            <a:off x="3925700" y="5214502"/>
            <a:ext cx="3330334" cy="5166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>
                <a:solidFill>
                  <a:schemeClr val="accent6"/>
                </a:solidFill>
                <a:latin typeface="Aptos Mono"/>
              </a:rPr>
              <a:t>1 1 1 0 1 0 1 0 0 $</a:t>
            </a:r>
            <a:endParaRPr lang="en-US" sz="1800">
              <a:solidFill>
                <a:schemeClr val="accent6"/>
              </a:solidFill>
              <a:latin typeface="Aptos Mono"/>
            </a:endParaRPr>
          </a:p>
          <a:p>
            <a:pPr marL="0" indent="0">
              <a:buNone/>
            </a:pPr>
            <a:endParaRPr lang="en-GB" sz="1800" u="sng">
              <a:solidFill>
                <a:schemeClr val="bg2">
                  <a:lumMod val="49000"/>
                </a:schemeClr>
              </a:solidFill>
              <a:latin typeface="Aptos Mon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92B0E-530E-D534-CA1A-66495F3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16</a:t>
            </a:fld>
            <a:endParaRPr lang="en-GB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3EA384E-FCC5-C905-3D51-7C7C69E6F84A}"/>
              </a:ext>
            </a:extLst>
          </p:cNvPr>
          <p:cNvSpPr txBox="1">
            <a:spLocks/>
          </p:cNvSpPr>
          <p:nvPr/>
        </p:nvSpPr>
        <p:spPr>
          <a:xfrm>
            <a:off x="745734" y="5032476"/>
            <a:ext cx="3509228" cy="7146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>
                <a:solidFill>
                  <a:schemeClr val="accent5"/>
                </a:solidFill>
                <a:latin typeface="Aptos"/>
              </a:rPr>
              <a:t>Masked superstring:</a:t>
            </a:r>
            <a:endParaRPr lang="en-US" sz="2400">
              <a:solidFill>
                <a:schemeClr val="accent5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E7AE1F3E-7B5A-313A-2025-FD59B048382C}"/>
              </a:ext>
            </a:extLst>
          </p:cNvPr>
          <p:cNvSpPr txBox="1">
            <a:spLocks/>
          </p:cNvSpPr>
          <p:nvPr/>
        </p:nvSpPr>
        <p:spPr>
          <a:xfrm>
            <a:off x="342645" y="1829243"/>
            <a:ext cx="6797392" cy="7109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/>
              <a:t>Burrows-Wheeler matrix of superstring</a:t>
            </a:r>
            <a:endParaRPr lang="en-US" sz="2400"/>
          </a:p>
          <a:p>
            <a:pPr marL="0" indent="0">
              <a:buNone/>
            </a:pPr>
            <a:endParaRPr lang="en-GB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1612BCD-2CF2-42DC-72EA-65E01D1364EA}"/>
              </a:ext>
            </a:extLst>
          </p:cNvPr>
          <p:cNvSpPr txBox="1">
            <a:spLocks/>
          </p:cNvSpPr>
          <p:nvPr/>
        </p:nvSpPr>
        <p:spPr>
          <a:xfrm>
            <a:off x="6100806" y="1124039"/>
            <a:ext cx="10507904" cy="7029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>
                <a:latin typeface="Aptos"/>
              </a:rPr>
              <a:t>=</a:t>
            </a:r>
            <a:r>
              <a:rPr lang="en-GB">
                <a:solidFill>
                  <a:schemeClr val="accent6">
                    <a:lumMod val="60000"/>
                    <a:lumOff val="40000"/>
                  </a:schemeClr>
                </a:solidFill>
                <a:latin typeface="Aptos"/>
              </a:rPr>
              <a:t> </a:t>
            </a:r>
            <a:r>
              <a:rPr lang="en-GB">
                <a:solidFill>
                  <a:schemeClr val="accent4"/>
                </a:solidFill>
                <a:latin typeface="Aptos"/>
              </a:rPr>
              <a:t>BWT</a:t>
            </a:r>
            <a:r>
              <a:rPr lang="en-GB">
                <a:solidFill>
                  <a:schemeClr val="accent6">
                    <a:lumMod val="60000"/>
                    <a:lumOff val="40000"/>
                  </a:schemeClr>
                </a:solidFill>
                <a:latin typeface="Aptos"/>
              </a:rPr>
              <a:t> </a:t>
            </a:r>
            <a:r>
              <a:rPr lang="en-GB">
                <a:latin typeface="Aptos"/>
              </a:rPr>
              <a:t>+ </a:t>
            </a:r>
            <a:r>
              <a:rPr lang="en-GB">
                <a:solidFill>
                  <a:schemeClr val="accent2"/>
                </a:solidFill>
                <a:latin typeface="Aptos"/>
              </a:rPr>
              <a:t>SA-transformed mask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91C6CD-03CD-D5BA-05BF-39361D3AF877}"/>
              </a:ext>
            </a:extLst>
          </p:cNvPr>
          <p:cNvSpPr txBox="1"/>
          <p:nvPr/>
        </p:nvSpPr>
        <p:spPr>
          <a:xfrm>
            <a:off x="9189019" y="3268182"/>
            <a:ext cx="5168592" cy="407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[</a:t>
            </a:r>
            <a:r>
              <a:rPr lang="en-US" sz="2000" err="1">
                <a:solidFill>
                  <a:srgbClr val="999999"/>
                </a:solidFill>
                <a:latin typeface="Aptos"/>
                <a:cs typeface="Arial"/>
              </a:rPr>
              <a:t>Burrows&amp;Wheeler</a:t>
            </a:r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, 1994]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D2A9117-BC64-E3DC-08A8-E9162536973A}"/>
              </a:ext>
            </a:extLst>
          </p:cNvPr>
          <p:cNvSpPr txBox="1">
            <a:spLocks/>
          </p:cNvSpPr>
          <p:nvPr/>
        </p:nvSpPr>
        <p:spPr>
          <a:xfrm>
            <a:off x="3852770" y="2298716"/>
            <a:ext cx="4146958" cy="45723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None/>
            </a:pPr>
            <a:r>
              <a:rPr lang="en-GB" sz="1800">
                <a:solidFill>
                  <a:srgbClr val="000000"/>
                </a:solidFill>
                <a:latin typeface="Aptos Mono"/>
              </a:rPr>
              <a:t>$ G </a:t>
            </a:r>
            <a:r>
              <a:rPr lang="en-GB" sz="1800" err="1">
                <a:solidFill>
                  <a:srgbClr val="000000"/>
                </a:solidFill>
                <a:latin typeface="Aptos Mono"/>
              </a:rPr>
              <a:t>G</a:t>
            </a:r>
            <a:r>
              <a:rPr lang="en-GB" sz="1800">
                <a:solidFill>
                  <a:srgbClr val="000000"/>
                </a:solidFill>
                <a:latin typeface="Aptos Mono"/>
              </a:rPr>
              <a:t> A C </a:t>
            </a:r>
            <a:r>
              <a:rPr lang="en-GB" sz="1800" err="1">
                <a:solidFill>
                  <a:srgbClr val="000000"/>
                </a:solidFill>
                <a:latin typeface="Aptos Mono"/>
              </a:rPr>
              <a:t>C</a:t>
            </a:r>
            <a:r>
              <a:rPr lang="en-GB" sz="1800">
                <a:solidFill>
                  <a:srgbClr val="000000"/>
                </a:solidFill>
                <a:latin typeface="Aptos Mono"/>
              </a:rPr>
              <a:t> G A C T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GB" sz="1800">
                <a:solidFill>
                  <a:srgbClr val="000000"/>
                </a:solidFill>
                <a:latin typeface="Aptos Mono"/>
              </a:rPr>
              <a:t>A C </a:t>
            </a:r>
            <a:r>
              <a:rPr lang="en-GB" sz="1800" err="1">
                <a:solidFill>
                  <a:srgbClr val="000000"/>
                </a:solidFill>
                <a:latin typeface="Aptos Mono"/>
              </a:rPr>
              <a:t>C</a:t>
            </a:r>
            <a:r>
              <a:rPr lang="en-GB" sz="1800">
                <a:solidFill>
                  <a:srgbClr val="000000"/>
                </a:solidFill>
                <a:latin typeface="Aptos Mono"/>
              </a:rPr>
              <a:t> G A C T $ G </a:t>
            </a:r>
            <a:r>
              <a:rPr lang="en-GB" sz="1800" err="1">
                <a:solidFill>
                  <a:srgbClr val="000000"/>
                </a:solidFill>
                <a:latin typeface="Aptos Mono"/>
              </a:rPr>
              <a:t>G</a:t>
            </a:r>
            <a:endParaRPr lang="en-US" sz="1800"/>
          </a:p>
          <a:p>
            <a:pPr marL="0" indent="0">
              <a:spcBef>
                <a:spcPts val="800"/>
              </a:spcBef>
              <a:buNone/>
            </a:pPr>
            <a:r>
              <a:rPr lang="en-GB" sz="1800">
                <a:solidFill>
                  <a:srgbClr val="000000"/>
                </a:solidFill>
                <a:latin typeface="Aptos Mono"/>
              </a:rPr>
              <a:t>A C T $ G </a:t>
            </a:r>
            <a:r>
              <a:rPr lang="en-GB" sz="1800" err="1">
                <a:solidFill>
                  <a:srgbClr val="000000"/>
                </a:solidFill>
                <a:latin typeface="Aptos Mono"/>
              </a:rPr>
              <a:t>G</a:t>
            </a:r>
            <a:r>
              <a:rPr lang="en-GB" sz="1800">
                <a:solidFill>
                  <a:srgbClr val="000000"/>
                </a:solidFill>
                <a:latin typeface="Aptos Mono"/>
              </a:rPr>
              <a:t> A C </a:t>
            </a:r>
            <a:r>
              <a:rPr lang="en-GB" sz="1800" err="1">
                <a:solidFill>
                  <a:srgbClr val="000000"/>
                </a:solidFill>
                <a:latin typeface="Aptos Mono"/>
              </a:rPr>
              <a:t>C</a:t>
            </a:r>
            <a:r>
              <a:rPr lang="en-GB" sz="1800">
                <a:solidFill>
                  <a:srgbClr val="000000"/>
                </a:solidFill>
                <a:latin typeface="Aptos Mono"/>
              </a:rPr>
              <a:t> G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GB" sz="1800">
                <a:solidFill>
                  <a:srgbClr val="000000"/>
                </a:solidFill>
                <a:latin typeface="Aptos Mono"/>
              </a:rPr>
              <a:t>C </a:t>
            </a:r>
            <a:r>
              <a:rPr lang="en-GB" sz="1800" err="1">
                <a:solidFill>
                  <a:srgbClr val="000000"/>
                </a:solidFill>
                <a:latin typeface="Aptos Mono"/>
              </a:rPr>
              <a:t>C</a:t>
            </a:r>
            <a:r>
              <a:rPr lang="en-GB" sz="1800">
                <a:solidFill>
                  <a:srgbClr val="000000"/>
                </a:solidFill>
                <a:latin typeface="Aptos Mono"/>
              </a:rPr>
              <a:t> G A C T $ G </a:t>
            </a:r>
            <a:r>
              <a:rPr lang="en-GB" sz="1800" err="1">
                <a:solidFill>
                  <a:srgbClr val="000000"/>
                </a:solidFill>
                <a:latin typeface="Aptos Mono"/>
              </a:rPr>
              <a:t>G</a:t>
            </a:r>
            <a:r>
              <a:rPr lang="en-GB" sz="1800">
                <a:solidFill>
                  <a:srgbClr val="000000"/>
                </a:solidFill>
                <a:latin typeface="Aptos Mono"/>
              </a:rPr>
              <a:t> 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GB" sz="1800">
                <a:solidFill>
                  <a:srgbClr val="000000"/>
                </a:solidFill>
                <a:latin typeface="Aptos Mono"/>
              </a:rPr>
              <a:t>C G A C T $ G </a:t>
            </a:r>
            <a:r>
              <a:rPr lang="en-GB" sz="1800" err="1">
                <a:solidFill>
                  <a:srgbClr val="000000"/>
                </a:solidFill>
                <a:latin typeface="Aptos Mono"/>
              </a:rPr>
              <a:t>G</a:t>
            </a:r>
            <a:r>
              <a:rPr lang="en-GB" sz="1800">
                <a:solidFill>
                  <a:srgbClr val="000000"/>
                </a:solidFill>
                <a:latin typeface="Aptos Mono"/>
              </a:rPr>
              <a:t> A C</a:t>
            </a:r>
            <a:endParaRPr lang="en-US" sz="1800">
              <a:solidFill>
                <a:srgbClr val="000000"/>
              </a:solidFill>
              <a:latin typeface="Aptos Mono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GB" sz="1800">
                <a:solidFill>
                  <a:srgbClr val="000000"/>
                </a:solidFill>
                <a:latin typeface="Aptos Mono"/>
              </a:rPr>
              <a:t>C T $ G </a:t>
            </a:r>
            <a:r>
              <a:rPr lang="en-GB" sz="1800" err="1">
                <a:solidFill>
                  <a:srgbClr val="000000"/>
                </a:solidFill>
                <a:latin typeface="Aptos Mono"/>
              </a:rPr>
              <a:t>G</a:t>
            </a:r>
            <a:r>
              <a:rPr lang="en-GB" sz="1800">
                <a:solidFill>
                  <a:srgbClr val="000000"/>
                </a:solidFill>
                <a:latin typeface="Aptos Mono"/>
              </a:rPr>
              <a:t> A C </a:t>
            </a:r>
            <a:r>
              <a:rPr lang="en-GB" sz="1800" err="1">
                <a:solidFill>
                  <a:srgbClr val="000000"/>
                </a:solidFill>
                <a:latin typeface="Aptos Mono"/>
              </a:rPr>
              <a:t>C</a:t>
            </a:r>
            <a:r>
              <a:rPr lang="en-GB" sz="1800">
                <a:solidFill>
                  <a:srgbClr val="000000"/>
                </a:solidFill>
                <a:latin typeface="Aptos Mono"/>
              </a:rPr>
              <a:t> G A</a:t>
            </a:r>
            <a:endParaRPr lang="en-US" sz="1800">
              <a:solidFill>
                <a:srgbClr val="000000"/>
              </a:solidFill>
              <a:latin typeface="Aptos Mono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GB" sz="1800">
                <a:solidFill>
                  <a:srgbClr val="000000"/>
                </a:solidFill>
                <a:latin typeface="Aptos Mono"/>
              </a:rPr>
              <a:t>G A C </a:t>
            </a:r>
            <a:r>
              <a:rPr lang="en-GB" sz="1800" err="1">
                <a:solidFill>
                  <a:srgbClr val="000000"/>
                </a:solidFill>
                <a:latin typeface="Aptos Mono"/>
              </a:rPr>
              <a:t>C</a:t>
            </a:r>
            <a:r>
              <a:rPr lang="en-GB" sz="1800">
                <a:solidFill>
                  <a:srgbClr val="000000"/>
                </a:solidFill>
                <a:latin typeface="Aptos Mono"/>
              </a:rPr>
              <a:t> G A C T $ G</a:t>
            </a:r>
            <a:endParaRPr lang="en-GB" sz="1800">
              <a:latin typeface="Aptos Mono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GB" sz="1800">
                <a:solidFill>
                  <a:srgbClr val="000000"/>
                </a:solidFill>
                <a:latin typeface="Aptos Mono"/>
              </a:rPr>
              <a:t>G A C T $ G </a:t>
            </a:r>
            <a:r>
              <a:rPr lang="en-GB" sz="1800" err="1">
                <a:solidFill>
                  <a:srgbClr val="000000"/>
                </a:solidFill>
                <a:latin typeface="Aptos Mono"/>
              </a:rPr>
              <a:t>G</a:t>
            </a:r>
            <a:r>
              <a:rPr lang="en-GB" sz="1800">
                <a:solidFill>
                  <a:srgbClr val="000000"/>
                </a:solidFill>
                <a:latin typeface="Aptos Mono"/>
              </a:rPr>
              <a:t> A C </a:t>
            </a:r>
            <a:r>
              <a:rPr lang="en-GB" sz="1800" err="1">
                <a:solidFill>
                  <a:srgbClr val="000000"/>
                </a:solidFill>
                <a:latin typeface="Aptos Mono"/>
              </a:rPr>
              <a:t>C</a:t>
            </a:r>
            <a:endParaRPr lang="en-GB" sz="1800"/>
          </a:p>
          <a:p>
            <a:pPr marL="0" indent="0">
              <a:spcBef>
                <a:spcPts val="800"/>
              </a:spcBef>
              <a:buNone/>
            </a:pPr>
            <a:r>
              <a:rPr lang="en-GB" sz="1800">
                <a:solidFill>
                  <a:srgbClr val="000000"/>
                </a:solidFill>
                <a:latin typeface="Aptos Mono"/>
              </a:rPr>
              <a:t>G </a:t>
            </a:r>
            <a:r>
              <a:rPr lang="en-GB" sz="1800" err="1">
                <a:solidFill>
                  <a:srgbClr val="000000"/>
                </a:solidFill>
                <a:latin typeface="Aptos Mono"/>
              </a:rPr>
              <a:t>G</a:t>
            </a:r>
            <a:r>
              <a:rPr lang="en-GB" sz="1800">
                <a:solidFill>
                  <a:srgbClr val="000000"/>
                </a:solidFill>
                <a:latin typeface="Aptos Mono"/>
              </a:rPr>
              <a:t> A C </a:t>
            </a:r>
            <a:r>
              <a:rPr lang="en-GB" sz="1800" err="1">
                <a:solidFill>
                  <a:srgbClr val="000000"/>
                </a:solidFill>
                <a:latin typeface="Aptos Mono"/>
              </a:rPr>
              <a:t>C</a:t>
            </a:r>
            <a:r>
              <a:rPr lang="en-GB" sz="1800">
                <a:solidFill>
                  <a:srgbClr val="000000"/>
                </a:solidFill>
                <a:latin typeface="Aptos Mono"/>
              </a:rPr>
              <a:t> G A C T $</a:t>
            </a:r>
            <a:endParaRPr lang="en-GB" sz="1800"/>
          </a:p>
          <a:p>
            <a:pPr marL="0" indent="0">
              <a:spcBef>
                <a:spcPts val="800"/>
              </a:spcBef>
              <a:buNone/>
            </a:pPr>
            <a:r>
              <a:rPr lang="en-GB" sz="1800">
                <a:solidFill>
                  <a:srgbClr val="000000"/>
                </a:solidFill>
                <a:latin typeface="Aptos Mono"/>
              </a:rPr>
              <a:t>T $ G </a:t>
            </a:r>
            <a:r>
              <a:rPr lang="en-GB" sz="1800" err="1">
                <a:solidFill>
                  <a:srgbClr val="000000"/>
                </a:solidFill>
                <a:latin typeface="Aptos Mono"/>
              </a:rPr>
              <a:t>G</a:t>
            </a:r>
            <a:r>
              <a:rPr lang="en-GB" sz="1800">
                <a:solidFill>
                  <a:srgbClr val="000000"/>
                </a:solidFill>
                <a:latin typeface="Aptos Mono"/>
              </a:rPr>
              <a:t> A C </a:t>
            </a:r>
            <a:r>
              <a:rPr lang="en-GB" sz="1800" err="1">
                <a:solidFill>
                  <a:srgbClr val="000000"/>
                </a:solidFill>
                <a:latin typeface="Aptos Mono"/>
              </a:rPr>
              <a:t>C</a:t>
            </a:r>
            <a:r>
              <a:rPr lang="en-GB" sz="1800">
                <a:solidFill>
                  <a:srgbClr val="000000"/>
                </a:solidFill>
                <a:latin typeface="Aptos Mono"/>
              </a:rPr>
              <a:t> G A C</a:t>
            </a:r>
            <a:endParaRPr lang="en-GB" sz="1800"/>
          </a:p>
          <a:p>
            <a:pPr marL="0" indent="0">
              <a:buNone/>
            </a:pPr>
            <a:endParaRPr lang="en-GB" sz="2000">
              <a:solidFill>
                <a:srgbClr val="000000"/>
              </a:solidFill>
              <a:latin typeface="Aptos Mono"/>
            </a:endParaRPr>
          </a:p>
          <a:p>
            <a:pPr marL="0" indent="0">
              <a:buNone/>
            </a:pPr>
            <a:endParaRPr lang="en-GB" sz="2000">
              <a:solidFill>
                <a:srgbClr val="000000"/>
              </a:solidFill>
              <a:latin typeface="Aptos Mono"/>
            </a:endParaRPr>
          </a:p>
          <a:p>
            <a:pPr marL="0" indent="0">
              <a:buNone/>
            </a:pPr>
            <a:endParaRPr lang="en-GB" sz="2000">
              <a:solidFill>
                <a:srgbClr val="000000"/>
              </a:solidFill>
              <a:latin typeface="Aptos Mono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D7968D6-6D44-C6AE-3BE0-9E76938D242E}"/>
              </a:ext>
            </a:extLst>
          </p:cNvPr>
          <p:cNvSpPr txBox="1">
            <a:spLocks/>
          </p:cNvSpPr>
          <p:nvPr/>
        </p:nvSpPr>
        <p:spPr>
          <a:xfrm>
            <a:off x="3963666" y="2427394"/>
            <a:ext cx="6302134" cy="41798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None/>
            </a:pPr>
            <a:r>
              <a:rPr lang="en-GB" sz="1800">
                <a:solidFill>
                  <a:schemeClr val="accent6"/>
                </a:solidFill>
                <a:latin typeface="Aptos Mono"/>
              </a:rPr>
              <a:t>$ 1 1 1 0 1 0 1 0 0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GB" sz="1800">
                <a:solidFill>
                  <a:schemeClr val="accent6"/>
                </a:solidFill>
                <a:latin typeface="Aptos Mono"/>
              </a:rPr>
              <a:t>1 0 1 0 1 0 0 $ 1 1</a:t>
            </a:r>
            <a:endParaRPr lang="en-GB">
              <a:solidFill>
                <a:schemeClr val="accent6"/>
              </a:solidFill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GB" sz="1800">
                <a:solidFill>
                  <a:schemeClr val="accent6"/>
                </a:solidFill>
                <a:latin typeface="Aptos Mono"/>
              </a:rPr>
              <a:t>1 0 0 $ 1 1 1 0 1 0</a:t>
            </a:r>
            <a:endParaRPr lang="en-US" sz="1800">
              <a:solidFill>
                <a:schemeClr val="accent6"/>
              </a:solidFill>
              <a:latin typeface="Aptos Mono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GB" sz="1800">
                <a:solidFill>
                  <a:schemeClr val="accent6"/>
                </a:solidFill>
                <a:latin typeface="Aptos Mono"/>
              </a:rPr>
              <a:t>0 1 0 1 0 0 $ 1 1 1</a:t>
            </a:r>
            <a:endParaRPr lang="en-US" sz="1800">
              <a:solidFill>
                <a:schemeClr val="accent6"/>
              </a:solidFill>
              <a:latin typeface="Aptos Mono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GB" sz="1800">
                <a:solidFill>
                  <a:schemeClr val="accent6"/>
                </a:solidFill>
                <a:latin typeface="Aptos Mono"/>
              </a:rPr>
              <a:t>1 0 1 0 0 $ 1 1 1 0</a:t>
            </a:r>
            <a:endParaRPr lang="en-US" sz="1800">
              <a:solidFill>
                <a:schemeClr val="accent6"/>
              </a:solidFill>
              <a:latin typeface="Aptos Mono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GB" sz="1800">
                <a:solidFill>
                  <a:schemeClr val="accent6"/>
                </a:solidFill>
                <a:latin typeface="Aptos Mono"/>
              </a:rPr>
              <a:t>0 0 $ 1 1 1 0 1 0 1</a:t>
            </a:r>
            <a:endParaRPr lang="en-US" sz="1800">
              <a:solidFill>
                <a:schemeClr val="accent6"/>
              </a:solidFill>
              <a:latin typeface="Aptos Mono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GB" sz="1800">
                <a:solidFill>
                  <a:schemeClr val="accent6"/>
                </a:solidFill>
                <a:latin typeface="Aptos Mono"/>
              </a:rPr>
              <a:t>1 1 0 1 0 1 0 0 $ 1</a:t>
            </a:r>
            <a:endParaRPr lang="en-US" sz="1800">
              <a:solidFill>
                <a:schemeClr val="accent6"/>
              </a:solidFill>
              <a:latin typeface="Aptos Mono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GB" sz="1800">
                <a:solidFill>
                  <a:schemeClr val="accent6"/>
                </a:solidFill>
                <a:latin typeface="Aptos Mono"/>
              </a:rPr>
              <a:t>0 1 0 0 $ 1 1 1 0 1</a:t>
            </a:r>
            <a:endParaRPr lang="en-US" sz="1800">
              <a:solidFill>
                <a:schemeClr val="accent6"/>
              </a:solidFill>
              <a:latin typeface="Aptos Mono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GB" sz="1800">
                <a:solidFill>
                  <a:schemeClr val="accent6"/>
                </a:solidFill>
                <a:latin typeface="Aptos Mono"/>
              </a:rPr>
              <a:t>1 1 1 0 1 0 1 0 0 $</a:t>
            </a:r>
            <a:endParaRPr lang="en-US" sz="1800">
              <a:solidFill>
                <a:schemeClr val="accent6"/>
              </a:solidFill>
              <a:latin typeface="Aptos Mono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GB" sz="1800">
                <a:solidFill>
                  <a:schemeClr val="accent6"/>
                </a:solidFill>
                <a:latin typeface="Aptos Mono"/>
              </a:rPr>
              <a:t>0 $ 1 1 1 0 1 0 1 0</a:t>
            </a:r>
            <a:endParaRPr lang="en-US" sz="1800">
              <a:solidFill>
                <a:schemeClr val="accent6"/>
              </a:solidFill>
              <a:latin typeface="Aptos Mono"/>
            </a:endParaRPr>
          </a:p>
          <a:p>
            <a:pPr marL="0" indent="0">
              <a:buNone/>
            </a:pPr>
            <a:endParaRPr lang="en-GB" sz="1800">
              <a:solidFill>
                <a:schemeClr val="bg2">
                  <a:lumMod val="49000"/>
                </a:schemeClr>
              </a:solidFill>
              <a:latin typeface="Aptos Mono"/>
            </a:endParaRPr>
          </a:p>
          <a:p>
            <a:pPr marL="0" indent="0">
              <a:buNone/>
            </a:pPr>
            <a:endParaRPr lang="en-GB" sz="1800" u="sng">
              <a:solidFill>
                <a:schemeClr val="bg2">
                  <a:lumMod val="49000"/>
                </a:schemeClr>
              </a:solidFill>
              <a:latin typeface="Aptos Mono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8A603C-2FD7-38A7-C164-3902FC3F372C}"/>
              </a:ext>
            </a:extLst>
          </p:cNvPr>
          <p:cNvSpPr txBox="1">
            <a:spLocks/>
          </p:cNvSpPr>
          <p:nvPr/>
        </p:nvSpPr>
        <p:spPr>
          <a:xfrm>
            <a:off x="5853925" y="1826471"/>
            <a:ext cx="6797392" cy="7109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>
                <a:solidFill>
                  <a:schemeClr val="accent6"/>
                </a:solidFill>
              </a:rPr>
              <a:t>Glued mask symbols to superstring chars</a:t>
            </a:r>
            <a:endParaRPr lang="en-US" sz="240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5A2725-A08B-42E2-00C7-89765E01386A}"/>
              </a:ext>
            </a:extLst>
          </p:cNvPr>
          <p:cNvSpPr txBox="1">
            <a:spLocks/>
          </p:cNvSpPr>
          <p:nvPr/>
        </p:nvSpPr>
        <p:spPr>
          <a:xfrm>
            <a:off x="7844130" y="3262225"/>
            <a:ext cx="4349525" cy="992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>
                <a:solidFill>
                  <a:schemeClr val="accent4"/>
                </a:solidFill>
              </a:rPr>
              <a:t>BWT of S</a:t>
            </a:r>
            <a:endParaRPr lang="en-US" sz="240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GB" sz="2400"/>
              <a:t>    = last superstring column</a:t>
            </a:r>
            <a:endParaRPr lang="en-US" sz="2400"/>
          </a:p>
          <a:p>
            <a:pPr marL="0" indent="0">
              <a:buNone/>
            </a:pP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816144-76ED-1F4C-4DB1-001A13891B8F}"/>
              </a:ext>
            </a:extLst>
          </p:cNvPr>
          <p:cNvSpPr txBox="1">
            <a:spLocks/>
          </p:cNvSpPr>
          <p:nvPr/>
        </p:nvSpPr>
        <p:spPr>
          <a:xfrm>
            <a:off x="7841359" y="4501639"/>
            <a:ext cx="7772434" cy="9772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>
                <a:solidFill>
                  <a:schemeClr val="accent2"/>
                </a:solidFill>
              </a:rPr>
              <a:t>SA-transformed mask M'</a:t>
            </a:r>
            <a:endParaRPr lang="en-US" sz="240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2400">
                <a:solidFill>
                  <a:srgbClr val="000000"/>
                </a:solidFill>
              </a:rPr>
              <a:t>    = </a:t>
            </a:r>
            <a:r>
              <a:rPr lang="en-GB" sz="2400" b="1">
                <a:solidFill>
                  <a:srgbClr val="000000"/>
                </a:solidFill>
              </a:rPr>
              <a:t>first </a:t>
            </a:r>
            <a:r>
              <a:rPr lang="en-GB" sz="2400">
                <a:solidFill>
                  <a:srgbClr val="000000"/>
                </a:solidFill>
              </a:rPr>
              <a:t>mask column</a:t>
            </a:r>
            <a:endParaRPr lang="en-US" sz="24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C8F7282-3D47-7C19-4DDC-10593397372D}"/>
              </a:ext>
            </a:extLst>
          </p:cNvPr>
          <p:cNvSpPr txBox="1">
            <a:spLocks/>
          </p:cNvSpPr>
          <p:nvPr/>
        </p:nvSpPr>
        <p:spPr>
          <a:xfrm>
            <a:off x="453134" y="6212474"/>
            <a:ext cx="11005710" cy="7195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Enables querying superstring's </a:t>
            </a:r>
            <a:r>
              <a:rPr lang="en-GB" dirty="0"/>
              <a:t>𝑘</a:t>
            </a:r>
            <a:r>
              <a:rPr lang="en-US" dirty="0"/>
              <a:t>-</a:t>
            </a:r>
            <a:r>
              <a:rPr lang="en-US" dirty="0" err="1"/>
              <a:t>mers</a:t>
            </a:r>
            <a:r>
              <a:rPr lang="en-US" dirty="0"/>
              <a:t> while filtering false positive 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B913F5-BAA6-8D9E-D6F7-FA1B959B4212}"/>
              </a:ext>
            </a:extLst>
          </p:cNvPr>
          <p:cNvSpPr/>
          <p:nvPr/>
        </p:nvSpPr>
        <p:spPr>
          <a:xfrm>
            <a:off x="3835324" y="5143606"/>
            <a:ext cx="2865637" cy="341519"/>
          </a:xfrm>
          <a:prstGeom prst="rect">
            <a:avLst/>
          </a:prstGeom>
          <a:noFill/>
          <a:ln w="28575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F71207-A717-BED8-22E9-F7181E0E9E5A}"/>
              </a:ext>
            </a:extLst>
          </p:cNvPr>
          <p:cNvCxnSpPr/>
          <p:nvPr/>
        </p:nvCxnSpPr>
        <p:spPr>
          <a:xfrm>
            <a:off x="2791326" y="2263540"/>
            <a:ext cx="1042736" cy="1764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5F7C755-56D9-928E-14E2-F57AD4D9F6A9}"/>
              </a:ext>
            </a:extLst>
          </p:cNvPr>
          <p:cNvCxnSpPr/>
          <p:nvPr/>
        </p:nvCxnSpPr>
        <p:spPr>
          <a:xfrm flipH="1">
            <a:off x="6769366" y="2287203"/>
            <a:ext cx="826971" cy="279132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A05CE1B-6D9E-BD35-52AC-9244F2D413C3}"/>
              </a:ext>
            </a:extLst>
          </p:cNvPr>
          <p:cNvSpPr/>
          <p:nvPr/>
        </p:nvSpPr>
        <p:spPr>
          <a:xfrm>
            <a:off x="6403206" y="2325303"/>
            <a:ext cx="160822" cy="3465094"/>
          </a:xfrm>
          <a:prstGeom prst="rect">
            <a:avLst/>
          </a:prstGeom>
          <a:solidFill>
            <a:srgbClr val="0F9ED5">
              <a:alpha val="15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7FE8EC-AAE2-0700-F687-85A0938448C8}"/>
              </a:ext>
            </a:extLst>
          </p:cNvPr>
          <p:cNvSpPr/>
          <p:nvPr/>
        </p:nvSpPr>
        <p:spPr>
          <a:xfrm>
            <a:off x="4048626" y="2401502"/>
            <a:ext cx="160822" cy="3465094"/>
          </a:xfrm>
          <a:prstGeom prst="rect">
            <a:avLst/>
          </a:prstGeom>
          <a:solidFill>
            <a:srgbClr val="E97132">
              <a:alpha val="15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BC6D3E-24BC-8DD4-08C6-FF759BCBD42C}"/>
              </a:ext>
            </a:extLst>
          </p:cNvPr>
          <p:cNvSpPr txBox="1"/>
          <p:nvPr/>
        </p:nvSpPr>
        <p:spPr>
          <a:xfrm>
            <a:off x="1119447" y="1052330"/>
            <a:ext cx="5252412" cy="4155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[</a:t>
            </a:r>
            <a:r>
              <a:rPr lang="en-US" sz="2000" err="1">
                <a:solidFill>
                  <a:srgbClr val="999999"/>
                </a:solidFill>
                <a:latin typeface="Aptos"/>
                <a:cs typeface="Arial"/>
              </a:rPr>
              <a:t>Sladký&amp;Veselý&amp;Břinda</a:t>
            </a:r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, </a:t>
            </a:r>
            <a:r>
              <a:rPr lang="en-US" sz="2000" i="1">
                <a:solidFill>
                  <a:srgbClr val="999999"/>
                </a:solidFill>
                <a:latin typeface="Aptos"/>
                <a:cs typeface="Arial"/>
              </a:rPr>
              <a:t>ISMB</a:t>
            </a:r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, 2025]</a:t>
            </a:r>
          </a:p>
        </p:txBody>
      </p:sp>
    </p:spTree>
    <p:extLst>
      <p:ext uri="{BB962C8B-B14F-4D97-AF65-F5344CB8AC3E}">
        <p14:creationId xmlns:p14="http://schemas.microsoft.com/office/powerpoint/2010/main" val="326393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30" grpId="0"/>
      <p:bldP spid="5" grpId="0"/>
      <p:bldP spid="11" grpId="0" animBg="1"/>
      <p:bldP spid="22" grpId="0"/>
      <p:bldP spid="7" grpId="0"/>
      <p:bldP spid="8" grpId="0"/>
      <p:bldP spid="10" grpId="0"/>
      <p:bldP spid="12" grpId="0"/>
      <p:bldP spid="6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6759B-00E4-6574-0AE6-86F4D682B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sign&#10;&#10;AI-generated content may be incorrect.">
            <a:extLst>
              <a:ext uri="{FF2B5EF4-FFF2-40B4-BE49-F238E27FC236}">
                <a16:creationId xmlns:a16="http://schemas.microsoft.com/office/drawing/2014/main" id="{739473F8-C2CF-12F9-5AC3-B2544749F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089" y="4697329"/>
            <a:ext cx="4933951" cy="679786"/>
          </a:xfrm>
          <a:prstGeom prst="rect">
            <a:avLst/>
          </a:prstGeom>
        </p:spPr>
      </p:pic>
      <p:pic>
        <p:nvPicPr>
          <p:cNvPr id="15" name="Picture 14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030A9670-E39B-A625-F107-18BD5F30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237" y="3548813"/>
            <a:ext cx="5316956" cy="682793"/>
          </a:xfrm>
          <a:prstGeom prst="rect">
            <a:avLst/>
          </a:prstGeom>
        </p:spPr>
      </p:pic>
      <p:pic>
        <p:nvPicPr>
          <p:cNvPr id="8" name="Picture 7" descr="A group of arrows pointing to a group of people&#10;&#10;AI-generated content may be incorrect.">
            <a:extLst>
              <a:ext uri="{FF2B5EF4-FFF2-40B4-BE49-F238E27FC236}">
                <a16:creationId xmlns:a16="http://schemas.microsoft.com/office/drawing/2014/main" id="{DE0A96B6-CE85-6307-0A2B-7F756A9E1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157" y="951291"/>
            <a:ext cx="5590674" cy="17149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3351AE-9127-28CB-905A-AA9E346B5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94" y="161864"/>
            <a:ext cx="10515600" cy="1325563"/>
          </a:xfrm>
        </p:spPr>
        <p:txBody>
          <a:bodyPr/>
          <a:lstStyle/>
          <a:p>
            <a:r>
              <a:rPr lang="en-GB" sz="3400">
                <a:solidFill>
                  <a:schemeClr val="accent1"/>
                </a:solidFill>
                <a:cs typeface="Arial"/>
              </a:rPr>
              <a:t>Querying masked superstrings: FMSI data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E8710-E066-4378-AB57-58ED52678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17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EF14DD-A431-277E-02EF-ED04010FE2E9}"/>
              </a:ext>
            </a:extLst>
          </p:cNvPr>
          <p:cNvSpPr txBox="1">
            <a:spLocks/>
          </p:cNvSpPr>
          <p:nvPr/>
        </p:nvSpPr>
        <p:spPr>
          <a:xfrm>
            <a:off x="4279065" y="5805160"/>
            <a:ext cx="5678898" cy="512914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/>
              <a:t>Space: for any 𝑘-</a:t>
            </a:r>
            <a:r>
              <a:rPr lang="en-GB" sz="2600" err="1"/>
              <a:t>mer</a:t>
            </a:r>
            <a:r>
              <a:rPr lang="en-GB" sz="2600"/>
              <a:t> set:  </a:t>
            </a:r>
            <a:r>
              <a:rPr lang="en-GB" sz="2600">
                <a:solidFill>
                  <a:schemeClr val="accent3"/>
                </a:solidFill>
              </a:rPr>
              <a:t>2|S| + H</a:t>
            </a:r>
            <a:r>
              <a:rPr lang="en-GB" sz="2600" baseline="-25000">
                <a:solidFill>
                  <a:schemeClr val="accent3"/>
                </a:solidFill>
              </a:rPr>
              <a:t>0</a:t>
            </a:r>
            <a:r>
              <a:rPr lang="en-GB" sz="2600">
                <a:solidFill>
                  <a:schemeClr val="accent3"/>
                </a:solidFill>
              </a:rPr>
              <a:t>(M)</a:t>
            </a:r>
            <a:r>
              <a:rPr lang="en-GB" sz="2600"/>
              <a:t> bits</a:t>
            </a:r>
            <a:endParaRPr lang="en-US" sz="26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0D18C1C-EDBE-C455-B306-BC1BEA711B4E}"/>
              </a:ext>
            </a:extLst>
          </p:cNvPr>
          <p:cNvSpPr txBox="1">
            <a:spLocks/>
          </p:cNvSpPr>
          <p:nvPr/>
        </p:nvSpPr>
        <p:spPr>
          <a:xfrm>
            <a:off x="330973" y="5782139"/>
            <a:ext cx="4157904" cy="601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/>
              <a:t>Theoretical properties:</a:t>
            </a:r>
            <a:endParaRPr lang="en-US" b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16AAF8-B054-A50D-24FF-0F44B91A780E}"/>
              </a:ext>
            </a:extLst>
          </p:cNvPr>
          <p:cNvSpPr/>
          <p:nvPr/>
        </p:nvSpPr>
        <p:spPr>
          <a:xfrm>
            <a:off x="5216661" y="3297153"/>
            <a:ext cx="938281" cy="135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6A6F4AC-E28C-1FD0-717B-89171DD6E767}"/>
              </a:ext>
            </a:extLst>
          </p:cNvPr>
          <p:cNvSpPr txBox="1">
            <a:spLocks/>
          </p:cNvSpPr>
          <p:nvPr/>
        </p:nvSpPr>
        <p:spPr>
          <a:xfrm>
            <a:off x="795556" y="1390896"/>
            <a:ext cx="10515600" cy="6403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/>
              <a:t>What:</a:t>
            </a:r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928BF46-6318-3511-D10D-1A948DFAD723}"/>
              </a:ext>
            </a:extLst>
          </p:cNvPr>
          <p:cNvSpPr txBox="1">
            <a:spLocks/>
          </p:cNvSpPr>
          <p:nvPr/>
        </p:nvSpPr>
        <p:spPr>
          <a:xfrm>
            <a:off x="832197" y="2849452"/>
            <a:ext cx="10515600" cy="6403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/>
              <a:t>How:</a:t>
            </a:r>
          </a:p>
        </p:txBody>
      </p:sp>
      <p:pic>
        <p:nvPicPr>
          <p:cNvPr id="12" name="Picture 11" descr="A black and white sign&#10;&#10;AI-generated content may be incorrect.">
            <a:extLst>
              <a:ext uri="{FF2B5EF4-FFF2-40B4-BE49-F238E27FC236}">
                <a16:creationId xmlns:a16="http://schemas.microsoft.com/office/drawing/2014/main" id="{2E8FA0E6-B5CF-9851-EE4E-9D5FF5F79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810878"/>
            <a:ext cx="2927685" cy="394035"/>
          </a:xfrm>
          <a:prstGeom prst="rect">
            <a:avLst/>
          </a:prstGeom>
        </p:spPr>
      </p:pic>
      <p:pic>
        <p:nvPicPr>
          <p:cNvPr id="13" name="Picture 12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A0992578-ACC8-F8E0-9F4A-5C51EF0290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4234" y="3228974"/>
            <a:ext cx="3832059" cy="343904"/>
          </a:xfrm>
          <a:prstGeom prst="rect">
            <a:avLst/>
          </a:prstGeom>
        </p:spPr>
      </p:pic>
      <p:pic>
        <p:nvPicPr>
          <p:cNvPr id="17" name="Picture 16" descr="A black and green symbol with blue squares&#10;&#10;AI-generated content may be incorrect.">
            <a:extLst>
              <a:ext uri="{FF2B5EF4-FFF2-40B4-BE49-F238E27FC236}">
                <a16:creationId xmlns:a16="http://schemas.microsoft.com/office/drawing/2014/main" id="{BBEE5A33-63C1-3938-D898-DE2505CFDD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1772" y="3654091"/>
            <a:ext cx="1738565" cy="488284"/>
          </a:xfrm>
          <a:prstGeom prst="rect">
            <a:avLst/>
          </a:prstGeom>
        </p:spPr>
      </p:pic>
      <p:pic>
        <p:nvPicPr>
          <p:cNvPr id="19" name="Picture 18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98D86B00-0F1E-679E-E021-E43468E49E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6056" y="4204535"/>
            <a:ext cx="3751849" cy="349919"/>
          </a:xfrm>
          <a:prstGeom prst="rect">
            <a:avLst/>
          </a:prstGeom>
        </p:spPr>
      </p:pic>
      <p:pic>
        <p:nvPicPr>
          <p:cNvPr id="20" name="Picture 19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D2E97300-DB6E-8D33-92CF-95FC9D1C18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5184" y="4746959"/>
            <a:ext cx="3838075" cy="379998"/>
          </a:xfrm>
          <a:prstGeom prst="rect">
            <a:avLst/>
          </a:prstGeom>
        </p:spPr>
      </p:pic>
      <p:pic>
        <p:nvPicPr>
          <p:cNvPr id="22" name="Picture 21" descr="A black and white logo&#10;&#10;AI-generated content may be incorrect.">
            <a:extLst>
              <a:ext uri="{FF2B5EF4-FFF2-40B4-BE49-F238E27FC236}">
                <a16:creationId xmlns:a16="http://schemas.microsoft.com/office/drawing/2014/main" id="{ED533A9F-11AF-D2EC-B6A3-EF388D5333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5631" y="4183480"/>
            <a:ext cx="2619878" cy="400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3424C0-B844-4E91-3D69-DA022B12DDA1}"/>
              </a:ext>
            </a:extLst>
          </p:cNvPr>
          <p:cNvSpPr txBox="1"/>
          <p:nvPr/>
        </p:nvSpPr>
        <p:spPr>
          <a:xfrm>
            <a:off x="845127" y="960890"/>
            <a:ext cx="5252412" cy="4155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[</a:t>
            </a:r>
            <a:r>
              <a:rPr lang="en-US" sz="2000" err="1">
                <a:solidFill>
                  <a:srgbClr val="999999"/>
                </a:solidFill>
                <a:latin typeface="Aptos"/>
                <a:cs typeface="Arial"/>
              </a:rPr>
              <a:t>Sladký&amp;Veselý&amp;Břinda</a:t>
            </a:r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, </a:t>
            </a:r>
            <a:r>
              <a:rPr lang="en-US" sz="2000" i="1">
                <a:solidFill>
                  <a:srgbClr val="999999"/>
                </a:solidFill>
                <a:latin typeface="Aptos"/>
                <a:cs typeface="Arial"/>
              </a:rPr>
              <a:t>ISMB</a:t>
            </a:r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, 2025]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8FEB16-12DA-8E24-9F2E-38AB53384E14}"/>
              </a:ext>
            </a:extLst>
          </p:cNvPr>
          <p:cNvSpPr txBox="1">
            <a:spLocks/>
          </p:cNvSpPr>
          <p:nvPr/>
        </p:nvSpPr>
        <p:spPr>
          <a:xfrm>
            <a:off x="4309545" y="6285220"/>
            <a:ext cx="5678898" cy="512914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Queries in O(𝑘) time</a:t>
            </a:r>
          </a:p>
        </p:txBody>
      </p:sp>
    </p:spTree>
    <p:extLst>
      <p:ext uri="{BB962C8B-B14F-4D97-AF65-F5344CB8AC3E}">
        <p14:creationId xmlns:p14="http://schemas.microsoft.com/office/powerpoint/2010/main" val="370606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  <p:bldP spid="5" grpId="0" animBg="1"/>
      <p:bldP spid="18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1C12E-26CE-1C2C-5251-66535F97D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DDFAF-6A62-E807-E61C-2491F49F5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79" y="229970"/>
            <a:ext cx="12689305" cy="1285458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GB" sz="3400">
                <a:solidFill>
                  <a:srgbClr val="156082"/>
                </a:solidFill>
                <a:cs typeface="Arial"/>
              </a:rPr>
              <a:t>Extending the FMSI index to 𝑓-MS: queries &amp; dynamicity</a:t>
            </a:r>
            <a:endParaRPr lang="en-US" sz="3400">
              <a:solidFill>
                <a:srgbClr val="15608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E5F1C-7767-8FB3-F3DB-072AD8A1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18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CCE3A8-E19C-A7F1-5545-EF19C6A31C57}"/>
              </a:ext>
            </a:extLst>
          </p:cNvPr>
          <p:cNvSpPr>
            <a:spLocks noGrp="1"/>
          </p:cNvSpPr>
          <p:nvPr/>
        </p:nvSpPr>
        <p:spPr>
          <a:xfrm>
            <a:off x="832981" y="1478804"/>
            <a:ext cx="9504492" cy="718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>
                <a:ea typeface="+mn-lt"/>
                <a:cs typeface="+mn-lt"/>
              </a:rPr>
              <a:t>Membership queries:</a:t>
            </a:r>
            <a:r>
              <a:rPr lang="en-GB">
                <a:ea typeface="+mn-lt"/>
                <a:cs typeface="+mn-lt"/>
              </a:rPr>
              <a:t> of k-</a:t>
            </a:r>
            <a:r>
              <a:rPr lang="en-GB" err="1">
                <a:ea typeface="+mn-lt"/>
                <a:cs typeface="+mn-lt"/>
              </a:rPr>
              <a:t>mer</a:t>
            </a:r>
            <a:r>
              <a:rPr lang="en-GB">
                <a:ea typeface="+mn-lt"/>
                <a:cs typeface="+mn-lt"/>
              </a:rPr>
              <a:t> Q for arbitrary 𝑓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4627BD-9CD1-9F8D-CCBC-92BDCD32D6C5}"/>
              </a:ext>
            </a:extLst>
          </p:cNvPr>
          <p:cNvSpPr>
            <a:spLocks noGrp="1"/>
          </p:cNvSpPr>
          <p:nvPr/>
        </p:nvSpPr>
        <p:spPr>
          <a:xfrm>
            <a:off x="1450200" y="1966484"/>
            <a:ext cx="9504492" cy="718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① Retrieve Q's SA interval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972324-37D2-C4F5-7249-CEF7D6EFC68B}"/>
              </a:ext>
            </a:extLst>
          </p:cNvPr>
          <p:cNvSpPr txBox="1"/>
          <p:nvPr/>
        </p:nvSpPr>
        <p:spPr>
          <a:xfrm>
            <a:off x="4810248" y="1981970"/>
            <a:ext cx="52524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999999"/>
                </a:solidFill>
                <a:latin typeface="Aptos"/>
                <a:cs typeface="Arial"/>
              </a:rPr>
              <a:t>[</a:t>
            </a:r>
            <a:r>
              <a:rPr lang="en-US" err="1">
                <a:solidFill>
                  <a:srgbClr val="999999"/>
                </a:solidFill>
                <a:latin typeface="Aptos"/>
                <a:cs typeface="Arial"/>
              </a:rPr>
              <a:t>Sladký&amp;Veselý&amp;Břinda</a:t>
            </a:r>
            <a:r>
              <a:rPr lang="en-US">
                <a:solidFill>
                  <a:srgbClr val="999999"/>
                </a:solidFill>
                <a:latin typeface="Aptos"/>
                <a:cs typeface="Arial"/>
              </a:rPr>
              <a:t>, </a:t>
            </a:r>
            <a:r>
              <a:rPr lang="en-US" i="1">
                <a:solidFill>
                  <a:srgbClr val="999999"/>
                </a:solidFill>
                <a:latin typeface="Aptos"/>
                <a:cs typeface="Arial"/>
              </a:rPr>
              <a:t>ISMB</a:t>
            </a:r>
            <a:r>
              <a:rPr lang="en-US">
                <a:solidFill>
                  <a:srgbClr val="999999"/>
                </a:solidFill>
                <a:latin typeface="Aptos"/>
                <a:cs typeface="Arial"/>
              </a:rPr>
              <a:t>, 2025]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868BEC-FFD8-67DC-D300-A67CB8073262}"/>
              </a:ext>
            </a:extLst>
          </p:cNvPr>
          <p:cNvSpPr>
            <a:spLocks noGrp="1"/>
          </p:cNvSpPr>
          <p:nvPr/>
        </p:nvSpPr>
        <p:spPr>
          <a:xfrm>
            <a:off x="1450199" y="2393204"/>
            <a:ext cx="9504492" cy="718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>
                <a:ea typeface="+mn-lt"/>
                <a:cs typeface="+mn-lt"/>
              </a:rPr>
              <a:t>②</a:t>
            </a:r>
            <a:r>
              <a:rPr lang="en-US" sz="2400">
                <a:ea typeface="+mn-lt"/>
                <a:cs typeface="+mn-lt"/>
              </a:rPr>
              <a:t> Ask rank to get a permutation π of </a:t>
            </a:r>
            <a:r>
              <a:rPr lang="en-GB" sz="2400">
                <a:ea typeface="+mn-lt"/>
                <a:cs typeface="+mn-lt"/>
              </a:rPr>
              <a:t>Λ(S, M, Q) in O(1)</a:t>
            </a:r>
            <a:endParaRPr lang="en-US" sz="24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7319CC-E590-CA2D-9794-F76D24ECB2ED}"/>
              </a:ext>
            </a:extLst>
          </p:cNvPr>
          <p:cNvSpPr>
            <a:spLocks noGrp="1"/>
          </p:cNvSpPr>
          <p:nvPr/>
        </p:nvSpPr>
        <p:spPr>
          <a:xfrm>
            <a:off x="1450199" y="2850404"/>
            <a:ext cx="9504492" cy="718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③ Evaluate </a:t>
            </a:r>
            <a:r>
              <a:rPr lang="en-GB" sz="2400">
                <a:ea typeface="+mn-lt"/>
                <a:cs typeface="+mn-lt"/>
              </a:rPr>
              <a:t>𝑓</a:t>
            </a:r>
            <a:r>
              <a:rPr lang="en-US" sz="2400">
                <a:ea typeface="+mn-lt"/>
                <a:cs typeface="+mn-lt"/>
              </a:rPr>
              <a:t>(π(</a:t>
            </a:r>
            <a:r>
              <a:rPr lang="en-GB" sz="2400">
                <a:ea typeface="+mn-lt"/>
                <a:cs typeface="+mn-lt"/>
              </a:rPr>
              <a:t>Λ(S, M, Q))) = 𝑓(Λ(S, M, Q))</a:t>
            </a:r>
            <a:endParaRPr lang="en-US" sz="240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267F3A6-4B84-E14E-C082-62F57F86A7AB}"/>
              </a:ext>
            </a:extLst>
          </p:cNvPr>
          <p:cNvSpPr>
            <a:spLocks noGrp="1"/>
          </p:cNvSpPr>
          <p:nvPr/>
        </p:nvSpPr>
        <p:spPr>
          <a:xfrm>
            <a:off x="832980" y="3658124"/>
            <a:ext cx="9504492" cy="718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ea typeface="+mn-lt"/>
                <a:cs typeface="+mn-lt"/>
              </a:rPr>
              <a:t>Recast:</a:t>
            </a:r>
            <a:r>
              <a:rPr lang="en-GB" dirty="0">
                <a:ea typeface="+mn-lt"/>
                <a:cs typeface="+mn-lt"/>
              </a:rPr>
              <a:t> in FMSI in O(|S| + 𝑘|K'|)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96D415-6462-B374-CD3F-9DC44AF7E3D0}"/>
              </a:ext>
            </a:extLst>
          </p:cNvPr>
          <p:cNvSpPr>
            <a:spLocks noGrp="1"/>
          </p:cNvSpPr>
          <p:nvPr/>
        </p:nvSpPr>
        <p:spPr>
          <a:xfrm>
            <a:off x="1450199" y="4130564"/>
            <a:ext cx="9504492" cy="718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① For each position, retrieve starting </a:t>
            </a:r>
            <a:r>
              <a:rPr lang="en-GB" sz="2400" dirty="0">
                <a:ea typeface="+mn-lt"/>
                <a:cs typeface="+mn-lt"/>
              </a:rPr>
              <a:t>𝑘</a:t>
            </a:r>
            <a:r>
              <a:rPr lang="en-US" sz="2400" dirty="0">
                <a:ea typeface="+mn-lt"/>
                <a:cs typeface="+mn-lt"/>
              </a:rPr>
              <a:t>-</a:t>
            </a:r>
            <a:r>
              <a:rPr lang="en-US" sz="2400" dirty="0" err="1">
                <a:ea typeface="+mn-lt"/>
                <a:cs typeface="+mn-lt"/>
              </a:rPr>
              <a:t>mer</a:t>
            </a:r>
            <a:endParaRPr lang="en-US" sz="2400" dirty="0" err="1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AC6778D-6927-A237-14CC-495A5A05A666}"/>
              </a:ext>
            </a:extLst>
          </p:cNvPr>
          <p:cNvSpPr>
            <a:spLocks noGrp="1"/>
          </p:cNvSpPr>
          <p:nvPr/>
        </p:nvSpPr>
        <p:spPr>
          <a:xfrm>
            <a:off x="1450199" y="4572524"/>
            <a:ext cx="9504492" cy="718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>
                <a:ea typeface="+mn-lt"/>
                <a:cs typeface="+mn-lt"/>
              </a:rPr>
              <a:t>②</a:t>
            </a:r>
            <a:r>
              <a:rPr lang="en-US" sz="2400">
                <a:ea typeface="+mn-lt"/>
                <a:cs typeface="+mn-lt"/>
              </a:rPr>
              <a:t> Check if it is present &amp; set mask symbols accordingly</a:t>
            </a:r>
            <a:endParaRPr lang="en-GB" sz="24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E1825D2-1B39-F7D5-0A61-C8AFA9B39C4E}"/>
              </a:ext>
            </a:extLst>
          </p:cNvPr>
          <p:cNvSpPr>
            <a:spLocks noGrp="1"/>
          </p:cNvSpPr>
          <p:nvPr/>
        </p:nvSpPr>
        <p:spPr>
          <a:xfrm>
            <a:off x="832979" y="5319284"/>
            <a:ext cx="9504492" cy="718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err="1">
                <a:ea typeface="+mn-lt"/>
                <a:cs typeface="+mn-lt"/>
              </a:rPr>
              <a:t>Concat</a:t>
            </a:r>
            <a:r>
              <a:rPr lang="en-GB" b="1">
                <a:ea typeface="+mn-lt"/>
                <a:cs typeface="+mn-lt"/>
              </a:rPr>
              <a:t>:</a:t>
            </a:r>
            <a:r>
              <a:rPr lang="en-GB">
                <a:ea typeface="+mn-lt"/>
                <a:cs typeface="+mn-lt"/>
              </a:rPr>
              <a:t> in O(|S</a:t>
            </a:r>
            <a:r>
              <a:rPr lang="en-GB" baseline="-25000">
                <a:ea typeface="+mn-lt"/>
                <a:cs typeface="+mn-lt"/>
              </a:rPr>
              <a:t>1</a:t>
            </a:r>
            <a:r>
              <a:rPr lang="en-GB">
                <a:ea typeface="+mn-lt"/>
                <a:cs typeface="+mn-lt"/>
              </a:rPr>
              <a:t>| + |S</a:t>
            </a:r>
            <a:r>
              <a:rPr lang="en-GB" baseline="-25000">
                <a:ea typeface="+mn-lt"/>
                <a:cs typeface="+mn-lt"/>
              </a:rPr>
              <a:t>2</a:t>
            </a:r>
            <a:r>
              <a:rPr lang="en-GB">
                <a:ea typeface="+mn-lt"/>
                <a:cs typeface="+mn-lt"/>
              </a:rPr>
              <a:t>|) time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99C16AF-A92B-0069-79BC-B8BF71E466A9}"/>
              </a:ext>
            </a:extLst>
          </p:cNvPr>
          <p:cNvSpPr>
            <a:spLocks noGrp="1"/>
          </p:cNvSpPr>
          <p:nvPr/>
        </p:nvSpPr>
        <p:spPr>
          <a:xfrm>
            <a:off x="1450199" y="5791724"/>
            <a:ext cx="9504492" cy="718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① Merge BWT using any algorithm for BWT merging</a:t>
            </a:r>
            <a:endParaRPr lang="en-US" sz="240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E97AFDF-712F-3AE6-55E8-D4A76F55B745}"/>
              </a:ext>
            </a:extLst>
          </p:cNvPr>
          <p:cNvSpPr>
            <a:spLocks noGrp="1"/>
          </p:cNvSpPr>
          <p:nvPr/>
        </p:nvSpPr>
        <p:spPr>
          <a:xfrm>
            <a:off x="1450199" y="6271784"/>
            <a:ext cx="9504492" cy="718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>
                <a:ea typeface="+mn-lt"/>
                <a:cs typeface="+mn-lt"/>
              </a:rPr>
              <a:t>②</a:t>
            </a:r>
            <a:r>
              <a:rPr lang="en-US" sz="2400">
                <a:ea typeface="+mn-lt"/>
                <a:cs typeface="+mn-lt"/>
              </a:rPr>
              <a:t> Handle masks as in FMSI construction</a:t>
            </a:r>
            <a:endParaRPr lang="en-GB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1C4FEA-6612-E290-4711-B9CC23BF24C9}"/>
              </a:ext>
            </a:extLst>
          </p:cNvPr>
          <p:cNvSpPr txBox="1"/>
          <p:nvPr/>
        </p:nvSpPr>
        <p:spPr>
          <a:xfrm>
            <a:off x="6849687" y="6302510"/>
            <a:ext cx="52524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999999"/>
                </a:solidFill>
                <a:latin typeface="Aptos"/>
                <a:cs typeface="Arial"/>
              </a:rPr>
              <a:t>[</a:t>
            </a:r>
            <a:r>
              <a:rPr lang="en-US" err="1">
                <a:solidFill>
                  <a:srgbClr val="999999"/>
                </a:solidFill>
                <a:latin typeface="Aptos"/>
                <a:cs typeface="Arial"/>
              </a:rPr>
              <a:t>Sladký&amp;Veselý&amp;Břinda</a:t>
            </a:r>
            <a:r>
              <a:rPr lang="en-US">
                <a:solidFill>
                  <a:srgbClr val="999999"/>
                </a:solidFill>
                <a:latin typeface="Aptos"/>
                <a:cs typeface="Arial"/>
              </a:rPr>
              <a:t>, </a:t>
            </a:r>
            <a:r>
              <a:rPr lang="en-US" i="1">
                <a:solidFill>
                  <a:srgbClr val="999999"/>
                </a:solidFill>
                <a:latin typeface="Aptos"/>
                <a:cs typeface="Arial"/>
              </a:rPr>
              <a:t>ISMB</a:t>
            </a:r>
            <a:r>
              <a:rPr lang="en-US">
                <a:solidFill>
                  <a:srgbClr val="999999"/>
                </a:solidFill>
                <a:latin typeface="Aptos"/>
                <a:cs typeface="Arial"/>
              </a:rPr>
              <a:t>, 2025]</a:t>
            </a:r>
          </a:p>
        </p:txBody>
      </p:sp>
    </p:spTree>
    <p:extLst>
      <p:ext uri="{BB962C8B-B14F-4D97-AF65-F5344CB8AC3E}">
        <p14:creationId xmlns:p14="http://schemas.microsoft.com/office/powerpoint/2010/main" val="161788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8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20A72-709B-559A-03A0-B6ACDA49C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EED43B-F0C8-7FD6-088B-A5A25A80121A}"/>
              </a:ext>
            </a:extLst>
          </p:cNvPr>
          <p:cNvCxnSpPr/>
          <p:nvPr/>
        </p:nvCxnSpPr>
        <p:spPr>
          <a:xfrm flipH="1">
            <a:off x="2447925" y="3198700"/>
            <a:ext cx="868135" cy="1022"/>
          </a:xfrm>
          <a:prstGeom prst="straightConnector1">
            <a:avLst/>
          </a:prstGeom>
          <a:ln w="57150"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CD98B34-6288-C312-E6F2-EE03BCEDA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79" y="519530"/>
            <a:ext cx="12689305" cy="1285458"/>
          </a:xfrm>
        </p:spPr>
        <p:txBody>
          <a:bodyPr>
            <a:normAutofit/>
          </a:bodyPr>
          <a:lstStyle/>
          <a:p>
            <a:r>
              <a:rPr lang="en-GB" sz="3400" dirty="0">
                <a:solidFill>
                  <a:schemeClr val="accent1"/>
                </a:solidFill>
                <a:cs typeface="Arial"/>
              </a:rPr>
              <a:t>Proof-of-concept experiment: low query memory after set ops</a:t>
            </a:r>
            <a:endParaRPr lang="en-US" sz="3400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2FE6B-EE2C-C9E1-D3E1-EFCE1A7E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GB" smtClean="0"/>
              <a:t>19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87B44-ED6F-8B57-EBE0-8CDF2817AB8A}"/>
              </a:ext>
            </a:extLst>
          </p:cNvPr>
          <p:cNvSpPr txBox="1"/>
          <p:nvPr/>
        </p:nvSpPr>
        <p:spPr>
          <a:xfrm>
            <a:off x="10493829" y="2917372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6"/>
                </a:solidFill>
              </a:rPr>
              <a:t>2.7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D655D-5B48-E586-D04D-CDABB0C095AD}"/>
              </a:ext>
            </a:extLst>
          </p:cNvPr>
          <p:cNvSpPr txBox="1"/>
          <p:nvPr/>
        </p:nvSpPr>
        <p:spPr>
          <a:xfrm>
            <a:off x="8609511" y="2917372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6"/>
                </a:solidFill>
              </a:rPr>
              <a:t>83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30B1A3-9F56-FB4B-ACD9-376472A017BE}"/>
              </a:ext>
            </a:extLst>
          </p:cNvPr>
          <p:cNvSpPr txBox="1"/>
          <p:nvPr/>
        </p:nvSpPr>
        <p:spPr>
          <a:xfrm>
            <a:off x="10526486" y="377843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2.5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29693B-D357-00A2-7A3C-B4EFE7D77540}"/>
              </a:ext>
            </a:extLst>
          </p:cNvPr>
          <p:cNvSpPr txBox="1"/>
          <p:nvPr/>
        </p:nvSpPr>
        <p:spPr>
          <a:xfrm>
            <a:off x="8609512" y="37348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59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EE1112-248A-72E6-A84B-84C848816F46}"/>
              </a:ext>
            </a:extLst>
          </p:cNvPr>
          <p:cNvSpPr txBox="1"/>
          <p:nvPr/>
        </p:nvSpPr>
        <p:spPr>
          <a:xfrm>
            <a:off x="10526486" y="44577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2.6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315148-321C-363B-0CC1-9EC1F7BB5BF8}"/>
              </a:ext>
            </a:extLst>
          </p:cNvPr>
          <p:cNvSpPr txBox="1"/>
          <p:nvPr/>
        </p:nvSpPr>
        <p:spPr>
          <a:xfrm>
            <a:off x="8609512" y="440327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59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12F7E0-8CA0-2248-AEFA-CF665B876508}"/>
              </a:ext>
            </a:extLst>
          </p:cNvPr>
          <p:cNvSpPr txBox="1"/>
          <p:nvPr/>
        </p:nvSpPr>
        <p:spPr>
          <a:xfrm>
            <a:off x="6431281" y="370223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5"/>
                </a:solidFill>
              </a:rPr>
              <a:t>Union: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430B65-C7B1-EB79-41B4-753E56DE16FF}"/>
              </a:ext>
            </a:extLst>
          </p:cNvPr>
          <p:cNvSpPr txBox="1"/>
          <p:nvPr/>
        </p:nvSpPr>
        <p:spPr>
          <a:xfrm>
            <a:off x="6431280" y="439238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chemeClr val="accent5"/>
                </a:solidFill>
              </a:rPr>
              <a:t>Symm.diff</a:t>
            </a:r>
            <a:r>
              <a:rPr lang="en-US">
                <a:solidFill>
                  <a:schemeClr val="accent5"/>
                </a:solidFill>
              </a:rPr>
              <a:t>.: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592E62-CFE5-FB90-B9DA-DD632042D765}"/>
              </a:ext>
            </a:extLst>
          </p:cNvPr>
          <p:cNvSpPr txBox="1"/>
          <p:nvPr/>
        </p:nvSpPr>
        <p:spPr>
          <a:xfrm>
            <a:off x="10493829" y="50901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524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484A80-B7E3-3CD9-C236-D8D510A3D6D2}"/>
              </a:ext>
            </a:extLst>
          </p:cNvPr>
          <p:cNvSpPr txBox="1"/>
          <p:nvPr/>
        </p:nvSpPr>
        <p:spPr>
          <a:xfrm>
            <a:off x="8511540" y="507927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420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7B98A8-6EB2-DA89-35CF-0BCABDCA9073}"/>
              </a:ext>
            </a:extLst>
          </p:cNvPr>
          <p:cNvSpPr txBox="1"/>
          <p:nvPr/>
        </p:nvSpPr>
        <p:spPr>
          <a:xfrm>
            <a:off x="10602687" y="546245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43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0DE66E-091C-951B-E3E7-27A21498A948}"/>
              </a:ext>
            </a:extLst>
          </p:cNvPr>
          <p:cNvSpPr/>
          <p:nvPr/>
        </p:nvSpPr>
        <p:spPr>
          <a:xfrm>
            <a:off x="202066" y="1800905"/>
            <a:ext cx="2215922" cy="6939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C. elegans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sz="1600" dirty="0">
                <a:solidFill>
                  <a:schemeClr val="tx1"/>
                </a:solidFill>
              </a:rPr>
              <a:t>𝑘</a:t>
            </a:r>
            <a:r>
              <a:rPr lang="en-GB" dirty="0">
                <a:solidFill>
                  <a:schemeClr val="tx1"/>
                </a:solidFill>
              </a:rPr>
              <a:t>=23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(91M k-</a:t>
            </a:r>
            <a:r>
              <a:rPr lang="en-GB" sz="1600" dirty="0" err="1">
                <a:solidFill>
                  <a:schemeClr val="tx1"/>
                </a:solidFill>
              </a:rPr>
              <a:t>mers</a:t>
            </a:r>
            <a:r>
              <a:rPr lang="en-GB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1DF5CC9-03F0-5122-B00A-2AE9DC99A2F7}"/>
              </a:ext>
            </a:extLst>
          </p:cNvPr>
          <p:cNvSpPr/>
          <p:nvPr/>
        </p:nvSpPr>
        <p:spPr>
          <a:xfrm>
            <a:off x="2738436" y="1800905"/>
            <a:ext cx="2215922" cy="6939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C. </a:t>
            </a:r>
            <a:r>
              <a:rPr lang="en-GB" i="1" err="1">
                <a:solidFill>
                  <a:schemeClr val="tx1"/>
                </a:solidFill>
              </a:rPr>
              <a:t>briggsae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sz="1600" dirty="0">
                <a:solidFill>
                  <a:schemeClr val="tx1"/>
                </a:solidFill>
              </a:rPr>
              <a:t>𝑘</a:t>
            </a:r>
            <a:r>
              <a:rPr lang="en-GB" dirty="0">
                <a:solidFill>
                  <a:schemeClr val="tx1"/>
                </a:solidFill>
              </a:rPr>
              <a:t>=23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(91M k-</a:t>
            </a:r>
            <a:r>
              <a:rPr lang="en-GB" sz="1600" dirty="0" err="1">
                <a:solidFill>
                  <a:schemeClr val="tx1"/>
                </a:solidFill>
              </a:rPr>
              <a:t>mers</a:t>
            </a:r>
            <a:r>
              <a:rPr lang="en-GB" sz="1600" dirty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420E645-DA70-28B8-A150-E6A47C094585}"/>
              </a:ext>
            </a:extLst>
          </p:cNvPr>
          <p:cNvSpPr/>
          <p:nvPr/>
        </p:nvSpPr>
        <p:spPr>
          <a:xfrm>
            <a:off x="202065" y="2845933"/>
            <a:ext cx="2215922" cy="6939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Index</a:t>
            </a:r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B331364-24A9-1565-7995-2B9C86BBCA6B}"/>
              </a:ext>
            </a:extLst>
          </p:cNvPr>
          <p:cNvSpPr/>
          <p:nvPr/>
        </p:nvSpPr>
        <p:spPr>
          <a:xfrm>
            <a:off x="2738436" y="2845933"/>
            <a:ext cx="2215922" cy="6939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Index</a:t>
            </a:r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8567915-0CCB-3EB6-ED69-06C82CC9C7C7}"/>
              </a:ext>
            </a:extLst>
          </p:cNvPr>
          <p:cNvSpPr/>
          <p:nvPr/>
        </p:nvSpPr>
        <p:spPr>
          <a:xfrm>
            <a:off x="1573664" y="4663846"/>
            <a:ext cx="2215922" cy="6939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Merged index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911A3F4-0CB3-9A5F-1D2E-5D460038B2CD}"/>
              </a:ext>
            </a:extLst>
          </p:cNvPr>
          <p:cNvCxnSpPr>
            <a:cxnSpLocks/>
          </p:cNvCxnSpPr>
          <p:nvPr/>
        </p:nvCxnSpPr>
        <p:spPr>
          <a:xfrm flipH="1">
            <a:off x="5006067" y="3187813"/>
            <a:ext cx="868135" cy="1022"/>
          </a:xfrm>
          <a:prstGeom prst="straightConnector1">
            <a:avLst/>
          </a:prstGeom>
          <a:ln w="57150"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EAF23C3-8ECA-37A3-389B-CD6BE640BCDD}"/>
              </a:ext>
            </a:extLst>
          </p:cNvPr>
          <p:cNvSpPr txBox="1">
            <a:spLocks/>
          </p:cNvSpPr>
          <p:nvPr/>
        </p:nvSpPr>
        <p:spPr>
          <a:xfrm>
            <a:off x="5060660" y="2769134"/>
            <a:ext cx="5678898" cy="512914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>
                <a:solidFill>
                  <a:schemeClr val="accent6"/>
                </a:solidFill>
              </a:rPr>
              <a:t>Query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BD43749-C9AE-EE9F-4FA2-8A222C2AB114}"/>
              </a:ext>
            </a:extLst>
          </p:cNvPr>
          <p:cNvCxnSpPr/>
          <p:nvPr/>
        </p:nvCxnSpPr>
        <p:spPr>
          <a:xfrm>
            <a:off x="1262062" y="2512218"/>
            <a:ext cx="1020" cy="3252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069B0AC-A395-B2B5-0612-1A0AE7D4AA1D}"/>
              </a:ext>
            </a:extLst>
          </p:cNvPr>
          <p:cNvCxnSpPr>
            <a:cxnSpLocks/>
          </p:cNvCxnSpPr>
          <p:nvPr/>
        </p:nvCxnSpPr>
        <p:spPr>
          <a:xfrm>
            <a:off x="3841976" y="2512218"/>
            <a:ext cx="1020" cy="3252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E6021B-9FFE-3F5C-C387-D3F365092F8B}"/>
              </a:ext>
            </a:extLst>
          </p:cNvPr>
          <p:cNvCxnSpPr>
            <a:cxnSpLocks/>
          </p:cNvCxnSpPr>
          <p:nvPr/>
        </p:nvCxnSpPr>
        <p:spPr>
          <a:xfrm flipH="1">
            <a:off x="3124539" y="3589904"/>
            <a:ext cx="597694" cy="31432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8E45889-3FCF-E595-3B68-4634B0490C12}"/>
              </a:ext>
            </a:extLst>
          </p:cNvPr>
          <p:cNvCxnSpPr>
            <a:cxnSpLocks/>
          </p:cNvCxnSpPr>
          <p:nvPr/>
        </p:nvCxnSpPr>
        <p:spPr>
          <a:xfrm>
            <a:off x="1555974" y="3589903"/>
            <a:ext cx="599735" cy="2925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D554483-5069-5527-1684-FFE3477013DD}"/>
              </a:ext>
            </a:extLst>
          </p:cNvPr>
          <p:cNvSpPr txBox="1">
            <a:spLocks/>
          </p:cNvSpPr>
          <p:nvPr/>
        </p:nvSpPr>
        <p:spPr>
          <a:xfrm>
            <a:off x="1849375" y="3890363"/>
            <a:ext cx="5678898" cy="512914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>
                <a:solidFill>
                  <a:schemeClr val="accent5"/>
                </a:solidFill>
              </a:rPr>
              <a:t>Set operation</a:t>
            </a:r>
            <a:endParaRPr lang="en-US">
              <a:solidFill>
                <a:schemeClr val="accent5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C7C3A11-20DA-14C6-00A4-492D32745C35}"/>
              </a:ext>
            </a:extLst>
          </p:cNvPr>
          <p:cNvCxnSpPr>
            <a:cxnSpLocks/>
          </p:cNvCxnSpPr>
          <p:nvPr/>
        </p:nvCxnSpPr>
        <p:spPr>
          <a:xfrm>
            <a:off x="2622776" y="4264818"/>
            <a:ext cx="1020" cy="3252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3BB378-01AA-DDDF-961E-591FB3C22EB9}"/>
              </a:ext>
            </a:extLst>
          </p:cNvPr>
          <p:cNvCxnSpPr>
            <a:cxnSpLocks/>
          </p:cNvCxnSpPr>
          <p:nvPr/>
        </p:nvCxnSpPr>
        <p:spPr>
          <a:xfrm flipH="1">
            <a:off x="3808639" y="5027498"/>
            <a:ext cx="2098221" cy="11908"/>
          </a:xfrm>
          <a:prstGeom prst="straightConnector1">
            <a:avLst/>
          </a:prstGeom>
          <a:ln w="57150"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11BF17B3-7FC8-5B4B-3B4D-B064EBB23CE2}"/>
              </a:ext>
            </a:extLst>
          </p:cNvPr>
          <p:cNvSpPr txBox="1">
            <a:spLocks/>
          </p:cNvSpPr>
          <p:nvPr/>
        </p:nvSpPr>
        <p:spPr>
          <a:xfrm>
            <a:off x="5115089" y="4565277"/>
            <a:ext cx="5678898" cy="512914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>
                <a:solidFill>
                  <a:schemeClr val="accent2"/>
                </a:solidFill>
              </a:rPr>
              <a:t>Query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6AE578EC-1B69-24A4-A5A9-9E832D4BAB85}"/>
              </a:ext>
            </a:extLst>
          </p:cNvPr>
          <p:cNvSpPr txBox="1">
            <a:spLocks/>
          </p:cNvSpPr>
          <p:nvPr/>
        </p:nvSpPr>
        <p:spPr>
          <a:xfrm>
            <a:off x="8511430" y="1626134"/>
            <a:ext cx="5678898" cy="512914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/>
              <a:t>CBL</a:t>
            </a:r>
            <a:endParaRPr lang="en-US" sz="240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8B4DAA27-2293-204C-909E-5E4361FA3FD5}"/>
              </a:ext>
            </a:extLst>
          </p:cNvPr>
          <p:cNvSpPr txBox="1">
            <a:spLocks/>
          </p:cNvSpPr>
          <p:nvPr/>
        </p:nvSpPr>
        <p:spPr>
          <a:xfrm>
            <a:off x="10362003" y="1626134"/>
            <a:ext cx="5678898" cy="512914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/>
              <a:t>FMSI</a:t>
            </a:r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B1C8201-E24B-D1CD-C8DA-1B9EB9D4E3BE}"/>
              </a:ext>
            </a:extLst>
          </p:cNvPr>
          <p:cNvSpPr txBox="1"/>
          <p:nvPr/>
        </p:nvSpPr>
        <p:spPr>
          <a:xfrm>
            <a:off x="7754411" y="1885837"/>
            <a:ext cx="525241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999999"/>
                </a:solidFill>
                <a:latin typeface="Aptos"/>
                <a:cs typeface="Arial"/>
              </a:rPr>
              <a:t>[</a:t>
            </a:r>
            <a:r>
              <a:rPr lang="en-US" sz="1400" err="1">
                <a:solidFill>
                  <a:srgbClr val="999999"/>
                </a:solidFill>
                <a:latin typeface="Aptos"/>
                <a:cs typeface="Arial"/>
              </a:rPr>
              <a:t>Martayan&amp;el</a:t>
            </a:r>
            <a:r>
              <a:rPr lang="en-US" sz="1400">
                <a:solidFill>
                  <a:srgbClr val="999999"/>
                </a:solidFill>
                <a:latin typeface="Aptos"/>
                <a:cs typeface="Arial"/>
              </a:rPr>
              <a:t>., </a:t>
            </a:r>
            <a:r>
              <a:rPr lang="en-US" sz="1400" i="1" err="1">
                <a:solidFill>
                  <a:srgbClr val="999999"/>
                </a:solidFill>
                <a:latin typeface="Aptos"/>
                <a:cs typeface="Arial"/>
              </a:rPr>
              <a:t>Bioinf</a:t>
            </a:r>
            <a:r>
              <a:rPr lang="en-US" sz="1400" i="1">
                <a:solidFill>
                  <a:srgbClr val="999999"/>
                </a:solidFill>
                <a:latin typeface="Aptos"/>
                <a:cs typeface="Arial"/>
              </a:rPr>
              <a:t>.</a:t>
            </a:r>
            <a:r>
              <a:rPr lang="en-US" sz="1400">
                <a:solidFill>
                  <a:srgbClr val="999999"/>
                </a:solidFill>
                <a:latin typeface="Aptos"/>
                <a:cs typeface="Arial"/>
              </a:rPr>
              <a:t>, 2024]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A62FC85-3F3A-6A0C-B586-75F82D69CEAA}"/>
              </a:ext>
            </a:extLst>
          </p:cNvPr>
          <p:cNvSpPr txBox="1"/>
          <p:nvPr/>
        </p:nvSpPr>
        <p:spPr>
          <a:xfrm>
            <a:off x="8216536" y="220000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[bits/</a:t>
            </a:r>
            <a:r>
              <a:rPr lang="en-GB" dirty="0"/>
              <a:t>𝑘</a:t>
            </a:r>
            <a:r>
              <a:rPr lang="en-US" dirty="0"/>
              <a:t>-</a:t>
            </a:r>
            <a:r>
              <a:rPr lang="en-US" dirty="0" err="1"/>
              <a:t>mer</a:t>
            </a:r>
            <a:r>
              <a:rPr lang="en-US" dirty="0"/>
              <a:t>]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BED5F2F-A2EF-A9AD-8153-D12D9740040A}"/>
              </a:ext>
            </a:extLst>
          </p:cNvPr>
          <p:cNvSpPr txBox="1"/>
          <p:nvPr/>
        </p:nvSpPr>
        <p:spPr>
          <a:xfrm>
            <a:off x="10143308" y="220000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[bits/</a:t>
            </a:r>
            <a:r>
              <a:rPr lang="en-GB" dirty="0"/>
              <a:t>𝑘</a:t>
            </a:r>
            <a:r>
              <a:rPr lang="en-US" dirty="0"/>
              <a:t>-</a:t>
            </a:r>
            <a:r>
              <a:rPr lang="en-US" dirty="0" err="1"/>
              <a:t>mer</a:t>
            </a:r>
            <a:r>
              <a:rPr lang="en-US" dirty="0"/>
              <a:t>]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288FFB4-B4E3-EEC5-60B1-D7848E9242B6}"/>
              </a:ext>
            </a:extLst>
          </p:cNvPr>
          <p:cNvSpPr txBox="1"/>
          <p:nvPr/>
        </p:nvSpPr>
        <p:spPr>
          <a:xfrm>
            <a:off x="6387738" y="295111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Genomes: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3343FD-60F4-8BEF-D141-D54BD8354EBB}"/>
              </a:ext>
            </a:extLst>
          </p:cNvPr>
          <p:cNvSpPr txBox="1"/>
          <p:nvPr/>
        </p:nvSpPr>
        <p:spPr>
          <a:xfrm>
            <a:off x="6431280" y="508907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5"/>
                </a:solidFill>
              </a:rPr>
              <a:t>Intersection: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BAB2215-606C-629F-1F85-959638E42133}"/>
              </a:ext>
            </a:extLst>
          </p:cNvPr>
          <p:cNvSpPr txBox="1"/>
          <p:nvPr/>
        </p:nvSpPr>
        <p:spPr>
          <a:xfrm>
            <a:off x="9272452" y="546571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Compacted:</a:t>
            </a:r>
          </a:p>
        </p:txBody>
      </p:sp>
    </p:spTree>
    <p:extLst>
      <p:ext uri="{BB962C8B-B14F-4D97-AF65-F5344CB8AC3E}">
        <p14:creationId xmlns:p14="http://schemas.microsoft.com/office/powerpoint/2010/main" val="50983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 animBg="1"/>
      <p:bldP spid="18" grpId="0" animBg="1"/>
      <p:bldP spid="19" grpId="0" animBg="1"/>
      <p:bldP spid="25" grpId="0"/>
      <p:bldP spid="32" grpId="0"/>
      <p:bldP spid="36" grpId="0"/>
      <p:bldP spid="38" grpId="0"/>
      <p:bldP spid="40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290C0-4AB0-19FB-4BD4-09A9766F2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>
                <a:solidFill>
                  <a:srgbClr val="156082"/>
                </a:solidFill>
                <a:latin typeface="Aptos Display"/>
                <a:cs typeface="Arial"/>
              </a:rPr>
              <a:t>𝑘-</a:t>
            </a:r>
            <a:r>
              <a:rPr lang="en-GB" sz="3400" dirty="0" err="1">
                <a:solidFill>
                  <a:srgbClr val="156082"/>
                </a:solidFill>
                <a:latin typeface="Aptos Display"/>
                <a:cs typeface="Arial"/>
              </a:rPr>
              <a:t>mer</a:t>
            </a:r>
            <a:r>
              <a:rPr lang="en-GB" sz="3400" dirty="0">
                <a:solidFill>
                  <a:srgbClr val="156082"/>
                </a:solidFill>
                <a:latin typeface="Aptos Display"/>
                <a:cs typeface="Arial"/>
              </a:rPr>
              <a:t> sets are core in computational biology</a:t>
            </a:r>
            <a:endParaRPr lang="en-US" sz="3400" dirty="0">
              <a:solidFill>
                <a:srgbClr val="156082"/>
              </a:solidFill>
              <a:latin typeface="Aptos Display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CC254-7C74-A531-1648-8E370E08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905" y="2736516"/>
            <a:ext cx="10515600" cy="7722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>
                <a:solidFill>
                  <a:schemeClr val="accent5"/>
                </a:solidFill>
              </a:rPr>
              <a:t>Central in alignment-free methods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1E4BA-36C0-7FD8-B9A3-EEB7BB76F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48E8E2-6F70-D4B1-BC79-E859DF1395F6}"/>
              </a:ext>
            </a:extLst>
          </p:cNvPr>
          <p:cNvSpPr txBox="1"/>
          <p:nvPr/>
        </p:nvSpPr>
        <p:spPr>
          <a:xfrm>
            <a:off x="2461732" y="1931486"/>
            <a:ext cx="791363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595959"/>
                </a:solidFill>
                <a:latin typeface="Aptos"/>
                <a:ea typeface="Roboto"/>
                <a:cs typeface="Roboto"/>
              </a:rPr>
              <a:t> </a:t>
            </a:r>
            <a:r>
              <a:rPr lang="en-US" sz="2400">
                <a:latin typeface="Aptos"/>
                <a:ea typeface="Roboto"/>
                <a:cs typeface="Roboto"/>
              </a:rPr>
              <a:t>GGACTGCTACCGATA…   →   { </a:t>
            </a:r>
            <a:r>
              <a:rPr lang="en-US" sz="2400">
                <a:solidFill>
                  <a:schemeClr val="accent2"/>
                </a:solidFill>
                <a:latin typeface="Aptos"/>
                <a:ea typeface="Roboto"/>
                <a:cs typeface="Roboto"/>
              </a:rPr>
              <a:t>GGA</a:t>
            </a:r>
            <a:r>
              <a:rPr lang="en-US" sz="2400">
                <a:solidFill>
                  <a:srgbClr val="595959"/>
                </a:solidFill>
                <a:latin typeface="Aptos"/>
                <a:ea typeface="Roboto"/>
                <a:cs typeface="Roboto"/>
              </a:rPr>
              <a:t>, </a:t>
            </a:r>
            <a:r>
              <a:rPr lang="en-US" sz="2400">
                <a:solidFill>
                  <a:schemeClr val="accent3"/>
                </a:solidFill>
                <a:latin typeface="Aptos"/>
                <a:ea typeface="Roboto"/>
                <a:cs typeface="Roboto"/>
              </a:rPr>
              <a:t>GAC</a:t>
            </a:r>
            <a:r>
              <a:rPr lang="en-US" sz="2400">
                <a:solidFill>
                  <a:srgbClr val="595959"/>
                </a:solidFill>
                <a:latin typeface="Aptos"/>
                <a:ea typeface="Roboto"/>
                <a:cs typeface="Roboto"/>
              </a:rPr>
              <a:t>, </a:t>
            </a:r>
            <a:r>
              <a:rPr lang="en-US" sz="2400">
                <a:solidFill>
                  <a:schemeClr val="accent4"/>
                </a:solidFill>
                <a:latin typeface="Aptos"/>
                <a:ea typeface="Roboto"/>
                <a:cs typeface="Roboto"/>
              </a:rPr>
              <a:t>ACT</a:t>
            </a:r>
            <a:r>
              <a:rPr lang="en-US" sz="2400">
                <a:latin typeface="Aptos"/>
                <a:ea typeface="Roboto"/>
                <a:cs typeface="Roboto"/>
              </a:rPr>
              <a:t>, … } </a:t>
            </a:r>
            <a:r>
              <a:rPr lang="en-US" sz="2400">
                <a:solidFill>
                  <a:srgbClr val="595959"/>
                </a:solidFill>
                <a:latin typeface="Aptos"/>
                <a:ea typeface="Roboto"/>
                <a:cs typeface="Roboto"/>
              </a:rPr>
              <a:t> </a:t>
            </a:r>
          </a:p>
          <a:p>
            <a:pPr marL="457200" indent="457200"/>
            <a:r>
              <a:rPr lang="en-US">
                <a:solidFill>
                  <a:srgbClr val="595959"/>
                </a:solidFill>
                <a:latin typeface="Arial"/>
                <a:cs typeface="Arial"/>
              </a:rPr>
              <a:t>          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1E3EC2-648E-576D-6850-96AA2D6AA021}"/>
              </a:ext>
            </a:extLst>
          </p:cNvPr>
          <p:cNvSpPr/>
          <p:nvPr/>
        </p:nvSpPr>
        <p:spPr>
          <a:xfrm>
            <a:off x="3323369" y="2308507"/>
            <a:ext cx="449503" cy="4747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AD4A91-9348-E233-1AF0-228582688124}"/>
              </a:ext>
            </a:extLst>
          </p:cNvPr>
          <p:cNvSpPr/>
          <p:nvPr/>
        </p:nvSpPr>
        <p:spPr>
          <a:xfrm flipV="1">
            <a:off x="3491081" y="2370236"/>
            <a:ext cx="456875" cy="4780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0028BC-C64B-D251-FC65-10D27843B48A}"/>
              </a:ext>
            </a:extLst>
          </p:cNvPr>
          <p:cNvSpPr/>
          <p:nvPr/>
        </p:nvSpPr>
        <p:spPr>
          <a:xfrm flipV="1">
            <a:off x="3712349" y="2424268"/>
            <a:ext cx="456875" cy="4780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D5811F9-3B63-5B05-BC51-DED85A6C5C42}"/>
              </a:ext>
            </a:extLst>
          </p:cNvPr>
          <p:cNvSpPr txBox="1">
            <a:spLocks/>
          </p:cNvSpPr>
          <p:nvPr/>
        </p:nvSpPr>
        <p:spPr>
          <a:xfrm>
            <a:off x="1198899" y="3716582"/>
            <a:ext cx="10515600" cy="772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/>
              <a:t>Large-scale data search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CA2A58-6AEE-4835-2C31-C183731099BD}"/>
              </a:ext>
            </a:extLst>
          </p:cNvPr>
          <p:cNvSpPr txBox="1"/>
          <p:nvPr/>
        </p:nvSpPr>
        <p:spPr>
          <a:xfrm>
            <a:off x="4483870" y="3716840"/>
            <a:ext cx="5252412" cy="4155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[</a:t>
            </a:r>
            <a:r>
              <a:rPr lang="en-US" sz="2000" err="1">
                <a:solidFill>
                  <a:srgbClr val="999999"/>
                </a:solidFill>
                <a:latin typeface="Aptos"/>
                <a:cs typeface="Arial"/>
              </a:rPr>
              <a:t>Bradley&amp;</a:t>
            </a:r>
            <a:r>
              <a:rPr lang="en-US" sz="2000" i="1" err="1">
                <a:solidFill>
                  <a:srgbClr val="999999"/>
                </a:solidFill>
                <a:latin typeface="Aptos"/>
                <a:cs typeface="Arial"/>
              </a:rPr>
              <a:t>al</a:t>
            </a:r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., </a:t>
            </a:r>
            <a:r>
              <a:rPr lang="en-US" sz="2000" i="1" err="1">
                <a:solidFill>
                  <a:srgbClr val="999999"/>
                </a:solidFill>
                <a:latin typeface="Aptos"/>
                <a:cs typeface="Arial"/>
              </a:rPr>
              <a:t>Nat.Biotechnol</a:t>
            </a:r>
            <a:r>
              <a:rPr lang="en-US" sz="2000" i="1">
                <a:solidFill>
                  <a:srgbClr val="999999"/>
                </a:solidFill>
                <a:latin typeface="Aptos"/>
                <a:cs typeface="Arial"/>
              </a:rPr>
              <a:t>.</a:t>
            </a:r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, 2019]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3ECC47A-BA2A-B46E-9458-B1D00F4CCC46}"/>
              </a:ext>
            </a:extLst>
          </p:cNvPr>
          <p:cNvSpPr txBox="1">
            <a:spLocks/>
          </p:cNvSpPr>
          <p:nvPr/>
        </p:nvSpPr>
        <p:spPr>
          <a:xfrm>
            <a:off x="1181581" y="3228065"/>
            <a:ext cx="10515600" cy="772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/>
              <a:t>Metagenomic classification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FAEF03-16EA-FCCC-80D4-09F77B1DB742}"/>
              </a:ext>
            </a:extLst>
          </p:cNvPr>
          <p:cNvSpPr txBox="1"/>
          <p:nvPr/>
        </p:nvSpPr>
        <p:spPr>
          <a:xfrm>
            <a:off x="4925002" y="3237705"/>
            <a:ext cx="5252412" cy="4155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[</a:t>
            </a:r>
            <a:r>
              <a:rPr lang="en-US" sz="2000" err="1">
                <a:solidFill>
                  <a:srgbClr val="999999"/>
                </a:solidFill>
                <a:latin typeface="Aptos"/>
                <a:cs typeface="Arial"/>
              </a:rPr>
              <a:t>Wood&amp;Salzberg</a:t>
            </a:r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, </a:t>
            </a:r>
            <a:r>
              <a:rPr lang="en-US" sz="2000" i="1" err="1">
                <a:solidFill>
                  <a:srgbClr val="999999"/>
                </a:solidFill>
                <a:latin typeface="Aptos"/>
                <a:cs typeface="Arial"/>
              </a:rPr>
              <a:t>Genom</a:t>
            </a:r>
            <a:r>
              <a:rPr lang="en-US" sz="2000" i="1">
                <a:solidFill>
                  <a:srgbClr val="999999"/>
                </a:solidFill>
                <a:latin typeface="Aptos"/>
                <a:cs typeface="Arial"/>
              </a:rPr>
              <a:t>. Biol.</a:t>
            </a:r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, 2014]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D077E8B-07EF-6D12-2308-96CEE1D94FBB}"/>
              </a:ext>
            </a:extLst>
          </p:cNvPr>
          <p:cNvSpPr txBox="1">
            <a:spLocks/>
          </p:cNvSpPr>
          <p:nvPr/>
        </p:nvSpPr>
        <p:spPr>
          <a:xfrm>
            <a:off x="1198899" y="4223380"/>
            <a:ext cx="10515600" cy="772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/>
              <a:t>Infectious disease diagnostics 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595E97-4C45-EFE9-5D33-35C96EDAEA68}"/>
              </a:ext>
            </a:extLst>
          </p:cNvPr>
          <p:cNvSpPr txBox="1"/>
          <p:nvPr/>
        </p:nvSpPr>
        <p:spPr>
          <a:xfrm>
            <a:off x="5259339" y="4224360"/>
            <a:ext cx="5252412" cy="4155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[</a:t>
            </a:r>
            <a:r>
              <a:rPr lang="en-US" sz="2000" err="1">
                <a:solidFill>
                  <a:srgbClr val="999999"/>
                </a:solidFill>
                <a:latin typeface="Aptos"/>
                <a:cs typeface="Arial"/>
              </a:rPr>
              <a:t>Břinda&amp;al</a:t>
            </a:r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., </a:t>
            </a:r>
            <a:r>
              <a:rPr lang="en-US" sz="2000" i="1">
                <a:solidFill>
                  <a:srgbClr val="999999"/>
                </a:solidFill>
                <a:latin typeface="Aptos"/>
                <a:cs typeface="Arial"/>
              </a:rPr>
              <a:t>Nat. </a:t>
            </a:r>
            <a:r>
              <a:rPr lang="en-US" sz="2000" i="1" err="1">
                <a:solidFill>
                  <a:srgbClr val="999999"/>
                </a:solidFill>
                <a:latin typeface="Aptos"/>
                <a:cs typeface="Arial"/>
              </a:rPr>
              <a:t>Microbiol</a:t>
            </a:r>
            <a:r>
              <a:rPr lang="en-US" sz="2000" i="1">
                <a:solidFill>
                  <a:srgbClr val="999999"/>
                </a:solidFill>
                <a:latin typeface="Aptos"/>
                <a:cs typeface="Arial"/>
              </a:rPr>
              <a:t>.</a:t>
            </a:r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, 2020]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5F8692-3DC0-03A4-E4FC-48301D17D2CE}"/>
              </a:ext>
            </a:extLst>
          </p:cNvPr>
          <p:cNvSpPr txBox="1">
            <a:spLocks/>
          </p:cNvSpPr>
          <p:nvPr/>
        </p:nvSpPr>
        <p:spPr>
          <a:xfrm>
            <a:off x="692282" y="4805547"/>
            <a:ext cx="10515600" cy="772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>
                <a:solidFill>
                  <a:schemeClr val="accent5"/>
                </a:solidFill>
              </a:rPr>
              <a:t>Characteristics of 𝑘-</a:t>
            </a:r>
            <a:r>
              <a:rPr lang="en-GB" err="1">
                <a:solidFill>
                  <a:schemeClr val="accent5"/>
                </a:solidFill>
              </a:rPr>
              <a:t>mer</a:t>
            </a:r>
            <a:r>
              <a:rPr lang="en-GB">
                <a:solidFill>
                  <a:schemeClr val="accent5"/>
                </a:solidFill>
              </a:rPr>
              <a:t> sets in comp. bio.: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62EFF9-71EC-1A36-1BE0-820C888BCF35}"/>
              </a:ext>
            </a:extLst>
          </p:cNvPr>
          <p:cNvSpPr txBox="1">
            <a:spLocks/>
          </p:cNvSpPr>
          <p:nvPr/>
        </p:nvSpPr>
        <p:spPr>
          <a:xfrm>
            <a:off x="1595043" y="5247200"/>
            <a:ext cx="10515600" cy="5893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/>
              <a:t>𝑘: from 3 to 100s </a:t>
            </a:r>
            <a:r>
              <a:rPr lang="en-GB" sz="2400">
                <a:solidFill>
                  <a:schemeClr val="bg2">
                    <a:lumMod val="49000"/>
                  </a:schemeClr>
                </a:solidFill>
              </a:rPr>
              <a:t>(typical 31)</a:t>
            </a:r>
            <a:endParaRPr lang="en-US" sz="2400">
              <a:solidFill>
                <a:schemeClr val="bg2">
                  <a:lumMod val="49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9B8D6A-02DD-E48B-50B7-A91781225C28}"/>
              </a:ext>
            </a:extLst>
          </p:cNvPr>
          <p:cNvSpPr txBox="1">
            <a:spLocks/>
          </p:cNvSpPr>
          <p:nvPr/>
        </p:nvSpPr>
        <p:spPr>
          <a:xfrm>
            <a:off x="1252143" y="5712020"/>
            <a:ext cx="10515600" cy="5893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i="1"/>
              <a:t>Size</a:t>
            </a:r>
            <a:r>
              <a:rPr lang="en-GB" sz="2400"/>
              <a:t>: from 10s to &gt;&gt;100G</a:t>
            </a:r>
            <a:endParaRPr lang="en-US" sz="240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4C11BC1-D943-78D3-A14D-60A603D9F23A}"/>
              </a:ext>
            </a:extLst>
          </p:cNvPr>
          <p:cNvSpPr txBox="1">
            <a:spLocks/>
          </p:cNvSpPr>
          <p:nvPr/>
        </p:nvSpPr>
        <p:spPr>
          <a:xfrm>
            <a:off x="584123" y="6161080"/>
            <a:ext cx="11420475" cy="772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i="1"/>
              <a:t>Structure</a:t>
            </a:r>
            <a:r>
              <a:rPr lang="en-GB" sz="2400"/>
              <a:t>: depends on ① seq. tech. ② raw vs. </a:t>
            </a:r>
            <a:r>
              <a:rPr lang="en-GB" sz="2400" err="1"/>
              <a:t>asm</a:t>
            </a:r>
            <a:r>
              <a:rPr lang="en-GB" sz="2400"/>
              <a:t> </a:t>
            </a:r>
            <a:r>
              <a:rPr lang="en-US" sz="2400"/>
              <a:t>③</a:t>
            </a:r>
            <a:r>
              <a:rPr lang="en-GB" sz="2400"/>
              <a:t> species ④ data reduction...</a:t>
            </a:r>
            <a:endParaRPr lang="en-GB" sz="2400">
              <a:solidFill>
                <a:schemeClr val="bg2">
                  <a:lumMod val="76000"/>
                </a:schemeClr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0A19B8-1BBD-6391-7C38-FE69CCC1FA9B}"/>
              </a:ext>
            </a:extLst>
          </p:cNvPr>
          <p:cNvSpPr txBox="1">
            <a:spLocks/>
          </p:cNvSpPr>
          <p:nvPr/>
        </p:nvSpPr>
        <p:spPr>
          <a:xfrm>
            <a:off x="725905" y="1533358"/>
            <a:ext cx="10515600" cy="772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accent5"/>
                </a:solidFill>
              </a:rPr>
              <a:t>𝑘-</a:t>
            </a:r>
            <a:r>
              <a:rPr lang="en-GB" dirty="0" err="1">
                <a:solidFill>
                  <a:schemeClr val="accent5"/>
                </a:solidFill>
              </a:rPr>
              <a:t>mers</a:t>
            </a:r>
            <a:r>
              <a:rPr lang="en-GB" dirty="0">
                <a:solidFill>
                  <a:schemeClr val="accent5"/>
                </a:solidFill>
              </a:rPr>
              <a:t> = 𝑘-long substrings of genomic data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0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  <p:bldP spid="16" grpId="0"/>
      <p:bldP spid="17" grpId="0"/>
      <p:bldP spid="18" grpId="0"/>
      <p:bldP spid="19" grpId="0"/>
      <p:bldP spid="21" grpId="0"/>
      <p:bldP spid="4" grpId="0"/>
      <p:bldP spid="7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95EE0-C98E-3F7F-76DA-52190A495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D32C0-78D5-F7D8-8818-5F3BD17E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375"/>
            <a:ext cx="10515600" cy="1325563"/>
          </a:xfrm>
        </p:spPr>
        <p:txBody>
          <a:bodyPr/>
          <a:lstStyle/>
          <a:p>
            <a:r>
              <a:rPr lang="en-GB" sz="3400">
                <a:solidFill>
                  <a:schemeClr val="accent1"/>
                </a:solidFill>
                <a:cs typeface="Arial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D0411-CD41-A3BB-C9E2-D12086DFD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020" y="1881059"/>
            <a:ext cx="10515600" cy="7114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/>
              <a:t>𝑓-MS generalize masked superstrings by </a:t>
            </a:r>
            <a:r>
              <a:rPr lang="en-GB" sz="2400">
                <a:solidFill>
                  <a:schemeClr val="accent5"/>
                </a:solidFill>
              </a:rPr>
              <a:t>adding demasking function 𝑓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87598-74E5-14B7-E744-6CAC44179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20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6F9AC5-27DB-93DC-86C1-9CE1A768F51F}"/>
              </a:ext>
            </a:extLst>
          </p:cNvPr>
          <p:cNvSpPr txBox="1">
            <a:spLocks/>
          </p:cNvSpPr>
          <p:nvPr/>
        </p:nvSpPr>
        <p:spPr>
          <a:xfrm>
            <a:off x="765117" y="1348478"/>
            <a:ext cx="10515600" cy="7114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/>
              <a:t>Summary:</a:t>
            </a:r>
            <a:endParaRPr lang="en-US" b="1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54790AE-99A3-2152-F05E-9800932C6C45}"/>
              </a:ext>
            </a:extLst>
          </p:cNvPr>
          <p:cNvSpPr txBox="1">
            <a:spLocks/>
          </p:cNvSpPr>
          <p:nvPr/>
        </p:nvSpPr>
        <p:spPr>
          <a:xfrm>
            <a:off x="884900" y="4005941"/>
            <a:ext cx="10515600" cy="7114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/>
              <a:t>Limitations &amp; future work:</a:t>
            </a:r>
            <a:endParaRPr lang="en-US" b="1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5FCA9E2-4356-34F4-F2D3-DEC01F6F9142}"/>
              </a:ext>
            </a:extLst>
          </p:cNvPr>
          <p:cNvSpPr txBox="1">
            <a:spLocks/>
          </p:cNvSpPr>
          <p:nvPr/>
        </p:nvSpPr>
        <p:spPr>
          <a:xfrm>
            <a:off x="1310957" y="4526411"/>
            <a:ext cx="12004962" cy="6375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/>
              <a:t>Practically fast and space-efficient algorithms for </a:t>
            </a:r>
            <a:r>
              <a:rPr lang="en-GB" sz="2400">
                <a:solidFill>
                  <a:schemeClr val="accent2"/>
                </a:solidFill>
              </a:rPr>
              <a:t>BWT merging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90D3936-06BC-5DB9-FACD-760765D34E82}"/>
              </a:ext>
            </a:extLst>
          </p:cNvPr>
          <p:cNvSpPr txBox="1">
            <a:spLocks/>
          </p:cNvSpPr>
          <p:nvPr/>
        </p:nvSpPr>
        <p:spPr>
          <a:xfrm>
            <a:off x="1335020" y="5109274"/>
            <a:ext cx="12004962" cy="6375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>
                <a:solidFill>
                  <a:schemeClr val="accent6"/>
                </a:solidFill>
              </a:rPr>
              <a:t>Fast </a:t>
            </a:r>
            <a:r>
              <a:rPr lang="en-GB" sz="2400"/>
              <a:t>algorithm for mask </a:t>
            </a:r>
            <a:r>
              <a:rPr lang="en-GB" sz="2400">
                <a:solidFill>
                  <a:schemeClr val="accent6"/>
                </a:solidFill>
              </a:rPr>
              <a:t>Recast </a:t>
            </a:r>
            <a:r>
              <a:rPr lang="en-GB" sz="2400"/>
              <a:t>directly in the SA coordinates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D6D007A-E74F-56A2-E3E8-C36F234D55E9}"/>
              </a:ext>
            </a:extLst>
          </p:cNvPr>
          <p:cNvSpPr txBox="1">
            <a:spLocks/>
          </p:cNvSpPr>
          <p:nvPr/>
        </p:nvSpPr>
        <p:spPr>
          <a:xfrm>
            <a:off x="1335020" y="5700158"/>
            <a:ext cx="12004962" cy="6375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/>
              <a:t>Single </a:t>
            </a:r>
            <a:r>
              <a:rPr lang="en-GB" sz="2400">
                <a:solidFill>
                  <a:schemeClr val="accent4"/>
                </a:solidFill>
              </a:rPr>
              <a:t>insertions</a:t>
            </a:r>
            <a:r>
              <a:rPr lang="en-GB" sz="2400"/>
              <a:t> and </a:t>
            </a:r>
            <a:r>
              <a:rPr lang="en-GB" sz="2400">
                <a:solidFill>
                  <a:schemeClr val="accent4"/>
                </a:solidFill>
              </a:rPr>
              <a:t>deletions </a:t>
            </a:r>
            <a:r>
              <a:rPr lang="en-GB" sz="2400"/>
              <a:t>faster than w/ union/</a:t>
            </a:r>
            <a:r>
              <a:rPr lang="en-GB" sz="2400" err="1"/>
              <a:t>set.diff</a:t>
            </a:r>
            <a:r>
              <a:rPr lang="en-GB" sz="2400"/>
              <a:t>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6121D34-A869-DF47-CEA4-DDA66907DC72}"/>
              </a:ext>
            </a:extLst>
          </p:cNvPr>
          <p:cNvSpPr txBox="1">
            <a:spLocks/>
          </p:cNvSpPr>
          <p:nvPr/>
        </p:nvSpPr>
        <p:spPr>
          <a:xfrm>
            <a:off x="1303020" y="2414459"/>
            <a:ext cx="10515600" cy="7114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err="1">
                <a:solidFill>
                  <a:srgbClr val="000000"/>
                </a:solidFill>
              </a:rPr>
              <a:t>Concat</a:t>
            </a:r>
            <a:r>
              <a:rPr lang="en-GB" sz="2400">
                <a:solidFill>
                  <a:srgbClr val="000000"/>
                </a:solidFill>
              </a:rPr>
              <a:t> &amp; recast enable </a:t>
            </a:r>
            <a:r>
              <a:rPr lang="en-GB" sz="2400">
                <a:solidFill>
                  <a:schemeClr val="accent4"/>
                </a:solidFill>
              </a:rPr>
              <a:t>arbitrary set operations</a:t>
            </a:r>
            <a:r>
              <a:rPr lang="en-GB" sz="2400">
                <a:solidFill>
                  <a:srgbClr val="000000"/>
                </a:solidFill>
              </a:rPr>
              <a:t> on masked superstrings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4C19595-2C07-2FE8-10F0-0C52BC9A3BC2}"/>
              </a:ext>
            </a:extLst>
          </p:cNvPr>
          <p:cNvSpPr txBox="1">
            <a:spLocks/>
          </p:cNvSpPr>
          <p:nvPr/>
        </p:nvSpPr>
        <p:spPr>
          <a:xfrm>
            <a:off x="1325804" y="2998658"/>
            <a:ext cx="10661841" cy="7114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Combining with FMSI: a </a:t>
            </a:r>
            <a:r>
              <a:rPr lang="en-GB" sz="2400" dirty="0">
                <a:solidFill>
                  <a:schemeClr val="accent2"/>
                </a:solidFill>
              </a:rPr>
              <a:t>dynamic 𝑘-</a:t>
            </a:r>
            <a:r>
              <a:rPr lang="en-GB" sz="2400" dirty="0" err="1">
                <a:solidFill>
                  <a:schemeClr val="accent2"/>
                </a:solidFill>
              </a:rPr>
              <a:t>mer</a:t>
            </a:r>
            <a:r>
              <a:rPr lang="en-GB" sz="2400" dirty="0">
                <a:solidFill>
                  <a:schemeClr val="accent2"/>
                </a:solidFill>
              </a:rPr>
              <a:t> index</a:t>
            </a:r>
            <a:r>
              <a:rPr lang="en-GB" sz="2400" dirty="0">
                <a:solidFill>
                  <a:srgbClr val="000000"/>
                </a:solidFill>
              </a:rPr>
              <a:t> with most space-efficient queries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26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9" grpId="0"/>
      <p:bldP spid="17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8FB67-EE1B-C651-300D-811C8E128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932AA-B176-131A-DCCB-AF839D13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455"/>
            <a:ext cx="10515600" cy="1325563"/>
          </a:xfrm>
        </p:spPr>
        <p:txBody>
          <a:bodyPr/>
          <a:lstStyle/>
          <a:p>
            <a:pPr algn="ctr"/>
            <a:r>
              <a:rPr lang="en-GB" sz="3400">
                <a:solidFill>
                  <a:schemeClr val="accent1"/>
                </a:solidFill>
                <a:cs typeface="Arial"/>
              </a:rPr>
              <a:t>Thank you for your attention!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5" name="Picture 4" descr="An approximation of my appearance (2024). Photo by Hynek Glos, Charles Uni.">
            <a:extLst>
              <a:ext uri="{FF2B5EF4-FFF2-40B4-BE49-F238E27FC236}">
                <a16:creationId xmlns:a16="http://schemas.microsoft.com/office/drawing/2014/main" id="{A6C6D17C-0B6D-120A-BD56-B38FBE1682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08" t="775" b="1730"/>
          <a:stretch>
            <a:fillRect/>
          </a:stretch>
        </p:blipFill>
        <p:spPr>
          <a:xfrm>
            <a:off x="3630887" y="2534311"/>
            <a:ext cx="1399885" cy="1814726"/>
          </a:xfrm>
          <a:prstGeom prst="rect">
            <a:avLst/>
          </a:prstGeom>
        </p:spPr>
      </p:pic>
      <p:pic>
        <p:nvPicPr>
          <p:cNvPr id="7" name="Picture 6" descr="Karel Břinda, Ph.D.">
            <a:extLst>
              <a:ext uri="{FF2B5EF4-FFF2-40B4-BE49-F238E27FC236}">
                <a16:creationId xmlns:a16="http://schemas.microsoft.com/office/drawing/2014/main" id="{5B2EADE0-8700-C139-8FF8-69DD9C1482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146" t="3629" r="14059" b="2016"/>
          <a:stretch>
            <a:fillRect/>
          </a:stretch>
        </p:blipFill>
        <p:spPr>
          <a:xfrm>
            <a:off x="7417809" y="2498244"/>
            <a:ext cx="1405783" cy="18128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666506-A3A2-4FA4-4E7E-06B03DE95633}"/>
              </a:ext>
            </a:extLst>
          </p:cNvPr>
          <p:cNvSpPr txBox="1"/>
          <p:nvPr/>
        </p:nvSpPr>
        <p:spPr>
          <a:xfrm>
            <a:off x="2961894" y="448687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Arial"/>
                <a:cs typeface="Arial"/>
              </a:rPr>
              <a:t>Pavel Veselý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6D8F49-F4A9-707E-BD7E-FB9C5A8B5852}"/>
              </a:ext>
            </a:extLst>
          </p:cNvPr>
          <p:cNvSpPr txBox="1"/>
          <p:nvPr/>
        </p:nvSpPr>
        <p:spPr>
          <a:xfrm>
            <a:off x="6751538" y="444716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Arial"/>
                <a:cs typeface="Arial"/>
              </a:rPr>
              <a:t>Karel Břinda</a:t>
            </a:r>
          </a:p>
        </p:txBody>
      </p:sp>
      <p:pic>
        <p:nvPicPr>
          <p:cNvPr id="11" name="Picture 10" descr="CUNI MFF | Faculty of Mathematics and Physics">
            <a:extLst>
              <a:ext uri="{FF2B5EF4-FFF2-40B4-BE49-F238E27FC236}">
                <a16:creationId xmlns:a16="http://schemas.microsoft.com/office/drawing/2014/main" id="{E6D3848D-5651-83E5-6F4A-4022EE665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691" y="5287387"/>
            <a:ext cx="2129590" cy="613110"/>
          </a:xfrm>
          <a:prstGeom prst="rect">
            <a:avLst/>
          </a:prstGeom>
        </p:spPr>
      </p:pic>
      <p:pic>
        <p:nvPicPr>
          <p:cNvPr id="13" name="Picture 12" descr="French Institute for Research in Computer Science and Automation - Wikipedia">
            <a:extLst>
              <a:ext uri="{FF2B5EF4-FFF2-40B4-BE49-F238E27FC236}">
                <a16:creationId xmlns:a16="http://schemas.microsoft.com/office/drawing/2014/main" id="{8D7BD351-11F1-0125-097E-8660E71CB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7058" y="5005397"/>
            <a:ext cx="1266825" cy="552450"/>
          </a:xfrm>
          <a:prstGeom prst="rect">
            <a:avLst/>
          </a:prstGeom>
        </p:spPr>
      </p:pic>
      <p:pic>
        <p:nvPicPr>
          <p:cNvPr id="15" name="Picture 14" descr="Accueil">
            <a:extLst>
              <a:ext uri="{FF2B5EF4-FFF2-40B4-BE49-F238E27FC236}">
                <a16:creationId xmlns:a16="http://schemas.microsoft.com/office/drawing/2014/main" id="{8045AF45-34E6-C41C-2C63-A89C44BE7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9303" y="5549325"/>
            <a:ext cx="1457325" cy="447675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8D93A0B-32B8-26DE-AC13-7B2BFF821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538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8DFB5-895B-4450-3B80-BD7C60D6D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FAC75-4428-2BFC-01F5-0A95043D3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>
                <a:solidFill>
                  <a:srgbClr val="156082"/>
                </a:solidFill>
                <a:latin typeface="Aptos Display"/>
                <a:cs typeface="Arial"/>
              </a:rPr>
              <a:t>Unused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A524A-F037-E9A2-6DA7-92E27E8808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ECD01-3D3A-92B4-A5DB-3149E4AE6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262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5C630-67C1-6713-9D91-CEBD3BB5E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80EF8-33D6-2976-962A-181579EB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err="1">
                <a:solidFill>
                  <a:schemeClr val="accent5"/>
                </a:solidFill>
                <a:latin typeface="Aptos Display"/>
                <a:cs typeface="Arial"/>
              </a:rPr>
              <a:t>Colored</a:t>
            </a:r>
            <a:r>
              <a:rPr lang="en-GB" sz="3400">
                <a:solidFill>
                  <a:schemeClr val="accent5"/>
                </a:solidFill>
                <a:latin typeface="Aptos Display"/>
                <a:cs typeface="Arial"/>
              </a:rPr>
              <a:t> </a:t>
            </a:r>
            <a:r>
              <a:rPr lang="en-GB" sz="3400">
                <a:solidFill>
                  <a:srgbClr val="156082"/>
                </a:solidFill>
                <a:latin typeface="Aptos Display"/>
                <a:cs typeface="Arial"/>
              </a:rPr>
              <a:t>k-</a:t>
            </a:r>
            <a:r>
              <a:rPr lang="en-GB" sz="3400" err="1">
                <a:solidFill>
                  <a:srgbClr val="156082"/>
                </a:solidFill>
                <a:latin typeface="Aptos Display"/>
                <a:cs typeface="Arial"/>
              </a:rPr>
              <a:t>mer</a:t>
            </a:r>
            <a:r>
              <a:rPr lang="en-GB" sz="3400">
                <a:solidFill>
                  <a:srgbClr val="156082"/>
                </a:solidFill>
                <a:latin typeface="Aptos Display"/>
                <a:cs typeface="Arial"/>
              </a:rPr>
              <a:t> sets rely on efficient </a:t>
            </a:r>
            <a:r>
              <a:rPr lang="en-GB" sz="3400">
                <a:solidFill>
                  <a:schemeClr val="accent5"/>
                </a:solidFill>
                <a:latin typeface="Aptos Display"/>
                <a:cs typeface="Arial"/>
              </a:rPr>
              <a:t>single </a:t>
            </a:r>
            <a:r>
              <a:rPr lang="en-GB" sz="3400">
                <a:solidFill>
                  <a:srgbClr val="156082"/>
                </a:solidFill>
                <a:latin typeface="Aptos Display"/>
                <a:cs typeface="Arial"/>
              </a:rPr>
              <a:t>set indexing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1773C2-B709-6965-A9FB-15736DC82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23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06CAF3-26A6-0E73-5936-BC8780E61746}"/>
              </a:ext>
            </a:extLst>
          </p:cNvPr>
          <p:cNvSpPr txBox="1"/>
          <p:nvPr/>
        </p:nvSpPr>
        <p:spPr>
          <a:xfrm>
            <a:off x="4034050" y="5647807"/>
            <a:ext cx="465885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Figure from Fulgor [</a:t>
            </a:r>
            <a:r>
              <a:rPr lang="en-US" sz="2000" err="1">
                <a:solidFill>
                  <a:srgbClr val="999999"/>
                </a:solidFill>
                <a:latin typeface="Aptos"/>
                <a:cs typeface="Arial"/>
              </a:rPr>
              <a:t>Fan&amp;al</a:t>
            </a:r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., AMB, 2024]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2C13EA-FDA4-CDDB-5B24-3E28DDE31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445" y="1692442"/>
            <a:ext cx="6647132" cy="38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53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61693-D8A0-58FA-CD86-29C1BB72F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14E8-256B-1EDC-0A8C-AE8E3BE6C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51"/>
            <a:ext cx="10515600" cy="1325563"/>
          </a:xfrm>
        </p:spPr>
        <p:txBody>
          <a:bodyPr/>
          <a:lstStyle/>
          <a:p>
            <a:r>
              <a:rPr lang="en-GB" sz="3400">
                <a:solidFill>
                  <a:schemeClr val="accent2"/>
                </a:solidFill>
                <a:cs typeface="Arial"/>
              </a:rPr>
              <a:t>Dictionary </a:t>
            </a:r>
            <a:r>
              <a:rPr lang="en-GB" sz="3400">
                <a:solidFill>
                  <a:schemeClr val="accent1"/>
                </a:solidFill>
                <a:cs typeface="Arial"/>
              </a:rPr>
              <a:t>and </a:t>
            </a:r>
            <a:r>
              <a:rPr lang="en-GB" sz="3400">
                <a:solidFill>
                  <a:schemeClr val="accent6"/>
                </a:solidFill>
                <a:cs typeface="Arial"/>
              </a:rPr>
              <a:t>membership </a:t>
            </a:r>
            <a:r>
              <a:rPr lang="en-GB" sz="3400">
                <a:solidFill>
                  <a:schemeClr val="accent1"/>
                </a:solidFill>
                <a:cs typeface="Arial"/>
              </a:rPr>
              <a:t>queries in FMSI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59FB8-FCD7-6725-25FB-E7CD7466D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529"/>
            <a:ext cx="10904706" cy="6561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①  Get k-</a:t>
            </a:r>
            <a:r>
              <a:rPr lang="en-US" err="1"/>
              <a:t>mer's</a:t>
            </a:r>
            <a:r>
              <a:rPr lang="en-US"/>
              <a:t> </a:t>
            </a:r>
            <a:r>
              <a:rPr lang="en-US">
                <a:solidFill>
                  <a:schemeClr val="accent4"/>
                </a:solidFill>
              </a:rPr>
              <a:t> SA interval</a:t>
            </a:r>
            <a:r>
              <a:rPr lang="en-US"/>
              <a:t> (</a:t>
            </a:r>
            <a:r>
              <a:rPr lang="en-US" err="1"/>
              <a:t>i,j</a:t>
            </a:r>
            <a:r>
              <a:rPr lang="en-US"/>
              <a:t>) </a:t>
            </a:r>
            <a:r>
              <a:rPr lang="en-GB"/>
              <a:t>from BWT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E7232-C1EB-253C-5C0E-16E4E065D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24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B05997-2903-5CEF-7077-38690D365B38}"/>
              </a:ext>
            </a:extLst>
          </p:cNvPr>
          <p:cNvSpPr txBox="1">
            <a:spLocks/>
          </p:cNvSpPr>
          <p:nvPr/>
        </p:nvSpPr>
        <p:spPr>
          <a:xfrm>
            <a:off x="838200" y="2252673"/>
            <a:ext cx="10515600" cy="6480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②   </a:t>
            </a:r>
            <a:r>
              <a:rPr lang="en-US" b="1"/>
              <a:t>If </a:t>
            </a:r>
            <a:r>
              <a:rPr lang="en-US" err="1"/>
              <a:t>i≠j</a:t>
            </a:r>
            <a:r>
              <a:rPr lang="en-US"/>
              <a:t>, </a:t>
            </a:r>
            <a:r>
              <a:rPr lang="en-US">
                <a:solidFill>
                  <a:schemeClr val="accent4"/>
                </a:solidFill>
              </a:rPr>
              <a:t>verify true presence</a:t>
            </a:r>
            <a:r>
              <a:rPr lang="en-US">
                <a:solidFill>
                  <a:srgbClr val="000000"/>
                </a:solidFill>
              </a:rPr>
              <a:t> </a:t>
            </a:r>
            <a:r>
              <a:rPr lang="en-GB"/>
              <a:t>via SA-transformed mask M'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7156DC-0FA7-018E-9F33-14C5E830706A}"/>
              </a:ext>
            </a:extLst>
          </p:cNvPr>
          <p:cNvSpPr txBox="1">
            <a:spLocks/>
          </p:cNvSpPr>
          <p:nvPr/>
        </p:nvSpPr>
        <p:spPr>
          <a:xfrm>
            <a:off x="838200" y="3613153"/>
            <a:ext cx="10515600" cy="6480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③   </a:t>
            </a:r>
            <a:r>
              <a:rPr lang="en-US" b="1"/>
              <a:t>If </a:t>
            </a:r>
            <a:r>
              <a:rPr lang="en-US"/>
              <a:t>present, return </a:t>
            </a:r>
            <a:r>
              <a:rPr lang="en-US">
                <a:solidFill>
                  <a:schemeClr val="accent6"/>
                </a:solidFill>
              </a:rPr>
              <a:t>True </a:t>
            </a:r>
            <a:r>
              <a:rPr lang="en-US"/>
              <a:t>or </a:t>
            </a:r>
            <a:r>
              <a:rPr lang="en-US">
                <a:solidFill>
                  <a:schemeClr val="accent2"/>
                </a:solidFill>
              </a:rPr>
              <a:t>0..|K|-1 hash</a:t>
            </a:r>
            <a:r>
              <a:rPr lang="en-US">
                <a:solidFill>
                  <a:schemeClr val="accent1"/>
                </a:solidFill>
              </a:rPr>
              <a:t> 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5DB749-E13A-CB3E-6A7A-4859F3BE2FD0}"/>
              </a:ext>
            </a:extLst>
          </p:cNvPr>
          <p:cNvSpPr txBox="1">
            <a:spLocks/>
          </p:cNvSpPr>
          <p:nvPr/>
        </p:nvSpPr>
        <p:spPr>
          <a:xfrm>
            <a:off x="1455420" y="1687116"/>
            <a:ext cx="7315200" cy="693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>
                <a:solidFill>
                  <a:schemeClr val="bg2">
                    <a:lumMod val="76000"/>
                  </a:schemeClr>
                </a:solidFill>
              </a:rPr>
              <a:t>Standard backwards search</a:t>
            </a:r>
            <a:endParaRPr lang="en-GB" sz="2200" i="1">
              <a:solidFill>
                <a:schemeClr val="bg2">
                  <a:lumMod val="76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220100-948A-DA9F-7304-06FB91FE2C97}"/>
              </a:ext>
            </a:extLst>
          </p:cNvPr>
          <p:cNvSpPr txBox="1"/>
          <p:nvPr/>
        </p:nvSpPr>
        <p:spPr>
          <a:xfrm>
            <a:off x="4908053" y="1700427"/>
            <a:ext cx="51685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>
                    <a:lumMod val="76000"/>
                  </a:schemeClr>
                </a:solidFill>
                <a:latin typeface="Aptos"/>
                <a:cs typeface="Arial"/>
              </a:rPr>
              <a:t>[</a:t>
            </a:r>
            <a:r>
              <a:rPr lang="en-US" err="1">
                <a:solidFill>
                  <a:schemeClr val="bg2">
                    <a:lumMod val="76000"/>
                  </a:schemeClr>
                </a:solidFill>
                <a:latin typeface="Aptos"/>
                <a:cs typeface="Arial"/>
              </a:rPr>
              <a:t>Ferragina&amp;Manzini</a:t>
            </a:r>
            <a:r>
              <a:rPr lang="en-US">
                <a:solidFill>
                  <a:schemeClr val="bg2">
                    <a:lumMod val="76000"/>
                  </a:schemeClr>
                </a:solidFill>
                <a:latin typeface="Aptos"/>
                <a:cs typeface="Arial"/>
              </a:rPr>
              <a:t>, </a:t>
            </a:r>
            <a:r>
              <a:rPr lang="en-US" i="1">
                <a:solidFill>
                  <a:schemeClr val="bg2">
                    <a:lumMod val="76000"/>
                  </a:schemeClr>
                </a:solidFill>
                <a:latin typeface="Aptos"/>
                <a:cs typeface="Arial"/>
              </a:rPr>
              <a:t>FOCS</a:t>
            </a:r>
            <a:r>
              <a:rPr lang="en-US">
                <a:solidFill>
                  <a:schemeClr val="bg2">
                    <a:lumMod val="76000"/>
                  </a:schemeClr>
                </a:solidFill>
                <a:latin typeface="Aptos"/>
                <a:cs typeface="Arial"/>
              </a:rPr>
              <a:t>, 2000]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0F2F4B9-9F3E-2ABC-DEF8-53E36040DCED}"/>
              </a:ext>
            </a:extLst>
          </p:cNvPr>
          <p:cNvSpPr txBox="1">
            <a:spLocks/>
          </p:cNvSpPr>
          <p:nvPr/>
        </p:nvSpPr>
        <p:spPr>
          <a:xfrm>
            <a:off x="1455420" y="2689346"/>
            <a:ext cx="5013960" cy="6480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>
                <a:solidFill>
                  <a:schemeClr val="accent6">
                    <a:lumMod val="60000"/>
                    <a:lumOff val="40000"/>
                  </a:schemeClr>
                </a:solidFill>
              </a:rPr>
              <a:t>Membership</a:t>
            </a:r>
            <a:r>
              <a:rPr lang="en-GB" sz="2200">
                <a:solidFill>
                  <a:schemeClr val="bg2">
                    <a:lumMod val="76000"/>
                  </a:schemeClr>
                </a:solidFill>
              </a:rPr>
              <a:t>: check M'[</a:t>
            </a:r>
            <a:r>
              <a:rPr lang="en-GB" sz="2200" err="1">
                <a:solidFill>
                  <a:schemeClr val="bg2">
                    <a:lumMod val="76000"/>
                  </a:schemeClr>
                </a:solidFill>
              </a:rPr>
              <a:t>i</a:t>
            </a:r>
            <a:r>
              <a:rPr lang="en-GB" sz="2200">
                <a:solidFill>
                  <a:schemeClr val="bg2">
                    <a:lumMod val="76000"/>
                  </a:schemeClr>
                </a:solidFill>
              </a:rPr>
              <a:t>] = 1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E2FF6F1-61FA-DE53-3AE9-3D12AC17DFFA}"/>
              </a:ext>
            </a:extLst>
          </p:cNvPr>
          <p:cNvSpPr txBox="1">
            <a:spLocks/>
          </p:cNvSpPr>
          <p:nvPr/>
        </p:nvSpPr>
        <p:spPr>
          <a:xfrm>
            <a:off x="1455420" y="3038882"/>
            <a:ext cx="7741920" cy="594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>
                <a:solidFill>
                  <a:schemeClr val="accent2">
                    <a:lumMod val="60000"/>
                    <a:lumOff val="40000"/>
                  </a:schemeClr>
                </a:solidFill>
              </a:rPr>
              <a:t>Dictionary</a:t>
            </a:r>
            <a:r>
              <a:rPr lang="en-GB" sz="2200">
                <a:solidFill>
                  <a:schemeClr val="bg2">
                    <a:lumMod val="76000"/>
                  </a:schemeClr>
                </a:solidFill>
              </a:rPr>
              <a:t>: check </a:t>
            </a:r>
            <a:r>
              <a:rPr lang="en-GB" sz="2200" err="1">
                <a:solidFill>
                  <a:schemeClr val="bg2">
                    <a:lumMod val="76000"/>
                  </a:schemeClr>
                </a:solidFill>
              </a:rPr>
              <a:t>M'.rank</a:t>
            </a:r>
            <a:r>
              <a:rPr lang="en-GB" sz="2200">
                <a:solidFill>
                  <a:schemeClr val="bg2">
                    <a:lumMod val="76000"/>
                  </a:schemeClr>
                </a:solidFill>
              </a:rPr>
              <a:t>(</a:t>
            </a:r>
            <a:r>
              <a:rPr lang="en-GB" sz="2200" err="1">
                <a:solidFill>
                  <a:schemeClr val="bg2">
                    <a:lumMod val="76000"/>
                  </a:schemeClr>
                </a:solidFill>
              </a:rPr>
              <a:t>i</a:t>
            </a:r>
            <a:r>
              <a:rPr lang="en-GB" sz="2200">
                <a:solidFill>
                  <a:schemeClr val="bg2">
                    <a:lumMod val="76000"/>
                  </a:schemeClr>
                </a:solidFill>
              </a:rPr>
              <a:t>) ≠ </a:t>
            </a:r>
            <a:r>
              <a:rPr lang="en-GB" sz="2200" err="1">
                <a:solidFill>
                  <a:schemeClr val="bg2">
                    <a:lumMod val="76000"/>
                  </a:schemeClr>
                </a:solidFill>
              </a:rPr>
              <a:t>M'.rank</a:t>
            </a:r>
            <a:r>
              <a:rPr lang="en-GB" sz="2200">
                <a:solidFill>
                  <a:schemeClr val="bg2">
                    <a:lumMod val="76000"/>
                  </a:schemeClr>
                </a:solidFill>
              </a:rPr>
              <a:t>(j)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561D6B4-B3FA-3872-B4AC-A7931AF1182C}"/>
              </a:ext>
            </a:extLst>
          </p:cNvPr>
          <p:cNvSpPr txBox="1">
            <a:spLocks/>
          </p:cNvSpPr>
          <p:nvPr/>
        </p:nvSpPr>
        <p:spPr>
          <a:xfrm>
            <a:off x="3821630" y="4000713"/>
            <a:ext cx="7741920" cy="594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>
                <a:solidFill>
                  <a:schemeClr val="accent6"/>
                </a:solidFill>
              </a:rPr>
              <a:t>membership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BE1F66E-C702-082D-90AB-E55E6A7A2CEF}"/>
              </a:ext>
            </a:extLst>
          </p:cNvPr>
          <p:cNvSpPr txBox="1">
            <a:spLocks/>
          </p:cNvSpPr>
          <p:nvPr/>
        </p:nvSpPr>
        <p:spPr>
          <a:xfrm>
            <a:off x="841298" y="4726785"/>
            <a:ext cx="10515600" cy="6480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u="sng"/>
              <a:t>Time complexity:</a:t>
            </a:r>
            <a:r>
              <a:rPr lang="en-US" sz="2600"/>
              <a:t> O(</a:t>
            </a:r>
            <a:r>
              <a:rPr lang="en-GB" sz="2600"/>
              <a:t>𝑘</a:t>
            </a:r>
            <a:r>
              <a:rPr lang="en-US" sz="2600"/>
              <a:t>) 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0F2295-C0E4-4AB7-5775-5CE01585C5E2}"/>
              </a:ext>
            </a:extLst>
          </p:cNvPr>
          <p:cNvSpPr txBox="1">
            <a:spLocks/>
          </p:cNvSpPr>
          <p:nvPr/>
        </p:nvSpPr>
        <p:spPr>
          <a:xfrm>
            <a:off x="9895560" y="2107964"/>
            <a:ext cx="2577238" cy="30254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50">
                <a:solidFill>
                  <a:srgbClr val="000000"/>
                </a:solidFill>
                <a:latin typeface="Aptos Mono"/>
              </a:rPr>
              <a:t>A C </a:t>
            </a:r>
            <a:r>
              <a:rPr lang="en-GB" sz="1050" err="1">
                <a:solidFill>
                  <a:srgbClr val="000000"/>
                </a:solidFill>
                <a:latin typeface="Aptos Mono"/>
              </a:rPr>
              <a:t>C</a:t>
            </a:r>
            <a:r>
              <a:rPr lang="en-GB" sz="1050">
                <a:solidFill>
                  <a:srgbClr val="000000"/>
                </a:solidFill>
                <a:latin typeface="Aptos Mono"/>
              </a:rPr>
              <a:t> G A C T $ G </a:t>
            </a:r>
            <a:r>
              <a:rPr lang="en-GB" sz="1050" err="1">
                <a:solidFill>
                  <a:srgbClr val="000000"/>
                </a:solidFill>
                <a:latin typeface="Aptos Mono"/>
              </a:rPr>
              <a:t>G</a:t>
            </a:r>
            <a:endParaRPr lang="en-US" sz="1050"/>
          </a:p>
          <a:p>
            <a:pPr marL="0" indent="0">
              <a:buNone/>
            </a:pPr>
            <a:r>
              <a:rPr lang="en-GB" sz="1050">
                <a:solidFill>
                  <a:srgbClr val="000000"/>
                </a:solidFill>
                <a:latin typeface="Aptos Mono"/>
              </a:rPr>
              <a:t>A C T $ G </a:t>
            </a:r>
            <a:r>
              <a:rPr lang="en-GB" sz="1050" err="1">
                <a:solidFill>
                  <a:srgbClr val="000000"/>
                </a:solidFill>
                <a:latin typeface="Aptos Mono"/>
              </a:rPr>
              <a:t>G</a:t>
            </a:r>
            <a:r>
              <a:rPr lang="en-GB" sz="1050">
                <a:solidFill>
                  <a:srgbClr val="000000"/>
                </a:solidFill>
                <a:latin typeface="Aptos Mono"/>
              </a:rPr>
              <a:t> A C </a:t>
            </a:r>
            <a:r>
              <a:rPr lang="en-GB" sz="1050" err="1">
                <a:solidFill>
                  <a:srgbClr val="000000"/>
                </a:solidFill>
                <a:latin typeface="Aptos Mono"/>
              </a:rPr>
              <a:t>C</a:t>
            </a:r>
            <a:r>
              <a:rPr lang="en-GB" sz="1050">
                <a:solidFill>
                  <a:srgbClr val="000000"/>
                </a:solidFill>
                <a:latin typeface="Aptos Mono"/>
              </a:rPr>
              <a:t> G</a:t>
            </a:r>
          </a:p>
          <a:p>
            <a:pPr marL="0" indent="0">
              <a:buNone/>
            </a:pPr>
            <a:r>
              <a:rPr lang="en-GB" sz="1050">
                <a:solidFill>
                  <a:srgbClr val="000000"/>
                </a:solidFill>
                <a:latin typeface="Aptos Mono"/>
              </a:rPr>
              <a:t>C </a:t>
            </a:r>
            <a:r>
              <a:rPr lang="en-GB" sz="1050" err="1">
                <a:solidFill>
                  <a:srgbClr val="000000"/>
                </a:solidFill>
                <a:latin typeface="Aptos Mono"/>
              </a:rPr>
              <a:t>C</a:t>
            </a:r>
            <a:r>
              <a:rPr lang="en-GB" sz="1050">
                <a:solidFill>
                  <a:srgbClr val="000000"/>
                </a:solidFill>
                <a:latin typeface="Aptos Mono"/>
              </a:rPr>
              <a:t> G A C T $ G </a:t>
            </a:r>
            <a:r>
              <a:rPr lang="en-GB" sz="1050" err="1">
                <a:solidFill>
                  <a:srgbClr val="000000"/>
                </a:solidFill>
                <a:latin typeface="Aptos Mono"/>
              </a:rPr>
              <a:t>G</a:t>
            </a:r>
            <a:r>
              <a:rPr lang="en-GB" sz="1050">
                <a:solidFill>
                  <a:srgbClr val="000000"/>
                </a:solidFill>
                <a:latin typeface="Aptos Mono"/>
              </a:rPr>
              <a:t> A</a:t>
            </a:r>
          </a:p>
          <a:p>
            <a:pPr marL="0" indent="0">
              <a:buNone/>
            </a:pPr>
            <a:r>
              <a:rPr lang="en-GB" sz="1050">
                <a:solidFill>
                  <a:srgbClr val="000000"/>
                </a:solidFill>
                <a:latin typeface="Aptos Mono"/>
              </a:rPr>
              <a:t>C G A C T $ G </a:t>
            </a:r>
            <a:r>
              <a:rPr lang="en-GB" sz="1050" err="1">
                <a:solidFill>
                  <a:srgbClr val="000000"/>
                </a:solidFill>
                <a:latin typeface="Aptos Mono"/>
              </a:rPr>
              <a:t>G</a:t>
            </a:r>
            <a:r>
              <a:rPr lang="en-GB" sz="1050">
                <a:solidFill>
                  <a:srgbClr val="000000"/>
                </a:solidFill>
                <a:latin typeface="Aptos Mono"/>
              </a:rPr>
              <a:t> A C</a:t>
            </a:r>
            <a:endParaRPr lang="en-US" sz="1050">
              <a:solidFill>
                <a:srgbClr val="000000"/>
              </a:solidFill>
              <a:latin typeface="Aptos Mono"/>
            </a:endParaRPr>
          </a:p>
          <a:p>
            <a:pPr marL="0" indent="0">
              <a:buNone/>
            </a:pPr>
            <a:r>
              <a:rPr lang="en-GB" sz="1050">
                <a:solidFill>
                  <a:srgbClr val="000000"/>
                </a:solidFill>
                <a:latin typeface="Aptos Mono"/>
              </a:rPr>
              <a:t>C T $ G </a:t>
            </a:r>
            <a:r>
              <a:rPr lang="en-GB" sz="1050" err="1">
                <a:solidFill>
                  <a:srgbClr val="000000"/>
                </a:solidFill>
                <a:latin typeface="Aptos Mono"/>
              </a:rPr>
              <a:t>G</a:t>
            </a:r>
            <a:r>
              <a:rPr lang="en-GB" sz="1050">
                <a:solidFill>
                  <a:srgbClr val="000000"/>
                </a:solidFill>
                <a:latin typeface="Aptos Mono"/>
              </a:rPr>
              <a:t> A C </a:t>
            </a:r>
            <a:r>
              <a:rPr lang="en-GB" sz="1050" err="1">
                <a:solidFill>
                  <a:srgbClr val="000000"/>
                </a:solidFill>
                <a:latin typeface="Aptos Mono"/>
              </a:rPr>
              <a:t>C</a:t>
            </a:r>
            <a:r>
              <a:rPr lang="en-GB" sz="1050">
                <a:solidFill>
                  <a:srgbClr val="000000"/>
                </a:solidFill>
                <a:latin typeface="Aptos Mono"/>
              </a:rPr>
              <a:t> G A</a:t>
            </a:r>
            <a:endParaRPr lang="en-US" sz="1050">
              <a:solidFill>
                <a:srgbClr val="000000"/>
              </a:solidFill>
              <a:latin typeface="Aptos Mono"/>
            </a:endParaRPr>
          </a:p>
          <a:p>
            <a:pPr marL="0" indent="0">
              <a:buNone/>
            </a:pPr>
            <a:r>
              <a:rPr lang="en-GB" sz="1050">
                <a:solidFill>
                  <a:srgbClr val="000000"/>
                </a:solidFill>
                <a:latin typeface="Aptos Mono"/>
              </a:rPr>
              <a:t>G A C </a:t>
            </a:r>
            <a:r>
              <a:rPr lang="en-GB" sz="1050" err="1">
                <a:solidFill>
                  <a:srgbClr val="000000"/>
                </a:solidFill>
                <a:latin typeface="Aptos Mono"/>
              </a:rPr>
              <a:t>C</a:t>
            </a:r>
            <a:r>
              <a:rPr lang="en-GB" sz="1050">
                <a:solidFill>
                  <a:srgbClr val="000000"/>
                </a:solidFill>
                <a:latin typeface="Aptos Mono"/>
              </a:rPr>
              <a:t> G A C T $ G</a:t>
            </a:r>
            <a:endParaRPr lang="en-GB" sz="1050">
              <a:latin typeface="Aptos Mono"/>
            </a:endParaRPr>
          </a:p>
          <a:p>
            <a:pPr marL="0" indent="0">
              <a:buNone/>
            </a:pPr>
            <a:r>
              <a:rPr lang="en-GB" sz="1050">
                <a:solidFill>
                  <a:srgbClr val="000000"/>
                </a:solidFill>
                <a:latin typeface="Aptos Mono"/>
              </a:rPr>
              <a:t>G A C T $ G </a:t>
            </a:r>
            <a:r>
              <a:rPr lang="en-GB" sz="1050" err="1">
                <a:solidFill>
                  <a:srgbClr val="000000"/>
                </a:solidFill>
                <a:latin typeface="Aptos Mono"/>
              </a:rPr>
              <a:t>G</a:t>
            </a:r>
            <a:r>
              <a:rPr lang="en-GB" sz="1050">
                <a:solidFill>
                  <a:srgbClr val="000000"/>
                </a:solidFill>
                <a:latin typeface="Aptos Mono"/>
              </a:rPr>
              <a:t> A C </a:t>
            </a:r>
            <a:r>
              <a:rPr lang="en-GB" sz="1050" err="1">
                <a:solidFill>
                  <a:srgbClr val="000000"/>
                </a:solidFill>
                <a:latin typeface="Aptos Mono"/>
              </a:rPr>
              <a:t>C</a:t>
            </a:r>
            <a:endParaRPr lang="en-GB" sz="1050"/>
          </a:p>
          <a:p>
            <a:pPr marL="0" indent="0">
              <a:buNone/>
            </a:pPr>
            <a:r>
              <a:rPr lang="en-GB" sz="1050">
                <a:solidFill>
                  <a:srgbClr val="000000"/>
                </a:solidFill>
                <a:latin typeface="Aptos Mono"/>
              </a:rPr>
              <a:t>G G A C </a:t>
            </a:r>
            <a:r>
              <a:rPr lang="en-GB" sz="1050" err="1">
                <a:solidFill>
                  <a:srgbClr val="000000"/>
                </a:solidFill>
                <a:latin typeface="Aptos Mono"/>
              </a:rPr>
              <a:t>C</a:t>
            </a:r>
            <a:r>
              <a:rPr lang="en-GB" sz="1050">
                <a:solidFill>
                  <a:srgbClr val="000000"/>
                </a:solidFill>
                <a:latin typeface="Aptos Mono"/>
              </a:rPr>
              <a:t> G A C T $</a:t>
            </a:r>
            <a:endParaRPr lang="en-GB" sz="1050"/>
          </a:p>
          <a:p>
            <a:pPr marL="0" indent="0">
              <a:buNone/>
            </a:pPr>
            <a:r>
              <a:rPr lang="en-GB" sz="1050">
                <a:solidFill>
                  <a:srgbClr val="000000"/>
                </a:solidFill>
                <a:latin typeface="Aptos Mono"/>
              </a:rPr>
              <a:t>T $ G </a:t>
            </a:r>
            <a:r>
              <a:rPr lang="en-GB" sz="1050" err="1">
                <a:solidFill>
                  <a:srgbClr val="000000"/>
                </a:solidFill>
                <a:latin typeface="Aptos Mono"/>
              </a:rPr>
              <a:t>G</a:t>
            </a:r>
            <a:r>
              <a:rPr lang="en-GB" sz="1050">
                <a:solidFill>
                  <a:srgbClr val="000000"/>
                </a:solidFill>
                <a:latin typeface="Aptos Mono"/>
              </a:rPr>
              <a:t> A C </a:t>
            </a:r>
            <a:r>
              <a:rPr lang="en-GB" sz="1050" err="1">
                <a:solidFill>
                  <a:srgbClr val="000000"/>
                </a:solidFill>
                <a:latin typeface="Aptos Mono"/>
              </a:rPr>
              <a:t>C</a:t>
            </a:r>
            <a:r>
              <a:rPr lang="en-GB" sz="1050">
                <a:solidFill>
                  <a:srgbClr val="000000"/>
                </a:solidFill>
                <a:latin typeface="Aptos Mono"/>
              </a:rPr>
              <a:t> G A C</a:t>
            </a:r>
            <a:endParaRPr lang="en-GB" sz="1050"/>
          </a:p>
          <a:p>
            <a:pPr marL="0" indent="0">
              <a:buNone/>
            </a:pPr>
            <a:endParaRPr lang="en-GB" sz="2400">
              <a:solidFill>
                <a:srgbClr val="000000"/>
              </a:solidFill>
              <a:latin typeface="Aptos Mono"/>
            </a:endParaRPr>
          </a:p>
          <a:p>
            <a:pPr marL="0" indent="0">
              <a:buNone/>
            </a:pPr>
            <a:endParaRPr lang="en-GB" sz="2400">
              <a:solidFill>
                <a:srgbClr val="000000"/>
              </a:solidFill>
              <a:latin typeface="Aptos Mono"/>
            </a:endParaRPr>
          </a:p>
          <a:p>
            <a:pPr marL="0" indent="0">
              <a:buNone/>
            </a:pPr>
            <a:endParaRPr lang="en-GB" sz="2400">
              <a:solidFill>
                <a:srgbClr val="000000"/>
              </a:solidFill>
              <a:latin typeface="Aptos Mono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09C7C76-4C0F-B26F-55D4-9751107573D6}"/>
              </a:ext>
            </a:extLst>
          </p:cNvPr>
          <p:cNvSpPr txBox="1">
            <a:spLocks/>
          </p:cNvSpPr>
          <p:nvPr/>
        </p:nvSpPr>
        <p:spPr>
          <a:xfrm>
            <a:off x="9935798" y="2198080"/>
            <a:ext cx="1775854" cy="23916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50">
                <a:solidFill>
                  <a:schemeClr val="accent3"/>
                </a:solidFill>
                <a:latin typeface="Aptos Mono"/>
              </a:rPr>
              <a:t>1 0 1 0 1 0 0 $ 1 1</a:t>
            </a:r>
          </a:p>
          <a:p>
            <a:pPr marL="0" indent="0">
              <a:buNone/>
            </a:pPr>
            <a:r>
              <a:rPr lang="en-GB" sz="1050">
                <a:solidFill>
                  <a:schemeClr val="accent3"/>
                </a:solidFill>
                <a:latin typeface="Aptos Mono"/>
              </a:rPr>
              <a:t>1 0 0 $ 1 1 1 0 1 0</a:t>
            </a:r>
            <a:endParaRPr lang="en-US" sz="1050">
              <a:solidFill>
                <a:schemeClr val="accent3"/>
              </a:solidFill>
              <a:latin typeface="Aptos Mono"/>
            </a:endParaRPr>
          </a:p>
          <a:p>
            <a:pPr marL="0" indent="0">
              <a:buNone/>
            </a:pPr>
            <a:r>
              <a:rPr lang="en-GB" sz="1050">
                <a:solidFill>
                  <a:schemeClr val="accent3"/>
                </a:solidFill>
                <a:latin typeface="Aptos Mono"/>
              </a:rPr>
              <a:t>0 1 0 1 0 0 $ 1 1 1</a:t>
            </a:r>
            <a:endParaRPr lang="en-US" sz="1050">
              <a:solidFill>
                <a:schemeClr val="accent3"/>
              </a:solidFill>
              <a:latin typeface="Aptos Mono"/>
            </a:endParaRPr>
          </a:p>
          <a:p>
            <a:pPr marL="0" indent="0">
              <a:buNone/>
            </a:pPr>
            <a:r>
              <a:rPr lang="en-GB" sz="1050">
                <a:solidFill>
                  <a:schemeClr val="accent3"/>
                </a:solidFill>
                <a:latin typeface="Aptos Mono"/>
              </a:rPr>
              <a:t>1 0 1 0 0 $ 1 1 1 0</a:t>
            </a:r>
            <a:endParaRPr lang="en-US" sz="1050">
              <a:solidFill>
                <a:schemeClr val="accent3"/>
              </a:solidFill>
              <a:latin typeface="Aptos Mono"/>
            </a:endParaRPr>
          </a:p>
          <a:p>
            <a:pPr marL="0" indent="0">
              <a:buNone/>
            </a:pPr>
            <a:r>
              <a:rPr lang="en-GB" sz="1050">
                <a:solidFill>
                  <a:schemeClr val="accent3"/>
                </a:solidFill>
                <a:latin typeface="Aptos Mono"/>
              </a:rPr>
              <a:t>0 0 $ 1 1 1 0 1 0 1</a:t>
            </a:r>
            <a:endParaRPr lang="en-US" sz="1050">
              <a:solidFill>
                <a:schemeClr val="accent3"/>
              </a:solidFill>
              <a:latin typeface="Aptos Mono"/>
            </a:endParaRPr>
          </a:p>
          <a:p>
            <a:pPr marL="0" indent="0">
              <a:buNone/>
            </a:pPr>
            <a:r>
              <a:rPr lang="en-GB" sz="1050">
                <a:solidFill>
                  <a:schemeClr val="accent3"/>
                </a:solidFill>
                <a:latin typeface="Aptos Mono"/>
              </a:rPr>
              <a:t>1 1 0 1 0 1 0 0 $ 1</a:t>
            </a:r>
            <a:endParaRPr lang="en-US" sz="1050">
              <a:solidFill>
                <a:schemeClr val="accent3"/>
              </a:solidFill>
              <a:latin typeface="Aptos Mono"/>
            </a:endParaRPr>
          </a:p>
          <a:p>
            <a:pPr marL="0" indent="0">
              <a:buNone/>
            </a:pPr>
            <a:r>
              <a:rPr lang="en-GB" sz="1050">
                <a:solidFill>
                  <a:schemeClr val="accent3"/>
                </a:solidFill>
                <a:latin typeface="Aptos Mono"/>
              </a:rPr>
              <a:t>0 1 0 0 $ 1 1 1 0 1</a:t>
            </a:r>
            <a:endParaRPr lang="en-US" sz="1050">
              <a:solidFill>
                <a:schemeClr val="accent3"/>
              </a:solidFill>
              <a:latin typeface="Aptos Mono"/>
            </a:endParaRPr>
          </a:p>
          <a:p>
            <a:pPr marL="0" indent="0">
              <a:buNone/>
            </a:pPr>
            <a:r>
              <a:rPr lang="en-GB" sz="1050">
                <a:solidFill>
                  <a:schemeClr val="accent3"/>
                </a:solidFill>
                <a:latin typeface="Aptos Mono"/>
              </a:rPr>
              <a:t>1 1 1 0 1 0 1 0 0 $</a:t>
            </a:r>
            <a:endParaRPr lang="en-US" sz="1050">
              <a:solidFill>
                <a:schemeClr val="accent3"/>
              </a:solidFill>
              <a:latin typeface="Aptos Mono"/>
            </a:endParaRPr>
          </a:p>
          <a:p>
            <a:pPr marL="0" indent="0">
              <a:buNone/>
            </a:pPr>
            <a:r>
              <a:rPr lang="en-GB" sz="1050">
                <a:solidFill>
                  <a:schemeClr val="accent3"/>
                </a:solidFill>
                <a:latin typeface="Aptos Mono"/>
              </a:rPr>
              <a:t>0 $ 1 1 1 0 1 0 1 0</a:t>
            </a:r>
            <a:endParaRPr lang="en-US" sz="1050">
              <a:solidFill>
                <a:schemeClr val="accent3"/>
              </a:solidFill>
              <a:latin typeface="Aptos Mono"/>
            </a:endParaRPr>
          </a:p>
          <a:p>
            <a:pPr marL="0" indent="0">
              <a:buNone/>
            </a:pPr>
            <a:endParaRPr lang="en-GB" sz="2000">
              <a:solidFill>
                <a:schemeClr val="bg2">
                  <a:lumMod val="49000"/>
                </a:schemeClr>
              </a:solidFill>
              <a:latin typeface="Aptos Mono"/>
            </a:endParaRPr>
          </a:p>
          <a:p>
            <a:pPr marL="0" indent="0">
              <a:buNone/>
            </a:pPr>
            <a:endParaRPr lang="en-GB" sz="2000" u="sng">
              <a:solidFill>
                <a:schemeClr val="bg2">
                  <a:lumMod val="49000"/>
                </a:schemeClr>
              </a:solidFill>
              <a:latin typeface="Aptos Mono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BF39BA-A7D4-DFC1-3B19-40BAC4BB178B}"/>
              </a:ext>
            </a:extLst>
          </p:cNvPr>
          <p:cNvSpPr/>
          <p:nvPr/>
        </p:nvSpPr>
        <p:spPr>
          <a:xfrm>
            <a:off x="9965522" y="3448866"/>
            <a:ext cx="504778" cy="646974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E65F27-A164-021D-14BB-B5039A789BA2}"/>
              </a:ext>
            </a:extLst>
          </p:cNvPr>
          <p:cNvSpPr txBox="1"/>
          <p:nvPr/>
        </p:nvSpPr>
        <p:spPr>
          <a:xfrm>
            <a:off x="9242159" y="3500177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>
                <a:solidFill>
                  <a:schemeClr val="accent5"/>
                </a:solidFill>
              </a:rPr>
              <a:t>GAC</a:t>
            </a:r>
            <a:endParaRPr lang="en-US" sz="1400">
              <a:solidFill>
                <a:schemeClr val="accent5"/>
              </a:solidFill>
            </a:endParaRPr>
          </a:p>
          <a:p>
            <a:r>
              <a:rPr lang="en-GB" sz="1400">
                <a:solidFill>
                  <a:schemeClr val="accent5"/>
                </a:solidFill>
              </a:rPr>
              <a:t>query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E3CA72-1BA3-0A8D-E2F1-78E07A6DB1DA}"/>
              </a:ext>
            </a:extLst>
          </p:cNvPr>
          <p:cNvSpPr txBox="1">
            <a:spLocks/>
          </p:cNvSpPr>
          <p:nvPr/>
        </p:nvSpPr>
        <p:spPr>
          <a:xfrm>
            <a:off x="845855" y="5265035"/>
            <a:ext cx="11061031" cy="696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u="sng"/>
              <a:t>Streaming:</a:t>
            </a:r>
            <a:r>
              <a:rPr lang="en-US" sz="2600"/>
              <a:t> next k-</a:t>
            </a:r>
            <a:r>
              <a:rPr lang="en-US" sz="2600" err="1"/>
              <a:t>mer</a:t>
            </a:r>
            <a:r>
              <a:rPr lang="en-US" sz="2600"/>
              <a:t> O(1) via </a:t>
            </a:r>
            <a:r>
              <a:rPr lang="en-US" sz="2600" err="1"/>
              <a:t>kLCP</a:t>
            </a:r>
            <a:r>
              <a:rPr lang="en-US" sz="2600"/>
              <a:t> and saturating counters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FD4FA1-F591-78DD-FD3A-F5D1FBD3AA83}"/>
              </a:ext>
            </a:extLst>
          </p:cNvPr>
          <p:cNvSpPr txBox="1"/>
          <p:nvPr/>
        </p:nvSpPr>
        <p:spPr>
          <a:xfrm>
            <a:off x="4346398" y="5596106"/>
            <a:ext cx="51685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999999"/>
                </a:solidFill>
                <a:latin typeface="Aptos"/>
                <a:cs typeface="Arial"/>
              </a:rPr>
              <a:t>[</a:t>
            </a:r>
            <a:r>
              <a:rPr lang="en-US" err="1">
                <a:solidFill>
                  <a:srgbClr val="999999"/>
                </a:solidFill>
                <a:latin typeface="Aptos"/>
                <a:cs typeface="Arial"/>
              </a:rPr>
              <a:t>Salikhov</a:t>
            </a:r>
            <a:r>
              <a:rPr lang="en-US">
                <a:solidFill>
                  <a:srgbClr val="999999"/>
                </a:solidFill>
                <a:latin typeface="Aptos"/>
                <a:cs typeface="Arial"/>
              </a:rPr>
              <a:t>, </a:t>
            </a:r>
            <a:r>
              <a:rPr lang="en-US" i="1">
                <a:solidFill>
                  <a:srgbClr val="999999"/>
                </a:solidFill>
                <a:latin typeface="Aptos"/>
                <a:cs typeface="Arial"/>
              </a:rPr>
              <a:t>PhD thesis</a:t>
            </a:r>
            <a:r>
              <a:rPr lang="en-US">
                <a:solidFill>
                  <a:srgbClr val="999999"/>
                </a:solidFill>
                <a:latin typeface="Aptos"/>
                <a:cs typeface="Arial"/>
              </a:rPr>
              <a:t>, 2017]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837B939-67CD-4D99-B2C7-15DEBDF87602}"/>
              </a:ext>
            </a:extLst>
          </p:cNvPr>
          <p:cNvSpPr txBox="1">
            <a:spLocks/>
          </p:cNvSpPr>
          <p:nvPr/>
        </p:nvSpPr>
        <p:spPr>
          <a:xfrm>
            <a:off x="838200" y="6076115"/>
            <a:ext cx="10491537" cy="868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>
                <a:latin typeface="+mn-lt"/>
                <a:ea typeface="+mn-ea"/>
                <a:cs typeface="+mn-cs"/>
              </a:rPr>
              <a:t>Implemented in the FMSI program</a:t>
            </a:r>
            <a:endParaRPr lang="en-US" sz="2600"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E8AA95-20D0-5664-29EF-1700B0EBBDB0}"/>
              </a:ext>
            </a:extLst>
          </p:cNvPr>
          <p:cNvSpPr txBox="1"/>
          <p:nvPr/>
        </p:nvSpPr>
        <p:spPr>
          <a:xfrm>
            <a:off x="5831227" y="6323161"/>
            <a:ext cx="494096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ptos"/>
                <a:cs typeface="Arial"/>
              </a:rPr>
              <a:t>github.com/</a:t>
            </a:r>
            <a:r>
              <a:rPr lang="en-US" sz="2000" err="1">
                <a:solidFill>
                  <a:srgbClr val="0000FF"/>
                </a:solidFill>
                <a:latin typeface="Aptos"/>
                <a:cs typeface="Arial"/>
              </a:rPr>
              <a:t>OndrejSladky</a:t>
            </a:r>
            <a:r>
              <a:rPr lang="en-US" sz="2000">
                <a:solidFill>
                  <a:srgbClr val="0000FF"/>
                </a:solidFill>
                <a:latin typeface="Aptos"/>
                <a:cs typeface="Arial"/>
              </a:rPr>
              <a:t>/</a:t>
            </a:r>
            <a:r>
              <a:rPr lang="en-US" sz="2000" err="1">
                <a:solidFill>
                  <a:srgbClr val="0000FF"/>
                </a:solidFill>
                <a:latin typeface="Aptos"/>
                <a:cs typeface="Arial"/>
              </a:rPr>
              <a:t>fmsi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019C38B-9F1A-D4E0-A3FB-D518DB4D12BE}"/>
              </a:ext>
            </a:extLst>
          </p:cNvPr>
          <p:cNvSpPr txBox="1">
            <a:spLocks/>
          </p:cNvSpPr>
          <p:nvPr/>
        </p:nvSpPr>
        <p:spPr>
          <a:xfrm>
            <a:off x="5658451" y="4000713"/>
            <a:ext cx="7741920" cy="594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>
                <a:solidFill>
                  <a:schemeClr val="accent2"/>
                </a:solidFill>
              </a:rPr>
              <a:t>dictionary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FBE970B-6435-474B-4805-DEBCDA4E1BE9}"/>
              </a:ext>
            </a:extLst>
          </p:cNvPr>
          <p:cNvSpPr txBox="1">
            <a:spLocks/>
          </p:cNvSpPr>
          <p:nvPr/>
        </p:nvSpPr>
        <p:spPr>
          <a:xfrm>
            <a:off x="5225315" y="4209956"/>
            <a:ext cx="7741920" cy="594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>
                <a:solidFill>
                  <a:schemeClr val="bg2">
                    <a:lumMod val="76000"/>
                  </a:schemeClr>
                </a:solidFill>
              </a:rPr>
              <a:t>return  </a:t>
            </a:r>
            <a:r>
              <a:rPr lang="en-GB" sz="2200" err="1">
                <a:solidFill>
                  <a:schemeClr val="bg2">
                    <a:lumMod val="76000"/>
                  </a:schemeClr>
                </a:solidFill>
              </a:rPr>
              <a:t>M'.rank</a:t>
            </a:r>
            <a:r>
              <a:rPr lang="en-GB" sz="2200">
                <a:solidFill>
                  <a:schemeClr val="bg2">
                    <a:lumMod val="76000"/>
                  </a:schemeClr>
                </a:solidFill>
              </a:rPr>
              <a:t>(</a:t>
            </a:r>
            <a:r>
              <a:rPr lang="en-GB" sz="2200" err="1">
                <a:solidFill>
                  <a:schemeClr val="bg2">
                    <a:lumMod val="76000"/>
                  </a:schemeClr>
                </a:solidFill>
              </a:rPr>
              <a:t>i</a:t>
            </a:r>
            <a:r>
              <a:rPr lang="en-GB" sz="2200">
                <a:solidFill>
                  <a:schemeClr val="bg2">
                    <a:lumMod val="76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784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5" grpId="0"/>
      <p:bldP spid="16" grpId="0"/>
      <p:bldP spid="10" grpId="0"/>
      <p:bldP spid="19" grpId="0"/>
      <p:bldP spid="20" grpId="0"/>
      <p:bldP spid="22" grpId="0"/>
      <p:bldP spid="21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F2072-EAE9-3C68-60EE-6865240F7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A table with numbers and lines&#10;&#10;AI-generated content may be incorrect.">
            <a:extLst>
              <a:ext uri="{FF2B5EF4-FFF2-40B4-BE49-F238E27FC236}">
                <a16:creationId xmlns:a16="http://schemas.microsoft.com/office/drawing/2014/main" id="{C31AF092-DCC0-6655-428A-5DD62D12C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2087" y="3051342"/>
            <a:ext cx="9483724" cy="2990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8428B8-822A-C35B-6B84-28A2C146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b="1" u="sng">
                <a:solidFill>
                  <a:schemeClr val="accent1"/>
                </a:solidFill>
                <a:cs typeface="Arial"/>
              </a:rPr>
              <a:t>Results: </a:t>
            </a:r>
            <a:r>
              <a:rPr lang="en-GB" sz="3400">
                <a:solidFill>
                  <a:schemeClr val="accent1"/>
                </a:solidFill>
                <a:cs typeface="Arial"/>
              </a:rPr>
              <a:t>FMSI is the most space-efficient 𝑘-</a:t>
            </a:r>
            <a:r>
              <a:rPr lang="en-GB" sz="3400" err="1">
                <a:solidFill>
                  <a:schemeClr val="accent1"/>
                </a:solidFill>
                <a:cs typeface="Arial"/>
              </a:rPr>
              <a:t>mer</a:t>
            </a:r>
            <a:r>
              <a:rPr lang="en-GB" sz="3400">
                <a:solidFill>
                  <a:schemeClr val="accent1"/>
                </a:solidFill>
                <a:cs typeface="Arial"/>
              </a:rPr>
              <a:t> set index</a:t>
            </a:r>
            <a:endParaRPr lang="en-US" sz="3400">
              <a:solidFill>
                <a:schemeClr val="accent1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3FBA0-0638-B0D5-6487-CE782C05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25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5841F-9D21-B2A4-B85F-3967D359D21A}"/>
              </a:ext>
            </a:extLst>
          </p:cNvPr>
          <p:cNvSpPr txBox="1"/>
          <p:nvPr/>
        </p:nvSpPr>
        <p:spPr>
          <a:xfrm>
            <a:off x="5743118" y="2720737"/>
            <a:ext cx="525241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999999"/>
                </a:solidFill>
                <a:latin typeface="Aptos"/>
                <a:cs typeface="Arial"/>
              </a:rPr>
              <a:t>[</a:t>
            </a:r>
            <a:r>
              <a:rPr lang="en-US" sz="1600" err="1">
                <a:solidFill>
                  <a:srgbClr val="999999"/>
                </a:solidFill>
                <a:latin typeface="Aptos"/>
                <a:cs typeface="Arial"/>
              </a:rPr>
              <a:t>Pibiri</a:t>
            </a:r>
            <a:r>
              <a:rPr lang="en-US" sz="1600">
                <a:solidFill>
                  <a:srgbClr val="999999"/>
                </a:solidFill>
                <a:latin typeface="Aptos"/>
                <a:cs typeface="Arial"/>
              </a:rPr>
              <a:t>, </a:t>
            </a:r>
            <a:r>
              <a:rPr lang="en-US" sz="1600" i="1" err="1">
                <a:solidFill>
                  <a:srgbClr val="999999"/>
                </a:solidFill>
                <a:latin typeface="Aptos"/>
                <a:cs typeface="Arial"/>
              </a:rPr>
              <a:t>Bioinf</a:t>
            </a:r>
            <a:r>
              <a:rPr lang="en-US" sz="1600" i="1">
                <a:solidFill>
                  <a:srgbClr val="999999"/>
                </a:solidFill>
                <a:latin typeface="Aptos"/>
                <a:cs typeface="Arial"/>
              </a:rPr>
              <a:t>.</a:t>
            </a:r>
            <a:r>
              <a:rPr lang="en-US" sz="1600">
                <a:solidFill>
                  <a:srgbClr val="999999"/>
                </a:solidFill>
                <a:latin typeface="Aptos"/>
                <a:cs typeface="Arial"/>
              </a:rPr>
              <a:t>, 2022]</a:t>
            </a:r>
            <a:endParaRPr lang="en-US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E5E7B1-24A2-A08C-2A44-A1627AA5C801}"/>
              </a:ext>
            </a:extLst>
          </p:cNvPr>
          <p:cNvSpPr txBox="1"/>
          <p:nvPr/>
        </p:nvSpPr>
        <p:spPr>
          <a:xfrm>
            <a:off x="7505559" y="2717059"/>
            <a:ext cx="525241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999999"/>
                </a:solidFill>
                <a:latin typeface="Aptos"/>
                <a:cs typeface="Arial"/>
              </a:rPr>
              <a:t>[</a:t>
            </a:r>
            <a:r>
              <a:rPr lang="en-US" sz="1600" err="1">
                <a:solidFill>
                  <a:srgbClr val="999999"/>
                </a:solidFill>
                <a:latin typeface="Aptos"/>
                <a:cs typeface="Arial"/>
              </a:rPr>
              <a:t>Alanko&amp;al</a:t>
            </a:r>
            <a:r>
              <a:rPr lang="en-US" sz="1600">
                <a:solidFill>
                  <a:srgbClr val="999999"/>
                </a:solidFill>
                <a:latin typeface="Aptos"/>
                <a:cs typeface="Arial"/>
              </a:rPr>
              <a:t>, </a:t>
            </a:r>
            <a:r>
              <a:rPr lang="en-US" sz="1600" i="1">
                <a:solidFill>
                  <a:srgbClr val="999999"/>
                </a:solidFill>
                <a:latin typeface="Aptos"/>
                <a:cs typeface="Arial"/>
              </a:rPr>
              <a:t>ACDA</a:t>
            </a:r>
            <a:r>
              <a:rPr lang="en-US" sz="1600">
                <a:solidFill>
                  <a:srgbClr val="999999"/>
                </a:solidFill>
                <a:latin typeface="Aptos"/>
                <a:cs typeface="Arial"/>
              </a:rPr>
              <a:t>, 2023]</a:t>
            </a:r>
            <a:endParaRPr lang="en-US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1CD72-E9AA-1D63-B3D2-F4C40514C1AD}"/>
              </a:ext>
            </a:extLst>
          </p:cNvPr>
          <p:cNvSpPr txBox="1"/>
          <p:nvPr/>
        </p:nvSpPr>
        <p:spPr>
          <a:xfrm>
            <a:off x="3308963" y="2717641"/>
            <a:ext cx="301403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999999"/>
                </a:solidFill>
                <a:latin typeface="Aptos"/>
                <a:cs typeface="Arial"/>
              </a:rPr>
              <a:t>[</a:t>
            </a:r>
            <a:r>
              <a:rPr lang="en-US" sz="1600" err="1">
                <a:solidFill>
                  <a:srgbClr val="999999"/>
                </a:solidFill>
                <a:latin typeface="Aptos"/>
                <a:cs typeface="Arial"/>
              </a:rPr>
              <a:t>Martayan&amp;al</a:t>
            </a:r>
            <a:r>
              <a:rPr lang="en-US" sz="1600">
                <a:solidFill>
                  <a:srgbClr val="999999"/>
                </a:solidFill>
                <a:latin typeface="Aptos"/>
                <a:cs typeface="Arial"/>
              </a:rPr>
              <a:t>, </a:t>
            </a:r>
            <a:r>
              <a:rPr lang="en-US" sz="1600" i="1" err="1">
                <a:solidFill>
                  <a:srgbClr val="999999"/>
                </a:solidFill>
                <a:latin typeface="Aptos"/>
                <a:cs typeface="Arial"/>
              </a:rPr>
              <a:t>Bioinf</a:t>
            </a:r>
            <a:r>
              <a:rPr lang="en-US" sz="1600" i="1">
                <a:solidFill>
                  <a:srgbClr val="999999"/>
                </a:solidFill>
                <a:latin typeface="Aptos"/>
                <a:cs typeface="Arial"/>
              </a:rPr>
              <a:t>.</a:t>
            </a:r>
            <a:r>
              <a:rPr lang="en-US" sz="1600">
                <a:solidFill>
                  <a:srgbClr val="999999"/>
                </a:solidFill>
                <a:latin typeface="Aptos"/>
                <a:cs typeface="Arial"/>
              </a:rPr>
              <a:t>, 2024]</a:t>
            </a:r>
            <a:endParaRPr lang="en-US" sz="1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D21607-53DC-1E5C-714C-B50DD939183E}"/>
              </a:ext>
            </a:extLst>
          </p:cNvPr>
          <p:cNvSpPr/>
          <p:nvPr/>
        </p:nvSpPr>
        <p:spPr>
          <a:xfrm>
            <a:off x="9681052" y="3412152"/>
            <a:ext cx="1099150" cy="2545085"/>
          </a:xfrm>
          <a:prstGeom prst="rect">
            <a:avLst/>
          </a:prstGeom>
          <a:solidFill>
            <a:srgbClr val="4EA72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F8CA9E-3F96-0450-DB94-192A24F099E9}"/>
              </a:ext>
            </a:extLst>
          </p:cNvPr>
          <p:cNvSpPr/>
          <p:nvPr/>
        </p:nvSpPr>
        <p:spPr>
          <a:xfrm>
            <a:off x="8570880" y="5371943"/>
            <a:ext cx="622284" cy="580053"/>
          </a:xfrm>
          <a:prstGeom prst="rect">
            <a:avLst/>
          </a:prstGeom>
          <a:solidFill>
            <a:srgbClr val="4EA72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498825A-E15A-9594-1B9F-DA26C330EE86}"/>
              </a:ext>
            </a:extLst>
          </p:cNvPr>
          <p:cNvSpPr txBox="1">
            <a:spLocks/>
          </p:cNvSpPr>
          <p:nvPr/>
        </p:nvSpPr>
        <p:spPr>
          <a:xfrm>
            <a:off x="2694339" y="6195626"/>
            <a:ext cx="12134766" cy="7173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>
                <a:solidFill>
                  <a:schemeClr val="accent3"/>
                </a:solidFill>
              </a:rPr>
              <a:t>best values highlighted</a:t>
            </a:r>
            <a:endParaRPr lang="en-US" err="1">
              <a:solidFill>
                <a:schemeClr val="accent3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7AC35B9-3D73-E49B-956E-C967DB5A9648}"/>
              </a:ext>
            </a:extLst>
          </p:cNvPr>
          <p:cNvSpPr txBox="1">
            <a:spLocks/>
          </p:cNvSpPr>
          <p:nvPr/>
        </p:nvSpPr>
        <p:spPr>
          <a:xfrm>
            <a:off x="223147" y="1454545"/>
            <a:ext cx="11364829" cy="669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/>
              <a:t>Evaluations through: 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C7587A-FB06-6FFB-5259-DB675E73BA7C}"/>
              </a:ext>
            </a:extLst>
          </p:cNvPr>
          <p:cNvSpPr/>
          <p:nvPr/>
        </p:nvSpPr>
        <p:spPr>
          <a:xfrm>
            <a:off x="1194954" y="3951598"/>
            <a:ext cx="9942801" cy="327602"/>
          </a:xfrm>
          <a:prstGeom prst="rect">
            <a:avLst/>
          </a:prstGeom>
          <a:noFill/>
          <a:ln w="57150">
            <a:solidFill>
              <a:schemeClr val="accent5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3499211612">
                  <a:custGeom>
                    <a:avLst/>
                    <a:gdLst>
                      <a:gd name="connsiteX0" fmla="*/ 0 w 9120188"/>
                      <a:gd name="connsiteY0" fmla="*/ 0 h 301625"/>
                      <a:gd name="connsiteX1" fmla="*/ 560240 w 9120188"/>
                      <a:gd name="connsiteY1" fmla="*/ 0 h 301625"/>
                      <a:gd name="connsiteX2" fmla="*/ 1029278 w 9120188"/>
                      <a:gd name="connsiteY2" fmla="*/ 0 h 301625"/>
                      <a:gd name="connsiteX3" fmla="*/ 1498317 w 9120188"/>
                      <a:gd name="connsiteY3" fmla="*/ 0 h 301625"/>
                      <a:gd name="connsiteX4" fmla="*/ 1876153 w 9120188"/>
                      <a:gd name="connsiteY4" fmla="*/ 0 h 301625"/>
                      <a:gd name="connsiteX5" fmla="*/ 2253989 w 9120188"/>
                      <a:gd name="connsiteY5" fmla="*/ 0 h 301625"/>
                      <a:gd name="connsiteX6" fmla="*/ 2631826 w 9120188"/>
                      <a:gd name="connsiteY6" fmla="*/ 0 h 301625"/>
                      <a:gd name="connsiteX7" fmla="*/ 3374470 w 9120188"/>
                      <a:gd name="connsiteY7" fmla="*/ 0 h 301625"/>
                      <a:gd name="connsiteX8" fmla="*/ 3752306 w 9120188"/>
                      <a:gd name="connsiteY8" fmla="*/ 0 h 301625"/>
                      <a:gd name="connsiteX9" fmla="*/ 4221344 w 9120188"/>
                      <a:gd name="connsiteY9" fmla="*/ 0 h 301625"/>
                      <a:gd name="connsiteX10" fmla="*/ 4690382 w 9120188"/>
                      <a:gd name="connsiteY10" fmla="*/ 0 h 301625"/>
                      <a:gd name="connsiteX11" fmla="*/ 5524228 w 9120188"/>
                      <a:gd name="connsiteY11" fmla="*/ 0 h 301625"/>
                      <a:gd name="connsiteX12" fmla="*/ 5902065 w 9120188"/>
                      <a:gd name="connsiteY12" fmla="*/ 0 h 301625"/>
                      <a:gd name="connsiteX13" fmla="*/ 6279901 w 9120188"/>
                      <a:gd name="connsiteY13" fmla="*/ 0 h 301625"/>
                      <a:gd name="connsiteX14" fmla="*/ 7113747 w 9120188"/>
                      <a:gd name="connsiteY14" fmla="*/ 0 h 301625"/>
                      <a:gd name="connsiteX15" fmla="*/ 7582785 w 9120188"/>
                      <a:gd name="connsiteY15" fmla="*/ 0 h 301625"/>
                      <a:gd name="connsiteX16" fmla="*/ 8143025 w 9120188"/>
                      <a:gd name="connsiteY16" fmla="*/ 0 h 301625"/>
                      <a:gd name="connsiteX17" fmla="*/ 9120188 w 9120188"/>
                      <a:gd name="connsiteY17" fmla="*/ 0 h 301625"/>
                      <a:gd name="connsiteX18" fmla="*/ 9120188 w 9120188"/>
                      <a:gd name="connsiteY18" fmla="*/ 301625 h 301625"/>
                      <a:gd name="connsiteX19" fmla="*/ 8559948 w 9120188"/>
                      <a:gd name="connsiteY19" fmla="*/ 301625 h 301625"/>
                      <a:gd name="connsiteX20" fmla="*/ 7908506 w 9120188"/>
                      <a:gd name="connsiteY20" fmla="*/ 301625 h 301625"/>
                      <a:gd name="connsiteX21" fmla="*/ 7348266 w 9120188"/>
                      <a:gd name="connsiteY21" fmla="*/ 301625 h 301625"/>
                      <a:gd name="connsiteX22" fmla="*/ 6970429 w 9120188"/>
                      <a:gd name="connsiteY22" fmla="*/ 301625 h 301625"/>
                      <a:gd name="connsiteX23" fmla="*/ 6318987 w 9120188"/>
                      <a:gd name="connsiteY23" fmla="*/ 301625 h 301625"/>
                      <a:gd name="connsiteX24" fmla="*/ 5667545 w 9120188"/>
                      <a:gd name="connsiteY24" fmla="*/ 301625 h 301625"/>
                      <a:gd name="connsiteX25" fmla="*/ 4924902 w 9120188"/>
                      <a:gd name="connsiteY25" fmla="*/ 301625 h 301625"/>
                      <a:gd name="connsiteX26" fmla="*/ 4091056 w 9120188"/>
                      <a:gd name="connsiteY26" fmla="*/ 301625 h 301625"/>
                      <a:gd name="connsiteX27" fmla="*/ 3622018 w 9120188"/>
                      <a:gd name="connsiteY27" fmla="*/ 301625 h 301625"/>
                      <a:gd name="connsiteX28" fmla="*/ 2788172 w 9120188"/>
                      <a:gd name="connsiteY28" fmla="*/ 301625 h 301625"/>
                      <a:gd name="connsiteX29" fmla="*/ 2410335 w 9120188"/>
                      <a:gd name="connsiteY29" fmla="*/ 301625 h 301625"/>
                      <a:gd name="connsiteX30" fmla="*/ 2032499 w 9120188"/>
                      <a:gd name="connsiteY30" fmla="*/ 301625 h 301625"/>
                      <a:gd name="connsiteX31" fmla="*/ 1289855 w 9120188"/>
                      <a:gd name="connsiteY31" fmla="*/ 301625 h 301625"/>
                      <a:gd name="connsiteX32" fmla="*/ 912019 w 9120188"/>
                      <a:gd name="connsiteY32" fmla="*/ 301625 h 301625"/>
                      <a:gd name="connsiteX33" fmla="*/ 0 w 9120188"/>
                      <a:gd name="connsiteY33" fmla="*/ 301625 h 301625"/>
                      <a:gd name="connsiteX34" fmla="*/ 0 w 9120188"/>
                      <a:gd name="connsiteY34" fmla="*/ 0 h 301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9120188" h="301625" extrusionOk="0">
                        <a:moveTo>
                          <a:pt x="0" y="0"/>
                        </a:moveTo>
                        <a:cubicBezTo>
                          <a:pt x="230060" y="-1230"/>
                          <a:pt x="405251" y="10025"/>
                          <a:pt x="560240" y="0"/>
                        </a:cubicBezTo>
                        <a:cubicBezTo>
                          <a:pt x="715229" y="-10025"/>
                          <a:pt x="910720" y="-13852"/>
                          <a:pt x="1029278" y="0"/>
                        </a:cubicBezTo>
                        <a:cubicBezTo>
                          <a:pt x="1147836" y="13852"/>
                          <a:pt x="1325185" y="21873"/>
                          <a:pt x="1498317" y="0"/>
                        </a:cubicBezTo>
                        <a:cubicBezTo>
                          <a:pt x="1671449" y="-21873"/>
                          <a:pt x="1732735" y="-3697"/>
                          <a:pt x="1876153" y="0"/>
                        </a:cubicBezTo>
                        <a:cubicBezTo>
                          <a:pt x="2019571" y="3697"/>
                          <a:pt x="2118435" y="18119"/>
                          <a:pt x="2253989" y="0"/>
                        </a:cubicBezTo>
                        <a:cubicBezTo>
                          <a:pt x="2389543" y="-18119"/>
                          <a:pt x="2506870" y="14258"/>
                          <a:pt x="2631826" y="0"/>
                        </a:cubicBezTo>
                        <a:cubicBezTo>
                          <a:pt x="2756782" y="-14258"/>
                          <a:pt x="3060604" y="32625"/>
                          <a:pt x="3374470" y="0"/>
                        </a:cubicBezTo>
                        <a:cubicBezTo>
                          <a:pt x="3688336" y="-32625"/>
                          <a:pt x="3592230" y="11834"/>
                          <a:pt x="3752306" y="0"/>
                        </a:cubicBezTo>
                        <a:cubicBezTo>
                          <a:pt x="3912382" y="-11834"/>
                          <a:pt x="4114017" y="10575"/>
                          <a:pt x="4221344" y="0"/>
                        </a:cubicBezTo>
                        <a:cubicBezTo>
                          <a:pt x="4328671" y="-10575"/>
                          <a:pt x="4516265" y="1483"/>
                          <a:pt x="4690382" y="0"/>
                        </a:cubicBezTo>
                        <a:cubicBezTo>
                          <a:pt x="4864499" y="-1483"/>
                          <a:pt x="5334898" y="-38936"/>
                          <a:pt x="5524228" y="0"/>
                        </a:cubicBezTo>
                        <a:cubicBezTo>
                          <a:pt x="5713558" y="38936"/>
                          <a:pt x="5805592" y="1918"/>
                          <a:pt x="5902065" y="0"/>
                        </a:cubicBezTo>
                        <a:cubicBezTo>
                          <a:pt x="5998538" y="-1918"/>
                          <a:pt x="6201680" y="-16140"/>
                          <a:pt x="6279901" y="0"/>
                        </a:cubicBezTo>
                        <a:cubicBezTo>
                          <a:pt x="6358122" y="16140"/>
                          <a:pt x="6737120" y="-24070"/>
                          <a:pt x="7113747" y="0"/>
                        </a:cubicBezTo>
                        <a:cubicBezTo>
                          <a:pt x="7490374" y="24070"/>
                          <a:pt x="7440623" y="19887"/>
                          <a:pt x="7582785" y="0"/>
                        </a:cubicBezTo>
                        <a:cubicBezTo>
                          <a:pt x="7724947" y="-19887"/>
                          <a:pt x="7935392" y="-21386"/>
                          <a:pt x="8143025" y="0"/>
                        </a:cubicBezTo>
                        <a:cubicBezTo>
                          <a:pt x="8350658" y="21386"/>
                          <a:pt x="8718174" y="-46419"/>
                          <a:pt x="9120188" y="0"/>
                        </a:cubicBezTo>
                        <a:cubicBezTo>
                          <a:pt x="9125419" y="77898"/>
                          <a:pt x="9113652" y="240868"/>
                          <a:pt x="9120188" y="301625"/>
                        </a:cubicBezTo>
                        <a:cubicBezTo>
                          <a:pt x="8989037" y="322737"/>
                          <a:pt x="8781648" y="312914"/>
                          <a:pt x="8559948" y="301625"/>
                        </a:cubicBezTo>
                        <a:cubicBezTo>
                          <a:pt x="8338248" y="290336"/>
                          <a:pt x="8212027" y="316558"/>
                          <a:pt x="7908506" y="301625"/>
                        </a:cubicBezTo>
                        <a:cubicBezTo>
                          <a:pt x="7604985" y="286692"/>
                          <a:pt x="7570893" y="311467"/>
                          <a:pt x="7348266" y="301625"/>
                        </a:cubicBezTo>
                        <a:cubicBezTo>
                          <a:pt x="7125639" y="291783"/>
                          <a:pt x="7112094" y="319904"/>
                          <a:pt x="6970429" y="301625"/>
                        </a:cubicBezTo>
                        <a:cubicBezTo>
                          <a:pt x="6828764" y="283346"/>
                          <a:pt x="6566780" y="308149"/>
                          <a:pt x="6318987" y="301625"/>
                        </a:cubicBezTo>
                        <a:cubicBezTo>
                          <a:pt x="6071194" y="295101"/>
                          <a:pt x="5940504" y="322448"/>
                          <a:pt x="5667545" y="301625"/>
                        </a:cubicBezTo>
                        <a:cubicBezTo>
                          <a:pt x="5394586" y="280802"/>
                          <a:pt x="5285013" y="285097"/>
                          <a:pt x="4924902" y="301625"/>
                        </a:cubicBezTo>
                        <a:cubicBezTo>
                          <a:pt x="4564791" y="318153"/>
                          <a:pt x="4374283" y="294219"/>
                          <a:pt x="4091056" y="301625"/>
                        </a:cubicBezTo>
                        <a:cubicBezTo>
                          <a:pt x="3807829" y="309031"/>
                          <a:pt x="3835446" y="303008"/>
                          <a:pt x="3622018" y="301625"/>
                        </a:cubicBezTo>
                        <a:cubicBezTo>
                          <a:pt x="3408590" y="300242"/>
                          <a:pt x="3183906" y="289717"/>
                          <a:pt x="2788172" y="301625"/>
                        </a:cubicBezTo>
                        <a:cubicBezTo>
                          <a:pt x="2392438" y="313533"/>
                          <a:pt x="2596736" y="308099"/>
                          <a:pt x="2410335" y="301625"/>
                        </a:cubicBezTo>
                        <a:cubicBezTo>
                          <a:pt x="2223934" y="295151"/>
                          <a:pt x="2183859" y="312329"/>
                          <a:pt x="2032499" y="301625"/>
                        </a:cubicBezTo>
                        <a:cubicBezTo>
                          <a:pt x="1881139" y="290921"/>
                          <a:pt x="1583930" y="289237"/>
                          <a:pt x="1289855" y="301625"/>
                        </a:cubicBezTo>
                        <a:cubicBezTo>
                          <a:pt x="995780" y="314013"/>
                          <a:pt x="1011283" y="307994"/>
                          <a:pt x="912019" y="301625"/>
                        </a:cubicBezTo>
                        <a:cubicBezTo>
                          <a:pt x="812755" y="295256"/>
                          <a:pt x="256731" y="270493"/>
                          <a:pt x="0" y="301625"/>
                        </a:cubicBezTo>
                        <a:cubicBezTo>
                          <a:pt x="-2214" y="229722"/>
                          <a:pt x="358" y="9774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782B90-4579-704A-B69E-2089BCF0B4BD}"/>
              </a:ext>
            </a:extLst>
          </p:cNvPr>
          <p:cNvSpPr txBox="1"/>
          <p:nvPr/>
        </p:nvSpPr>
        <p:spPr>
          <a:xfrm>
            <a:off x="6649453" y="1451811"/>
            <a:ext cx="69622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solidFill>
                  <a:srgbClr val="00B0F0"/>
                </a:solidFill>
              </a:rPr>
              <a:t>• ranges of 𝑘</a:t>
            </a:r>
            <a:r>
              <a:rPr lang="en-GB" sz="2800"/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6C472-06A9-BA93-DE1B-0488E986C67A}"/>
              </a:ext>
            </a:extLst>
          </p:cNvPr>
          <p:cNvSpPr txBox="1"/>
          <p:nvPr/>
        </p:nvSpPr>
        <p:spPr>
          <a:xfrm>
            <a:off x="8686800" y="1459833"/>
            <a:ext cx="378593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solidFill>
                  <a:schemeClr val="accent2"/>
                </a:solidFill>
              </a:rPr>
              <a:t>• ranges of methods​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A1FEC5-DDCB-8C37-4BFC-14655015099A}"/>
              </a:ext>
            </a:extLst>
          </p:cNvPr>
          <p:cNvSpPr txBox="1"/>
          <p:nvPr/>
        </p:nvSpPr>
        <p:spPr>
          <a:xfrm>
            <a:off x="3497179" y="1443790"/>
            <a:ext cx="36174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solidFill>
                  <a:schemeClr val="accent5"/>
                </a:solidFill>
              </a:rPr>
              <a:t>• ranges of datasets​</a:t>
            </a:r>
            <a:endParaRPr lang="en-US">
              <a:solidFill>
                <a:schemeClr val="accent5"/>
              </a:solidFill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9905C614-561B-F74A-0570-7CACA5BDAEC8}"/>
              </a:ext>
            </a:extLst>
          </p:cNvPr>
          <p:cNvSpPr/>
          <p:nvPr/>
        </p:nvSpPr>
        <p:spPr>
          <a:xfrm rot="16200000">
            <a:off x="2930171" y="2201780"/>
            <a:ext cx="235658" cy="802105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E0017560-7CAE-D0EB-9527-685596E051F2}"/>
              </a:ext>
            </a:extLst>
          </p:cNvPr>
          <p:cNvSpPr/>
          <p:nvPr/>
        </p:nvSpPr>
        <p:spPr>
          <a:xfrm rot="16200000">
            <a:off x="1975664" y="2177716"/>
            <a:ext cx="235658" cy="850231"/>
          </a:xfrm>
          <a:prstGeom prst="rightBrac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32F26566-460E-B664-7619-0A255E7ED7B9}"/>
              </a:ext>
            </a:extLst>
          </p:cNvPr>
          <p:cNvSpPr/>
          <p:nvPr/>
        </p:nvSpPr>
        <p:spPr>
          <a:xfrm rot="16200000">
            <a:off x="6944707" y="24063"/>
            <a:ext cx="235658" cy="5205663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5649DE-FCF8-7515-0295-32B104BEB251}"/>
              </a:ext>
            </a:extLst>
          </p:cNvPr>
          <p:cNvCxnSpPr/>
          <p:nvPr/>
        </p:nvCxnSpPr>
        <p:spPr>
          <a:xfrm flipH="1">
            <a:off x="2101515" y="1900990"/>
            <a:ext cx="1540042" cy="521367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26A854E-C808-B083-4286-59E556DC6003}"/>
              </a:ext>
            </a:extLst>
          </p:cNvPr>
          <p:cNvCxnSpPr>
            <a:cxnSpLocks/>
          </p:cNvCxnSpPr>
          <p:nvPr/>
        </p:nvCxnSpPr>
        <p:spPr>
          <a:xfrm flipH="1">
            <a:off x="3064040" y="1917031"/>
            <a:ext cx="3729789" cy="505325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5100737-8556-B4DF-6F95-C385AF1E8035}"/>
              </a:ext>
            </a:extLst>
          </p:cNvPr>
          <p:cNvCxnSpPr>
            <a:cxnSpLocks/>
          </p:cNvCxnSpPr>
          <p:nvPr/>
        </p:nvCxnSpPr>
        <p:spPr>
          <a:xfrm flipH="1">
            <a:off x="7042481" y="1917030"/>
            <a:ext cx="1836821" cy="51334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0DE81EF-2E09-E1A1-E069-F1893E026299}"/>
              </a:ext>
            </a:extLst>
          </p:cNvPr>
          <p:cNvSpPr txBox="1">
            <a:spLocks/>
          </p:cNvSpPr>
          <p:nvPr/>
        </p:nvSpPr>
        <p:spPr>
          <a:xfrm>
            <a:off x="-1612968" y="6179583"/>
            <a:ext cx="12134766" cy="7173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/>
              <a:t>[query memory bits / canon. 𝑘-</a:t>
            </a:r>
            <a:r>
              <a:rPr lang="en-GB" sz="2400" err="1"/>
              <a:t>mer</a:t>
            </a:r>
            <a:r>
              <a:rPr lang="en-GB" sz="2400"/>
              <a:t>]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E452B23-F1B6-9845-F14B-821697F02C3B}"/>
              </a:ext>
            </a:extLst>
          </p:cNvPr>
          <p:cNvCxnSpPr>
            <a:cxnSpLocks/>
          </p:cNvCxnSpPr>
          <p:nvPr/>
        </p:nvCxnSpPr>
        <p:spPr>
          <a:xfrm flipV="1">
            <a:off x="8791071" y="5999744"/>
            <a:ext cx="32083" cy="248654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1320D09-8638-E141-8C8E-7590A1C4B20E}"/>
              </a:ext>
            </a:extLst>
          </p:cNvPr>
          <p:cNvCxnSpPr>
            <a:cxnSpLocks/>
          </p:cNvCxnSpPr>
          <p:nvPr/>
        </p:nvCxnSpPr>
        <p:spPr>
          <a:xfrm flipV="1">
            <a:off x="9914018" y="5999744"/>
            <a:ext cx="32083" cy="248654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12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6" grpId="0"/>
      <p:bldP spid="8" grpId="0"/>
      <p:bldP spid="11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D4FFC-5210-7E4F-5554-21AB2A859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5112A78-0A52-7E6E-DC50-4874B062A24F}"/>
              </a:ext>
            </a:extLst>
          </p:cNvPr>
          <p:cNvSpPr/>
          <p:nvPr/>
        </p:nvSpPr>
        <p:spPr>
          <a:xfrm>
            <a:off x="1430144" y="1415314"/>
            <a:ext cx="5644743" cy="807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5E71EC-1912-9BE5-0C2B-B8FA12EAEB1B}"/>
              </a:ext>
            </a:extLst>
          </p:cNvPr>
          <p:cNvSpPr/>
          <p:nvPr/>
        </p:nvSpPr>
        <p:spPr>
          <a:xfrm>
            <a:off x="6641675" y="2437288"/>
            <a:ext cx="404261" cy="3772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F1255-26A0-0923-0BED-931AFF49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1739"/>
            <a:ext cx="10515600" cy="1325563"/>
          </a:xfrm>
        </p:spPr>
        <p:txBody>
          <a:bodyPr/>
          <a:lstStyle/>
          <a:p>
            <a:r>
              <a:rPr lang="en-GB" sz="3400" b="1" u="sng">
                <a:solidFill>
                  <a:schemeClr val="accent1"/>
                </a:solidFill>
                <a:cs typeface="Arial"/>
              </a:rPr>
              <a:t>Results: </a:t>
            </a:r>
            <a:r>
              <a:rPr lang="en-GB" sz="3400">
                <a:solidFill>
                  <a:schemeClr val="accent1"/>
                </a:solidFill>
                <a:cs typeface="Arial"/>
              </a:rPr>
              <a:t>FMSI retains competitive query time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7BBDA-B0A6-285B-79EE-F3DEC8A54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26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DB61CE-CA61-6B0D-1EEF-60F495986EF5}"/>
              </a:ext>
            </a:extLst>
          </p:cNvPr>
          <p:cNvSpPr txBox="1">
            <a:spLocks/>
          </p:cNvSpPr>
          <p:nvPr/>
        </p:nvSpPr>
        <p:spPr>
          <a:xfrm>
            <a:off x="-389098" y="1283273"/>
            <a:ext cx="10507579" cy="669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i="1"/>
              <a:t> E.coli</a:t>
            </a:r>
            <a:r>
              <a:rPr lang="en-GB" sz="2400"/>
              <a:t> pangenome (𝑘=23) </a:t>
            </a:r>
            <a:endParaRPr lang="en-US" sz="2400"/>
          </a:p>
        </p:txBody>
      </p:sp>
      <p:pic>
        <p:nvPicPr>
          <p:cNvPr id="3" name="Picture 2" descr="A black and red logo&#10;&#10;AI-generated content may be incorrect.">
            <a:extLst>
              <a:ext uri="{FF2B5EF4-FFF2-40B4-BE49-F238E27FC236}">
                <a16:creationId xmlns:a16="http://schemas.microsoft.com/office/drawing/2014/main" id="{285BE226-18E8-9638-3C8C-F56BFB2DB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402" y="3162622"/>
            <a:ext cx="1043940" cy="381000"/>
          </a:xfrm>
          <a:prstGeom prst="rect">
            <a:avLst/>
          </a:prstGeom>
        </p:spPr>
      </p:pic>
      <p:pic>
        <p:nvPicPr>
          <p:cNvPr id="8" name="Picture 7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29D4A25B-320D-040B-94B6-F95A5A2D9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214" y="3542987"/>
            <a:ext cx="1729740" cy="316230"/>
          </a:xfrm>
          <a:prstGeom prst="rect">
            <a:avLst/>
          </a:prstGeom>
        </p:spPr>
      </p:pic>
      <p:pic>
        <p:nvPicPr>
          <p:cNvPr id="9" name="Picture 8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A6EC6A26-663E-8909-D61E-7C67F6F1C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87" y="3888110"/>
            <a:ext cx="1491615" cy="413385"/>
          </a:xfrm>
          <a:prstGeom prst="rect">
            <a:avLst/>
          </a:prstGeom>
        </p:spPr>
      </p:pic>
      <p:pic>
        <p:nvPicPr>
          <p:cNvPr id="10" name="Picture 9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24A7147F-D556-A9C5-016A-58AF635B84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214" y="4305305"/>
            <a:ext cx="1219200" cy="478155"/>
          </a:xfrm>
          <a:prstGeom prst="rect">
            <a:avLst/>
          </a:prstGeom>
        </p:spPr>
      </p:pic>
      <p:pic>
        <p:nvPicPr>
          <p:cNvPr id="11" name="Picture 10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AE1A2C34-C1FC-EF8C-6525-E800AFF82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0309" y="4676780"/>
            <a:ext cx="925830" cy="390525"/>
          </a:xfrm>
          <a:prstGeom prst="rect">
            <a:avLst/>
          </a:prstGeom>
        </p:spPr>
      </p:pic>
      <p:pic>
        <p:nvPicPr>
          <p:cNvPr id="12" name="Content Placeholder 11" descr="A graph with numbers and symbols&#10;&#10;AI-generated content may be incorrect.">
            <a:extLst>
              <a:ext uri="{FF2B5EF4-FFF2-40B4-BE49-F238E27FC236}">
                <a16:creationId xmlns:a16="http://schemas.microsoft.com/office/drawing/2014/main" id="{69CFB942-D931-4109-5BBA-DEB4DB9A2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182537" y="1817604"/>
            <a:ext cx="4891218" cy="483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62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D2CA2-F2A4-B95D-FD16-D1F4DC66D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5F709-C0F9-76BB-CAA7-69FE42C33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42600" cy="1350963"/>
          </a:xfrm>
        </p:spPr>
        <p:txBody>
          <a:bodyPr/>
          <a:lstStyle/>
          <a:p>
            <a:r>
              <a:rPr lang="en-GB" sz="3400">
                <a:solidFill>
                  <a:schemeClr val="accent1"/>
                </a:solidFill>
                <a:cs typeface="Arial"/>
              </a:rPr>
              <a:t>FMSI allows new applications: sampled k-</a:t>
            </a:r>
            <a:r>
              <a:rPr lang="en-GB" sz="3400" err="1">
                <a:solidFill>
                  <a:schemeClr val="accent1"/>
                </a:solidFill>
                <a:cs typeface="Arial"/>
              </a:rPr>
              <a:t>mer</a:t>
            </a:r>
            <a:r>
              <a:rPr lang="en-GB" sz="3400">
                <a:solidFill>
                  <a:schemeClr val="accent1"/>
                </a:solidFill>
                <a:cs typeface="Arial"/>
              </a:rPr>
              <a:t> 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5F8C6-ECDB-7599-70B8-981240F96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27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8DF69E5-EA43-EED6-3874-F7239A14F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2609" y="2124141"/>
            <a:ext cx="7351688" cy="421832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9E26E0-1020-504D-BC9A-843D91103DFE}"/>
              </a:ext>
            </a:extLst>
          </p:cNvPr>
          <p:cNvSpPr txBox="1">
            <a:spLocks/>
          </p:cNvSpPr>
          <p:nvPr/>
        </p:nvSpPr>
        <p:spPr>
          <a:xfrm>
            <a:off x="1882245" y="1568839"/>
            <a:ext cx="10507579" cy="669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/>
              <a:t>&gt;𝟐× space improvement in </a:t>
            </a:r>
            <a:r>
              <a:rPr lang="en-GB" err="1"/>
              <a:t>MiniKraken</a:t>
            </a:r>
            <a:r>
              <a:rPr lang="en-GB"/>
              <a:t> LCA indexing</a:t>
            </a:r>
            <a:endParaRPr lang="en-US"/>
          </a:p>
          <a:p>
            <a:pPr marL="0" indent="0" algn="ctr">
              <a:buNone/>
            </a:pP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E40616-7396-048C-99E7-BBA41C145C66}"/>
              </a:ext>
            </a:extLst>
          </p:cNvPr>
          <p:cNvSpPr txBox="1"/>
          <p:nvPr/>
        </p:nvSpPr>
        <p:spPr>
          <a:xfrm>
            <a:off x="7139853" y="6462905"/>
            <a:ext cx="525241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999999"/>
                </a:solidFill>
                <a:latin typeface="Aptos"/>
                <a:cs typeface="Arial"/>
              </a:rPr>
              <a:t>[</a:t>
            </a:r>
            <a:r>
              <a:rPr lang="en-US" sz="1400" err="1">
                <a:solidFill>
                  <a:srgbClr val="999999"/>
                </a:solidFill>
                <a:latin typeface="Aptos"/>
                <a:cs typeface="Arial"/>
              </a:rPr>
              <a:t>Wood&amp;Salzberg</a:t>
            </a:r>
            <a:r>
              <a:rPr lang="en-US" sz="1400">
                <a:solidFill>
                  <a:srgbClr val="999999"/>
                </a:solidFill>
                <a:latin typeface="Aptos"/>
                <a:cs typeface="Arial"/>
              </a:rPr>
              <a:t>, </a:t>
            </a:r>
            <a:r>
              <a:rPr lang="en-US" sz="1400" i="1" err="1">
                <a:solidFill>
                  <a:srgbClr val="999999"/>
                </a:solidFill>
                <a:latin typeface="Aptos"/>
                <a:cs typeface="Arial"/>
              </a:rPr>
              <a:t>Genom</a:t>
            </a:r>
            <a:r>
              <a:rPr lang="en-US" sz="1400" i="1">
                <a:solidFill>
                  <a:srgbClr val="999999"/>
                </a:solidFill>
                <a:latin typeface="Aptos"/>
                <a:cs typeface="Arial"/>
              </a:rPr>
              <a:t>. Biol.</a:t>
            </a:r>
            <a:r>
              <a:rPr lang="en-US" sz="1400">
                <a:solidFill>
                  <a:srgbClr val="999999"/>
                </a:solidFill>
                <a:latin typeface="Aptos"/>
                <a:cs typeface="Arial"/>
              </a:rPr>
              <a:t>, 2014]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20DB0-A265-E775-F169-2BD9ADE5ABC0}"/>
              </a:ext>
            </a:extLst>
          </p:cNvPr>
          <p:cNvSpPr txBox="1">
            <a:spLocks/>
          </p:cNvSpPr>
          <p:nvPr/>
        </p:nvSpPr>
        <p:spPr>
          <a:xfrm>
            <a:off x="983142" y="6461226"/>
            <a:ext cx="6395954" cy="6934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sz="1600">
                <a:solidFill>
                  <a:schemeClr val="bg2">
                    <a:lumMod val="49000"/>
                  </a:schemeClr>
                </a:solidFill>
                <a:latin typeface="Aptos"/>
              </a:rPr>
              <a:t>Dictionary queries on </a:t>
            </a:r>
            <a:r>
              <a:rPr lang="en-GB" sz="1600" err="1">
                <a:solidFill>
                  <a:schemeClr val="bg2">
                    <a:lumMod val="49000"/>
                  </a:schemeClr>
                </a:solidFill>
                <a:latin typeface="Aptos"/>
              </a:rPr>
              <a:t>MiniKraken</a:t>
            </a:r>
            <a:r>
              <a:rPr lang="en-GB" sz="1600">
                <a:solidFill>
                  <a:schemeClr val="bg2">
                    <a:lumMod val="49000"/>
                  </a:schemeClr>
                </a:solidFill>
                <a:latin typeface="Aptos"/>
              </a:rPr>
              <a:t> databases (4GiB&amp;8GiB) from Kraken</a:t>
            </a:r>
          </a:p>
          <a:p>
            <a:pPr marL="0" indent="0" algn="ctr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60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CAC11-54AC-DD22-B758-F8C3F732F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95163-8A16-6573-9550-3CC174304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840440" cy="1342881"/>
          </a:xfrm>
        </p:spPr>
        <p:txBody>
          <a:bodyPr/>
          <a:lstStyle/>
          <a:p>
            <a:r>
              <a:rPr lang="en-GB" sz="3400" u="sng">
                <a:solidFill>
                  <a:srgbClr val="215E99"/>
                </a:solidFill>
                <a:latin typeface="Aptos Display"/>
                <a:cs typeface="Arial"/>
              </a:rPr>
              <a:t>Our problem:</a:t>
            </a:r>
            <a:r>
              <a:rPr lang="en-GB" sz="3400">
                <a:solidFill>
                  <a:srgbClr val="215E99"/>
                </a:solidFill>
                <a:latin typeface="Aptos Display"/>
                <a:cs typeface="Arial"/>
              </a:rPr>
              <a:t> </a:t>
            </a:r>
            <a:r>
              <a:rPr lang="en-GB" sz="3400">
                <a:solidFill>
                  <a:schemeClr val="accent6"/>
                </a:solidFill>
                <a:latin typeface="Aptos Display"/>
                <a:cs typeface="Arial"/>
              </a:rPr>
              <a:t>efficient,</a:t>
            </a:r>
            <a:r>
              <a:rPr lang="en-GB" sz="3400">
                <a:solidFill>
                  <a:srgbClr val="215E99"/>
                </a:solidFill>
                <a:latin typeface="Aptos Display"/>
                <a:cs typeface="Arial"/>
              </a:rPr>
              <a:t> </a:t>
            </a:r>
            <a:r>
              <a:rPr lang="en-GB" sz="3400" err="1">
                <a:solidFill>
                  <a:schemeClr val="accent2"/>
                </a:solidFill>
                <a:latin typeface="Aptos Display"/>
                <a:cs typeface="Arial"/>
              </a:rPr>
              <a:t>queryable</a:t>
            </a:r>
            <a:r>
              <a:rPr lang="en-GB" sz="3400">
                <a:solidFill>
                  <a:srgbClr val="215E99"/>
                </a:solidFill>
                <a:latin typeface="Aptos Display"/>
                <a:cs typeface="Arial"/>
              </a:rPr>
              <a:t> and </a:t>
            </a:r>
            <a:r>
              <a:rPr lang="en-GB" sz="3400">
                <a:solidFill>
                  <a:schemeClr val="accent5"/>
                </a:solidFill>
                <a:latin typeface="Aptos Display"/>
                <a:cs typeface="Arial"/>
              </a:rPr>
              <a:t>dynamic</a:t>
            </a:r>
            <a:r>
              <a:rPr lang="en-GB" sz="3400">
                <a:solidFill>
                  <a:srgbClr val="215E99"/>
                </a:solidFill>
                <a:latin typeface="Aptos Display"/>
                <a:cs typeface="Arial"/>
              </a:rPr>
              <a:t> 𝑘-</a:t>
            </a:r>
            <a:r>
              <a:rPr lang="en-GB" sz="3400" err="1">
                <a:solidFill>
                  <a:srgbClr val="215E99"/>
                </a:solidFill>
                <a:latin typeface="Aptos Display"/>
                <a:cs typeface="Arial"/>
              </a:rPr>
              <a:t>mer</a:t>
            </a:r>
            <a:r>
              <a:rPr lang="en-GB" sz="3400">
                <a:solidFill>
                  <a:srgbClr val="215E99"/>
                </a:solidFill>
                <a:latin typeface="Aptos Display"/>
                <a:cs typeface="Arial"/>
              </a:rPr>
              <a:t>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9A00B-AE1A-ED09-FE0F-4C40969DC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3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26006CC-F9D7-42DB-D7E0-0A5DE8C56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82" y="1825625"/>
            <a:ext cx="10515600" cy="7927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u="sng" dirty="0"/>
              <a:t>Our goal:</a:t>
            </a:r>
            <a:r>
              <a:rPr lang="en-GB" dirty="0"/>
              <a:t> Given a 𝑘-</a:t>
            </a:r>
            <a:r>
              <a:rPr lang="en-GB" err="1"/>
              <a:t>mer</a:t>
            </a:r>
            <a:r>
              <a:rPr lang="en-GB" dirty="0"/>
              <a:t> set K</a:t>
            </a:r>
            <a:r>
              <a:rPr lang="en-GB" dirty="0">
                <a:latin typeface="Consolas"/>
              </a:rPr>
              <a:t>⊆</a:t>
            </a:r>
            <a:r>
              <a:rPr lang="en-GB" dirty="0">
                <a:ea typeface="+mn-lt"/>
                <a:cs typeface="+mn-lt"/>
              </a:rPr>
              <a:t>Σ</a:t>
            </a:r>
            <a:r>
              <a:rPr lang="en-GB" baseline="30000" dirty="0">
                <a:ea typeface="+mn-lt"/>
                <a:cs typeface="+mn-lt"/>
              </a:rPr>
              <a:t>𝑘</a:t>
            </a:r>
            <a:r>
              <a:rPr lang="en-GB" dirty="0">
                <a:latin typeface="Aptos"/>
              </a:rPr>
              <a:t>,</a:t>
            </a:r>
            <a:r>
              <a:rPr lang="en-GB" dirty="0"/>
              <a:t> data structure fulfilling: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277CCD98-69D3-BEBB-CA96-F75CCFAD5315}"/>
              </a:ext>
            </a:extLst>
          </p:cNvPr>
          <p:cNvSpPr txBox="1">
            <a:spLocks/>
          </p:cNvSpPr>
          <p:nvPr/>
        </p:nvSpPr>
        <p:spPr>
          <a:xfrm>
            <a:off x="620684" y="2625725"/>
            <a:ext cx="11102340" cy="7623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/>
              <a:t>① </a:t>
            </a:r>
            <a:r>
              <a:rPr lang="en-GB">
                <a:solidFill>
                  <a:schemeClr val="accent6"/>
                </a:solidFill>
              </a:rPr>
              <a:t>Space-efficient</a:t>
            </a:r>
            <a:r>
              <a:rPr lang="en-GB"/>
              <a:t>: good compressive properties for practical datasets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41C09DA5-D2A5-84F2-DAC9-E4F0D44403B2}"/>
              </a:ext>
            </a:extLst>
          </p:cNvPr>
          <p:cNvSpPr txBox="1">
            <a:spLocks/>
          </p:cNvSpPr>
          <p:nvPr/>
        </p:nvSpPr>
        <p:spPr>
          <a:xfrm>
            <a:off x="613063" y="3884410"/>
            <a:ext cx="11563349" cy="8447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dirty="0"/>
              <a:t>② </a:t>
            </a:r>
            <a:r>
              <a:rPr lang="en-GB" dirty="0">
                <a:solidFill>
                  <a:schemeClr val="accent2"/>
                </a:solidFill>
              </a:rPr>
              <a:t>Queries</a:t>
            </a:r>
            <a:r>
              <a:rPr lang="en-GB" dirty="0"/>
              <a:t>: fast presence/absence of a 𝑘-</a:t>
            </a:r>
            <a:r>
              <a:rPr lang="en-GB" dirty="0" err="1"/>
              <a:t>mer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72B75D-F64C-7468-1F97-91B91DE30BD0}"/>
              </a:ext>
            </a:extLst>
          </p:cNvPr>
          <p:cNvSpPr txBox="1"/>
          <p:nvPr/>
        </p:nvSpPr>
        <p:spPr>
          <a:xfrm>
            <a:off x="1392054" y="4411580"/>
            <a:ext cx="1074018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Additionally: unique {0..|K|-1} hash of present 𝑘-</a:t>
            </a:r>
            <a:r>
              <a:rPr lang="en-GB" sz="2400" dirty="0" err="1"/>
              <a:t>mers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3064E2-293A-E3E1-D9CD-1866D0103379}"/>
              </a:ext>
            </a:extLst>
          </p:cNvPr>
          <p:cNvSpPr txBox="1"/>
          <p:nvPr/>
        </p:nvSpPr>
        <p:spPr>
          <a:xfrm>
            <a:off x="1392053" y="3116180"/>
            <a:ext cx="1074018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Across all values of 𝑘, set sizes and structures</a:t>
            </a:r>
            <a:endParaRPr lang="en-US" dirty="0"/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CD121EC3-2867-9528-8377-B4DB699DB8D9}"/>
              </a:ext>
            </a:extLst>
          </p:cNvPr>
          <p:cNvSpPr txBox="1">
            <a:spLocks/>
          </p:cNvSpPr>
          <p:nvPr/>
        </p:nvSpPr>
        <p:spPr>
          <a:xfrm>
            <a:off x="628303" y="5271250"/>
            <a:ext cx="11563349" cy="8447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dirty="0"/>
              <a:t>③</a:t>
            </a:r>
            <a:r>
              <a:rPr lang="en-GB" dirty="0"/>
              <a:t> </a:t>
            </a:r>
            <a:r>
              <a:rPr lang="en-GB" dirty="0">
                <a:solidFill>
                  <a:schemeClr val="accent5"/>
                </a:solidFill>
              </a:rPr>
              <a:t>Dynamicity</a:t>
            </a:r>
            <a:r>
              <a:rPr lang="en-GB" dirty="0"/>
              <a:t>: 𝑘-</a:t>
            </a:r>
            <a:r>
              <a:rPr lang="en-GB" dirty="0" err="1"/>
              <a:t>mer</a:t>
            </a:r>
            <a:r>
              <a:rPr lang="en-GB" dirty="0"/>
              <a:t> set union, intersection, (symmetric) difference</a:t>
            </a:r>
          </a:p>
        </p:txBody>
      </p:sp>
    </p:spTree>
    <p:extLst>
      <p:ext uri="{BB962C8B-B14F-4D97-AF65-F5344CB8AC3E}">
        <p14:creationId xmlns:p14="http://schemas.microsoft.com/office/powerpoint/2010/main" val="37567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F4109-D7D7-CFA7-5EAE-063EA1331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number&#10;&#10;AI-generated content may be incorrect.">
            <a:extLst>
              <a:ext uri="{FF2B5EF4-FFF2-40B4-BE49-F238E27FC236}">
                <a16:creationId xmlns:a16="http://schemas.microsoft.com/office/drawing/2014/main" id="{BFA74348-D983-EBDF-1268-995E9E79F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581" y="1769269"/>
            <a:ext cx="1212057" cy="6167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26C7D-C3F3-6E99-EBF8-7DCD4C2E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41"/>
            <a:ext cx="11394168" cy="1282268"/>
          </a:xfrm>
        </p:spPr>
        <p:txBody>
          <a:bodyPr/>
          <a:lstStyle/>
          <a:p>
            <a:r>
              <a:rPr lang="en-GB" sz="3400" dirty="0">
                <a:solidFill>
                  <a:srgbClr val="156082"/>
                </a:solidFill>
                <a:cs typeface="Arial"/>
              </a:rPr>
              <a:t>Information theory gives weak results for practical 𝑘-</a:t>
            </a:r>
            <a:r>
              <a:rPr lang="en-GB" sz="3400" dirty="0" err="1">
                <a:solidFill>
                  <a:srgbClr val="156082"/>
                </a:solidFill>
                <a:cs typeface="Arial"/>
              </a:rPr>
              <a:t>mer</a:t>
            </a:r>
            <a:r>
              <a:rPr lang="en-GB" sz="3400" dirty="0">
                <a:solidFill>
                  <a:srgbClr val="156082"/>
                </a:solidFill>
                <a:cs typeface="Arial"/>
              </a:rPr>
              <a:t> sets</a:t>
            </a:r>
            <a:endParaRPr lang="en-US"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8AE8A334-11FB-0C12-C563-1A454C269B0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6032F3C-1A45-C017-FA2A-09B27FD7A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82" y="1825625"/>
            <a:ext cx="10515600" cy="7927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𝑘-</a:t>
            </a:r>
            <a:r>
              <a:rPr lang="en-GB" dirty="0" err="1"/>
              <a:t>mer</a:t>
            </a:r>
            <a:r>
              <a:rPr lang="en-GB" dirty="0"/>
              <a:t> set K is size </a:t>
            </a:r>
            <a:r>
              <a:rPr lang="en-GB" i="1" dirty="0"/>
              <a:t>n</a:t>
            </a:r>
            <a:r>
              <a:rPr lang="en-GB" dirty="0"/>
              <a:t> subset of Σ</a:t>
            </a:r>
            <a:r>
              <a:rPr lang="en-GB" baseline="30000" dirty="0"/>
              <a:t>𝑘 </a:t>
            </a:r>
            <a:r>
              <a:rPr lang="en-GB" dirty="0"/>
              <a:t>→ ≥                bits for </a:t>
            </a:r>
            <a:r>
              <a:rPr lang="en-GB" b="1" dirty="0">
                <a:solidFill>
                  <a:schemeClr val="accent4"/>
                </a:solidFill>
              </a:rPr>
              <a:t>random set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034BC-C05C-F00E-B599-7D8E0C5509AA}"/>
              </a:ext>
            </a:extLst>
          </p:cNvPr>
          <p:cNvSpPr txBox="1"/>
          <p:nvPr/>
        </p:nvSpPr>
        <p:spPr>
          <a:xfrm>
            <a:off x="7497714" y="2164579"/>
            <a:ext cx="5252412" cy="4155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[</a:t>
            </a:r>
            <a:r>
              <a:rPr lang="en-US" sz="2000" err="1">
                <a:solidFill>
                  <a:srgbClr val="999999"/>
                </a:solidFill>
                <a:latin typeface="Aptos"/>
                <a:cs typeface="Arial"/>
              </a:rPr>
              <a:t>Conway&amp;Bromage</a:t>
            </a:r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, </a:t>
            </a:r>
            <a:r>
              <a:rPr lang="en-US" sz="2000" i="1" err="1">
                <a:solidFill>
                  <a:srgbClr val="999999"/>
                </a:solidFill>
                <a:latin typeface="Aptos"/>
                <a:cs typeface="Arial"/>
              </a:rPr>
              <a:t>Bioinf</a:t>
            </a:r>
            <a:r>
              <a:rPr lang="en-US" sz="2000" i="1">
                <a:solidFill>
                  <a:srgbClr val="999999"/>
                </a:solidFill>
                <a:latin typeface="Aptos"/>
                <a:cs typeface="Arial"/>
              </a:rPr>
              <a:t>.</a:t>
            </a:r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, 2011]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1AB0E35D-0247-A4BE-13CD-C207671104AB}"/>
              </a:ext>
            </a:extLst>
          </p:cNvPr>
          <p:cNvSpPr txBox="1">
            <a:spLocks/>
          </p:cNvSpPr>
          <p:nvPr/>
        </p:nvSpPr>
        <p:spPr>
          <a:xfrm>
            <a:off x="628001" y="2882900"/>
            <a:ext cx="10515600" cy="7927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/>
              <a:t>Space lower bound achieved by </a:t>
            </a:r>
            <a:r>
              <a:rPr lang="en-GB">
                <a:solidFill>
                  <a:schemeClr val="accent2"/>
                </a:solidFill>
              </a:rPr>
              <a:t>Conway-Bromage</a:t>
            </a:r>
            <a:r>
              <a:rPr lang="en-GB"/>
              <a:t> data structure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54FF5F-5C37-0C67-8B5E-A7AF602D2716}"/>
              </a:ext>
            </a:extLst>
          </p:cNvPr>
          <p:cNvSpPr txBox="1"/>
          <p:nvPr/>
        </p:nvSpPr>
        <p:spPr>
          <a:xfrm>
            <a:off x="7495333" y="3281385"/>
            <a:ext cx="5252412" cy="4155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[</a:t>
            </a:r>
            <a:r>
              <a:rPr lang="en-US" sz="2000" err="1">
                <a:solidFill>
                  <a:srgbClr val="999999"/>
                </a:solidFill>
                <a:latin typeface="Aptos"/>
                <a:cs typeface="Arial"/>
              </a:rPr>
              <a:t>Conway&amp;Bromage</a:t>
            </a:r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, </a:t>
            </a:r>
            <a:r>
              <a:rPr lang="en-US" sz="2000" i="1" err="1">
                <a:solidFill>
                  <a:srgbClr val="999999"/>
                </a:solidFill>
                <a:latin typeface="Aptos"/>
                <a:cs typeface="Arial"/>
              </a:rPr>
              <a:t>Bioinf</a:t>
            </a:r>
            <a:r>
              <a:rPr lang="en-US" sz="2000" i="1">
                <a:solidFill>
                  <a:srgbClr val="999999"/>
                </a:solidFill>
                <a:latin typeface="Aptos"/>
                <a:cs typeface="Arial"/>
              </a:rPr>
              <a:t>.</a:t>
            </a:r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, 2011]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78D070FA-5127-A727-B95B-692D3D31B26C}"/>
              </a:ext>
            </a:extLst>
          </p:cNvPr>
          <p:cNvSpPr txBox="1">
            <a:spLocks/>
          </p:cNvSpPr>
          <p:nvPr/>
        </p:nvSpPr>
        <p:spPr>
          <a:xfrm>
            <a:off x="628000" y="4013993"/>
            <a:ext cx="10515600" cy="7927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/>
              <a:t>Dynamized in </a:t>
            </a:r>
            <a:r>
              <a:rPr lang="en-GB">
                <a:solidFill>
                  <a:schemeClr val="accent2"/>
                </a:solidFill>
              </a:rPr>
              <a:t>Conway-Bromage-Lyndon (CBL)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345433-F954-D15F-06C9-63FF82F2EC66}"/>
              </a:ext>
            </a:extLst>
          </p:cNvPr>
          <p:cNvSpPr txBox="1"/>
          <p:nvPr/>
        </p:nvSpPr>
        <p:spPr>
          <a:xfrm>
            <a:off x="7754413" y="4073865"/>
            <a:ext cx="5252412" cy="4155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[</a:t>
            </a:r>
            <a:r>
              <a:rPr lang="en-US" sz="2000" err="1">
                <a:solidFill>
                  <a:srgbClr val="999999"/>
                </a:solidFill>
                <a:latin typeface="Aptos"/>
                <a:cs typeface="Arial"/>
              </a:rPr>
              <a:t>Martayan&amp;el</a:t>
            </a:r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., </a:t>
            </a:r>
            <a:r>
              <a:rPr lang="en-US" sz="2000" i="1" err="1">
                <a:solidFill>
                  <a:srgbClr val="999999"/>
                </a:solidFill>
                <a:latin typeface="Aptos"/>
                <a:cs typeface="Arial"/>
              </a:rPr>
              <a:t>Bioinf</a:t>
            </a:r>
            <a:r>
              <a:rPr lang="en-US" sz="2000" i="1">
                <a:solidFill>
                  <a:srgbClr val="999999"/>
                </a:solidFill>
                <a:latin typeface="Aptos"/>
                <a:cs typeface="Arial"/>
              </a:rPr>
              <a:t>.</a:t>
            </a:r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, 2024]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501376-704D-F4DB-341E-809636D514E7}"/>
              </a:ext>
            </a:extLst>
          </p:cNvPr>
          <p:cNvSpPr txBox="1">
            <a:spLocks/>
          </p:cNvSpPr>
          <p:nvPr/>
        </p:nvSpPr>
        <p:spPr>
          <a:xfrm>
            <a:off x="676523" y="5423226"/>
            <a:ext cx="10836625" cy="61298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u="sng" dirty="0"/>
              <a:t>But: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dirty="0"/>
              <a:t>practical 𝑘-</a:t>
            </a:r>
            <a:r>
              <a:rPr lang="en-GB" dirty="0" err="1"/>
              <a:t>mer</a:t>
            </a:r>
            <a:r>
              <a:rPr lang="en-GB" dirty="0"/>
              <a:t> sets are </a:t>
            </a:r>
            <a:r>
              <a:rPr lang="en-GB" b="1" dirty="0">
                <a:solidFill>
                  <a:schemeClr val="accent4"/>
                </a:solidFill>
              </a:rPr>
              <a:t>non-random</a:t>
            </a:r>
            <a:r>
              <a:rPr lang="en-GB" dirty="0"/>
              <a:t> → invalidates lower bounds</a:t>
            </a:r>
          </a:p>
        </p:txBody>
      </p:sp>
    </p:spTree>
    <p:extLst>
      <p:ext uri="{BB962C8B-B14F-4D97-AF65-F5344CB8AC3E}">
        <p14:creationId xmlns:p14="http://schemas.microsoft.com/office/powerpoint/2010/main" val="37392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6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7B8A5-0D5E-533C-8CA4-1FF813A93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D271A3C3-16B0-F0A0-D12C-CCB36E5986C3}"/>
              </a:ext>
            </a:extLst>
          </p:cNvPr>
          <p:cNvSpPr/>
          <p:nvPr/>
        </p:nvSpPr>
        <p:spPr>
          <a:xfrm>
            <a:off x="10841355" y="4231005"/>
            <a:ext cx="762000" cy="6061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09F91C6-2386-CE61-8598-635F74C757DD}"/>
              </a:ext>
            </a:extLst>
          </p:cNvPr>
          <p:cNvSpPr/>
          <p:nvPr/>
        </p:nvSpPr>
        <p:spPr>
          <a:xfrm>
            <a:off x="7809201" y="3994525"/>
            <a:ext cx="762000" cy="6061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0BF5842-0DB6-D577-9FF7-E93AACA69B8C}"/>
              </a:ext>
            </a:extLst>
          </p:cNvPr>
          <p:cNvSpPr/>
          <p:nvPr/>
        </p:nvSpPr>
        <p:spPr>
          <a:xfrm rot="20880000">
            <a:off x="8407261" y="4092682"/>
            <a:ext cx="2611272" cy="59016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3A4D3-1E7F-E173-023C-65DD4914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2" y="209261"/>
            <a:ext cx="11788486" cy="1325563"/>
          </a:xfrm>
        </p:spPr>
        <p:txBody>
          <a:bodyPr/>
          <a:lstStyle/>
          <a:p>
            <a:r>
              <a:rPr lang="en-GB" sz="3400" u="sng">
                <a:solidFill>
                  <a:srgbClr val="156082"/>
                </a:solidFill>
                <a:latin typeface="Aptos Display"/>
                <a:cs typeface="Arial"/>
              </a:rPr>
              <a:t>State of the art:</a:t>
            </a:r>
            <a:r>
              <a:rPr lang="en-GB" sz="3400">
                <a:solidFill>
                  <a:srgbClr val="156082"/>
                </a:solidFill>
                <a:latin typeface="Aptos Display"/>
                <a:cs typeface="Arial"/>
              </a:rPr>
              <a:t> indexing using de Bruijn graphs</a:t>
            </a:r>
            <a:endParaRPr lang="en-US" err="1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2F334D-9862-31AA-5019-3AB802D8607E}"/>
              </a:ext>
            </a:extLst>
          </p:cNvPr>
          <p:cNvSpPr txBox="1">
            <a:spLocks/>
          </p:cNvSpPr>
          <p:nvPr/>
        </p:nvSpPr>
        <p:spPr>
          <a:xfrm>
            <a:off x="1128272" y="4270015"/>
            <a:ext cx="7087584" cy="8304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/>
              <a:t>SPSS/</a:t>
            </a:r>
            <a:r>
              <a:rPr lang="en-GB" sz="2400" err="1"/>
              <a:t>simplitigs</a:t>
            </a:r>
            <a:r>
              <a:rPr lang="en-GB" sz="2400"/>
              <a:t> - compacted paths in </a:t>
            </a:r>
            <a:r>
              <a:rPr lang="en-GB" sz="2400" err="1"/>
              <a:t>dBG</a:t>
            </a:r>
            <a:endParaRPr lang="en-GB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C012AB-7243-9BA8-37F2-16ABC0FB2337}"/>
              </a:ext>
            </a:extLst>
          </p:cNvPr>
          <p:cNvSpPr txBox="1"/>
          <p:nvPr/>
        </p:nvSpPr>
        <p:spPr>
          <a:xfrm>
            <a:off x="3986365" y="4561246"/>
            <a:ext cx="525241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999999"/>
                </a:solidFill>
                <a:latin typeface="Aptos"/>
                <a:cs typeface="Arial"/>
              </a:rPr>
              <a:t>[</a:t>
            </a:r>
            <a:r>
              <a:rPr lang="en-US" sz="1600" err="1">
                <a:solidFill>
                  <a:srgbClr val="999999"/>
                </a:solidFill>
                <a:latin typeface="Aptos"/>
                <a:cs typeface="Arial"/>
              </a:rPr>
              <a:t>Břinda&amp;al</a:t>
            </a:r>
            <a:r>
              <a:rPr lang="en-US" sz="1600">
                <a:solidFill>
                  <a:srgbClr val="999999"/>
                </a:solidFill>
                <a:latin typeface="Aptos"/>
                <a:cs typeface="Arial"/>
              </a:rPr>
              <a:t>., </a:t>
            </a:r>
            <a:r>
              <a:rPr lang="en-US" sz="1600" i="1" err="1">
                <a:solidFill>
                  <a:srgbClr val="999999"/>
                </a:solidFill>
                <a:latin typeface="Aptos"/>
                <a:cs typeface="Arial"/>
              </a:rPr>
              <a:t>Genom.Biol</a:t>
            </a:r>
            <a:r>
              <a:rPr lang="en-US" sz="1600" i="1">
                <a:solidFill>
                  <a:srgbClr val="999999"/>
                </a:solidFill>
                <a:latin typeface="Aptos"/>
                <a:cs typeface="Arial"/>
              </a:rPr>
              <a:t>.</a:t>
            </a:r>
            <a:r>
              <a:rPr lang="en-US" sz="1600">
                <a:solidFill>
                  <a:srgbClr val="999999"/>
                </a:solidFill>
                <a:latin typeface="Aptos"/>
                <a:cs typeface="Arial"/>
              </a:rPr>
              <a:t>, 2021]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A0DF75-33A6-7A14-2EA0-86308E1161A5}"/>
              </a:ext>
            </a:extLst>
          </p:cNvPr>
          <p:cNvSpPr txBox="1"/>
          <p:nvPr/>
        </p:nvSpPr>
        <p:spPr>
          <a:xfrm>
            <a:off x="1134150" y="4562111"/>
            <a:ext cx="525241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999999"/>
                </a:solidFill>
                <a:latin typeface="Aptos"/>
                <a:cs typeface="Arial"/>
              </a:rPr>
              <a:t>[</a:t>
            </a:r>
            <a:r>
              <a:rPr lang="en-US" sz="1600" err="1">
                <a:solidFill>
                  <a:srgbClr val="999999"/>
                </a:solidFill>
                <a:latin typeface="Aptos"/>
                <a:cs typeface="Arial"/>
              </a:rPr>
              <a:t>Rahman&amp;Medvedev</a:t>
            </a:r>
            <a:r>
              <a:rPr lang="en-US" sz="1600">
                <a:solidFill>
                  <a:srgbClr val="999999"/>
                </a:solidFill>
                <a:latin typeface="Aptos"/>
                <a:cs typeface="Arial"/>
              </a:rPr>
              <a:t>, </a:t>
            </a:r>
            <a:r>
              <a:rPr lang="en-US" sz="1600" i="1">
                <a:solidFill>
                  <a:srgbClr val="999999"/>
                </a:solidFill>
                <a:latin typeface="Aptos"/>
                <a:cs typeface="Arial"/>
              </a:rPr>
              <a:t>JCB</a:t>
            </a:r>
            <a:r>
              <a:rPr lang="en-US" sz="1600">
                <a:solidFill>
                  <a:srgbClr val="999999"/>
                </a:solidFill>
                <a:latin typeface="Aptos"/>
                <a:cs typeface="Arial"/>
              </a:rPr>
              <a:t>, 2021]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A186B4-A8D2-1FEB-62B3-3A714B3D71A9}"/>
              </a:ext>
            </a:extLst>
          </p:cNvPr>
          <p:cNvSpPr txBox="1">
            <a:spLocks/>
          </p:cNvSpPr>
          <p:nvPr/>
        </p:nvSpPr>
        <p:spPr>
          <a:xfrm>
            <a:off x="495983" y="3541014"/>
            <a:ext cx="10507579" cy="8381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err="1">
                <a:solidFill>
                  <a:schemeClr val="accent2"/>
                </a:solidFill>
              </a:rPr>
              <a:t>dbgFM</a:t>
            </a:r>
            <a:r>
              <a:rPr lang="en-GB"/>
              <a:t> and </a:t>
            </a:r>
            <a:r>
              <a:rPr lang="en-GB" err="1">
                <a:solidFill>
                  <a:schemeClr val="accent2"/>
                </a:solidFill>
              </a:rPr>
              <a:t>SSHash</a:t>
            </a:r>
            <a:r>
              <a:rPr lang="en-GB"/>
              <a:t> store de Bruijn graph in form of SPSS/</a:t>
            </a:r>
            <a:r>
              <a:rPr lang="en-GB" err="1"/>
              <a:t>simplitigs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C4933C-CF1A-E92F-77A9-941EC89CDCC4}"/>
              </a:ext>
            </a:extLst>
          </p:cNvPr>
          <p:cNvSpPr txBox="1">
            <a:spLocks/>
          </p:cNvSpPr>
          <p:nvPr/>
        </p:nvSpPr>
        <p:spPr>
          <a:xfrm>
            <a:off x="495982" y="2561556"/>
            <a:ext cx="10507579" cy="8381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>
                <a:solidFill>
                  <a:schemeClr val="accent2"/>
                </a:solidFill>
              </a:rPr>
              <a:t>SBWT</a:t>
            </a:r>
            <a:r>
              <a:rPr lang="en-GB"/>
              <a:t> directly stores de Bruijn graphs by 𝑘-</a:t>
            </a:r>
            <a:r>
              <a:rPr lang="en-GB" err="1"/>
              <a:t>mer</a:t>
            </a:r>
            <a:r>
              <a:rPr lang="en-GB"/>
              <a:t> successors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B425286-1D8D-75E1-D876-E3EDBAB49E5B}"/>
              </a:ext>
            </a:extLst>
          </p:cNvPr>
          <p:cNvSpPr txBox="1">
            <a:spLocks/>
          </p:cNvSpPr>
          <p:nvPr/>
        </p:nvSpPr>
        <p:spPr>
          <a:xfrm>
            <a:off x="752723" y="6070926"/>
            <a:ext cx="10836625" cy="61298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u="sng"/>
              <a:t>But:</a:t>
            </a:r>
            <a:r>
              <a:rPr lang="en-GB" b="1">
                <a:solidFill>
                  <a:srgbClr val="C00000"/>
                </a:solidFill>
              </a:rPr>
              <a:t> </a:t>
            </a:r>
            <a:r>
              <a:rPr lang="en-GB"/>
              <a:t>not dynamic &amp;</a:t>
            </a:r>
            <a:r>
              <a:rPr lang="en-GB">
                <a:solidFill>
                  <a:srgbClr val="C00000"/>
                </a:solidFill>
              </a:rPr>
              <a:t> </a:t>
            </a:r>
            <a:r>
              <a:rPr lang="en-GB"/>
              <a:t>inefficient with: pan-genomes, small 𝑘, sampling,...</a:t>
            </a:r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4BA088-44E2-E247-94E4-ABF6C0A556C7}"/>
              </a:ext>
            </a:extLst>
          </p:cNvPr>
          <p:cNvSpPr txBox="1">
            <a:spLocks/>
          </p:cNvSpPr>
          <p:nvPr/>
        </p:nvSpPr>
        <p:spPr>
          <a:xfrm>
            <a:off x="501608" y="5382617"/>
            <a:ext cx="11917567" cy="8381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>
                <a:solidFill>
                  <a:schemeClr val="accent3"/>
                </a:solidFill>
              </a:rPr>
              <a:t>Good </a:t>
            </a:r>
            <a:r>
              <a:rPr lang="en-GB"/>
              <a:t>compressive properties </a:t>
            </a:r>
            <a:r>
              <a:rPr lang="en-GB">
                <a:solidFill>
                  <a:schemeClr val="accent3"/>
                </a:solidFill>
              </a:rPr>
              <a:t>for simple cases</a:t>
            </a:r>
            <a:r>
              <a:rPr lang="en-GB"/>
              <a:t> </a:t>
            </a:r>
            <a:r>
              <a:rPr lang="en-GB">
                <a:solidFill>
                  <a:schemeClr val="bg2">
                    <a:lumMod val="76000"/>
                  </a:schemeClr>
                </a:solidFill>
              </a:rPr>
              <a:t>(e.g., human genome 𝑘=31)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933761-27D3-0749-0F72-664239DA7D4A}"/>
              </a:ext>
            </a:extLst>
          </p:cNvPr>
          <p:cNvSpPr txBox="1"/>
          <p:nvPr/>
        </p:nvSpPr>
        <p:spPr>
          <a:xfrm>
            <a:off x="520491" y="3907321"/>
            <a:ext cx="52524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999999"/>
                </a:solidFill>
                <a:latin typeface="Aptos"/>
                <a:cs typeface="Arial"/>
              </a:rPr>
              <a:t>[</a:t>
            </a:r>
            <a:r>
              <a:rPr lang="en-US" err="1">
                <a:solidFill>
                  <a:srgbClr val="999999"/>
                </a:solidFill>
                <a:latin typeface="Aptos"/>
                <a:cs typeface="Arial"/>
              </a:rPr>
              <a:t>Chikhi&amp;al</a:t>
            </a:r>
            <a:r>
              <a:rPr lang="en-US">
                <a:solidFill>
                  <a:srgbClr val="999999"/>
                </a:solidFill>
                <a:latin typeface="Aptos"/>
                <a:cs typeface="Arial"/>
              </a:rPr>
              <a:t>., </a:t>
            </a:r>
            <a:r>
              <a:rPr lang="en-US" i="1" err="1">
                <a:solidFill>
                  <a:srgbClr val="999999"/>
                </a:solidFill>
                <a:latin typeface="Aptos"/>
                <a:cs typeface="Arial"/>
              </a:rPr>
              <a:t>J.Comp.Bio</a:t>
            </a:r>
            <a:r>
              <a:rPr lang="en-US" i="1">
                <a:solidFill>
                  <a:srgbClr val="999999"/>
                </a:solidFill>
                <a:latin typeface="Aptos"/>
                <a:cs typeface="Arial"/>
              </a:rPr>
              <a:t>.</a:t>
            </a:r>
            <a:r>
              <a:rPr lang="en-US">
                <a:solidFill>
                  <a:srgbClr val="999999"/>
                </a:solidFill>
                <a:latin typeface="Aptos"/>
                <a:cs typeface="Arial"/>
              </a:rPr>
              <a:t>, 2021]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3D920E-97B9-EE97-CBD1-915977FFD16F}"/>
              </a:ext>
            </a:extLst>
          </p:cNvPr>
          <p:cNvSpPr txBox="1"/>
          <p:nvPr/>
        </p:nvSpPr>
        <p:spPr>
          <a:xfrm>
            <a:off x="3562110" y="3907320"/>
            <a:ext cx="52524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999999"/>
                </a:solidFill>
                <a:latin typeface="Aptos"/>
                <a:cs typeface="Arial"/>
              </a:rPr>
              <a:t>[</a:t>
            </a:r>
            <a:r>
              <a:rPr lang="en-US" err="1">
                <a:solidFill>
                  <a:srgbClr val="999999"/>
                </a:solidFill>
                <a:latin typeface="Aptos"/>
                <a:cs typeface="Arial"/>
              </a:rPr>
              <a:t>Pibiri</a:t>
            </a:r>
            <a:r>
              <a:rPr lang="en-US">
                <a:solidFill>
                  <a:srgbClr val="999999"/>
                </a:solidFill>
                <a:latin typeface="Aptos"/>
                <a:cs typeface="Arial"/>
              </a:rPr>
              <a:t>, </a:t>
            </a:r>
            <a:r>
              <a:rPr lang="en-US" i="1" err="1">
                <a:solidFill>
                  <a:srgbClr val="999999"/>
                </a:solidFill>
                <a:latin typeface="Aptos"/>
                <a:cs typeface="Arial"/>
              </a:rPr>
              <a:t>Bioinf</a:t>
            </a:r>
            <a:r>
              <a:rPr lang="en-US" i="1">
                <a:solidFill>
                  <a:srgbClr val="999999"/>
                </a:solidFill>
                <a:latin typeface="Aptos"/>
                <a:cs typeface="Arial"/>
              </a:rPr>
              <a:t>.</a:t>
            </a:r>
            <a:r>
              <a:rPr lang="en-US">
                <a:solidFill>
                  <a:srgbClr val="999999"/>
                </a:solidFill>
                <a:latin typeface="Aptos"/>
                <a:cs typeface="Arial"/>
              </a:rPr>
              <a:t>, 2022]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91CFF6-CE6E-7A53-0473-3DCBCA1DE5B0}"/>
              </a:ext>
            </a:extLst>
          </p:cNvPr>
          <p:cNvSpPr txBox="1"/>
          <p:nvPr/>
        </p:nvSpPr>
        <p:spPr>
          <a:xfrm>
            <a:off x="494535" y="2860709"/>
            <a:ext cx="52524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999999"/>
                </a:solidFill>
                <a:latin typeface="Aptos"/>
                <a:cs typeface="Arial"/>
              </a:rPr>
              <a:t>[</a:t>
            </a:r>
            <a:r>
              <a:rPr lang="en-US" err="1">
                <a:solidFill>
                  <a:srgbClr val="999999"/>
                </a:solidFill>
                <a:latin typeface="Aptos"/>
                <a:cs typeface="Arial"/>
              </a:rPr>
              <a:t>Alanko&amp;al</a:t>
            </a:r>
            <a:r>
              <a:rPr lang="en-US">
                <a:solidFill>
                  <a:srgbClr val="999999"/>
                </a:solidFill>
                <a:latin typeface="Aptos"/>
                <a:cs typeface="Arial"/>
              </a:rPr>
              <a:t>, </a:t>
            </a:r>
            <a:r>
              <a:rPr lang="en-US" i="1">
                <a:solidFill>
                  <a:srgbClr val="999999"/>
                </a:solidFill>
                <a:latin typeface="Aptos"/>
                <a:cs typeface="Arial"/>
              </a:rPr>
              <a:t>ACDA</a:t>
            </a:r>
            <a:r>
              <a:rPr lang="en-US">
                <a:solidFill>
                  <a:srgbClr val="999999"/>
                </a:solidFill>
                <a:latin typeface="Aptos"/>
                <a:cs typeface="Arial"/>
              </a:rPr>
              <a:t>, 2023]</a:t>
            </a:r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8E64D68-4913-73ED-DA20-D37875361167}"/>
              </a:ext>
            </a:extLst>
          </p:cNvPr>
          <p:cNvSpPr txBox="1">
            <a:spLocks/>
          </p:cNvSpPr>
          <p:nvPr/>
        </p:nvSpPr>
        <p:spPr>
          <a:xfrm>
            <a:off x="1692235" y="1502982"/>
            <a:ext cx="3839386" cy="824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/>
              <a:t>de Bruijn graph (</a:t>
            </a:r>
            <a:r>
              <a:rPr lang="en-GB" err="1"/>
              <a:t>dBG</a:t>
            </a:r>
            <a:r>
              <a:rPr lang="en-GB"/>
              <a:t>):</a:t>
            </a:r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A881DE7-8827-248E-EB12-CB479B5DAEDC}"/>
              </a:ext>
            </a:extLst>
          </p:cNvPr>
          <p:cNvSpPr/>
          <p:nvPr/>
        </p:nvSpPr>
        <p:spPr>
          <a:xfrm>
            <a:off x="5474796" y="1469967"/>
            <a:ext cx="538249" cy="3269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GGA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F7D6A25-AAB7-9FDD-92E6-1F7705741012}"/>
              </a:ext>
            </a:extLst>
          </p:cNvPr>
          <p:cNvSpPr/>
          <p:nvPr/>
        </p:nvSpPr>
        <p:spPr>
          <a:xfrm>
            <a:off x="6121371" y="1738138"/>
            <a:ext cx="538249" cy="3269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CGA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466CE31-467B-EFD6-5E98-919660230B69}"/>
              </a:ext>
            </a:extLst>
          </p:cNvPr>
          <p:cNvSpPr/>
          <p:nvPr/>
        </p:nvSpPr>
        <p:spPr>
          <a:xfrm>
            <a:off x="6990050" y="1562099"/>
            <a:ext cx="538249" cy="3269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GAC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48DF9D6-B9AE-6B79-5DAA-BA80EC0D02E3}"/>
              </a:ext>
            </a:extLst>
          </p:cNvPr>
          <p:cNvCxnSpPr/>
          <p:nvPr/>
        </p:nvCxnSpPr>
        <p:spPr>
          <a:xfrm>
            <a:off x="6093488" y="1614748"/>
            <a:ext cx="859674" cy="1052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080DC7F-6096-E833-1E1E-F81FBFF14878}"/>
              </a:ext>
            </a:extLst>
          </p:cNvPr>
          <p:cNvCxnSpPr>
            <a:cxnSpLocks/>
          </p:cNvCxnSpPr>
          <p:nvPr/>
        </p:nvCxnSpPr>
        <p:spPr>
          <a:xfrm flipV="1">
            <a:off x="6698324" y="1786716"/>
            <a:ext cx="265314" cy="1537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A9E4A23-C362-9530-5231-01B63B96FAFA}"/>
              </a:ext>
            </a:extLst>
          </p:cNvPr>
          <p:cNvSpPr/>
          <p:nvPr/>
        </p:nvSpPr>
        <p:spPr>
          <a:xfrm>
            <a:off x="7850504" y="1394285"/>
            <a:ext cx="538249" cy="3269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ACC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A5C26D7-FF00-E290-DFE2-52B1710EF6EE}"/>
              </a:ext>
            </a:extLst>
          </p:cNvPr>
          <p:cNvSpPr/>
          <p:nvPr/>
        </p:nvSpPr>
        <p:spPr>
          <a:xfrm>
            <a:off x="8505305" y="1695361"/>
            <a:ext cx="538249" cy="3269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ACT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0B77F0B-CBB4-1A89-D69A-3086C2873616}"/>
              </a:ext>
            </a:extLst>
          </p:cNvPr>
          <p:cNvCxnSpPr>
            <a:cxnSpLocks/>
          </p:cNvCxnSpPr>
          <p:nvPr/>
        </p:nvCxnSpPr>
        <p:spPr>
          <a:xfrm>
            <a:off x="7579127" y="1775979"/>
            <a:ext cx="859674" cy="1052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9EBB46F-9F87-2AC0-1299-DF81DCB20283}"/>
              </a:ext>
            </a:extLst>
          </p:cNvPr>
          <p:cNvCxnSpPr>
            <a:cxnSpLocks/>
          </p:cNvCxnSpPr>
          <p:nvPr/>
        </p:nvCxnSpPr>
        <p:spPr>
          <a:xfrm flipV="1">
            <a:off x="7558777" y="1561319"/>
            <a:ext cx="265314" cy="1537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E9586A3-7759-6BE7-7AF2-5C8070BA5732}"/>
              </a:ext>
            </a:extLst>
          </p:cNvPr>
          <p:cNvSpPr/>
          <p:nvPr/>
        </p:nvSpPr>
        <p:spPr>
          <a:xfrm>
            <a:off x="7919430" y="4133241"/>
            <a:ext cx="538249" cy="3269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GGA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FFCC86B-58BE-02B1-2174-DF3FFF6C1F2F}"/>
              </a:ext>
            </a:extLst>
          </p:cNvPr>
          <p:cNvSpPr/>
          <p:nvPr/>
        </p:nvSpPr>
        <p:spPr>
          <a:xfrm>
            <a:off x="8566006" y="4401413"/>
            <a:ext cx="538249" cy="3269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CGA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60F8976-B46A-508F-F0DE-4E91200AE16E}"/>
              </a:ext>
            </a:extLst>
          </p:cNvPr>
          <p:cNvSpPr/>
          <p:nvPr/>
        </p:nvSpPr>
        <p:spPr>
          <a:xfrm>
            <a:off x="9434684" y="4225373"/>
            <a:ext cx="538249" cy="3269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GAC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F0A3FA3-3C10-5172-9A80-0D07E3F770F0}"/>
              </a:ext>
            </a:extLst>
          </p:cNvPr>
          <p:cNvCxnSpPr>
            <a:cxnSpLocks/>
          </p:cNvCxnSpPr>
          <p:nvPr/>
        </p:nvCxnSpPr>
        <p:spPr>
          <a:xfrm>
            <a:off x="8505218" y="4278022"/>
            <a:ext cx="859674" cy="1052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45039C-8F1D-A127-1043-9B3DAF51ABE7}"/>
              </a:ext>
            </a:extLst>
          </p:cNvPr>
          <p:cNvCxnSpPr>
            <a:cxnSpLocks/>
          </p:cNvCxnSpPr>
          <p:nvPr/>
        </p:nvCxnSpPr>
        <p:spPr>
          <a:xfrm flipV="1">
            <a:off x="9142958" y="4449990"/>
            <a:ext cx="265314" cy="1537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9F42871-169C-73DF-6A3E-C4891FCB1683}"/>
              </a:ext>
            </a:extLst>
          </p:cNvPr>
          <p:cNvSpPr/>
          <p:nvPr/>
        </p:nvSpPr>
        <p:spPr>
          <a:xfrm>
            <a:off x="10295139" y="4057560"/>
            <a:ext cx="538249" cy="3269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ACC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9262B16-E6A9-B976-7190-8C71D394319B}"/>
              </a:ext>
            </a:extLst>
          </p:cNvPr>
          <p:cNvSpPr/>
          <p:nvPr/>
        </p:nvSpPr>
        <p:spPr>
          <a:xfrm>
            <a:off x="10949940" y="4358636"/>
            <a:ext cx="538249" cy="3269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ACT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6E0C418-FF4B-0413-1497-155D95D1E0C3}"/>
              </a:ext>
            </a:extLst>
          </p:cNvPr>
          <p:cNvCxnSpPr>
            <a:cxnSpLocks/>
          </p:cNvCxnSpPr>
          <p:nvPr/>
        </p:nvCxnSpPr>
        <p:spPr>
          <a:xfrm>
            <a:off x="10023762" y="4439254"/>
            <a:ext cx="859674" cy="1052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A6FBEC4-F604-EBDC-7F2A-A52D028AF5C6}"/>
              </a:ext>
            </a:extLst>
          </p:cNvPr>
          <p:cNvCxnSpPr>
            <a:cxnSpLocks/>
          </p:cNvCxnSpPr>
          <p:nvPr/>
        </p:nvCxnSpPr>
        <p:spPr>
          <a:xfrm flipV="1">
            <a:off x="10003411" y="4224593"/>
            <a:ext cx="265314" cy="1537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37F1A47-9D95-13CF-7CC1-11257F032A22}"/>
              </a:ext>
            </a:extLst>
          </p:cNvPr>
          <p:cNvSpPr txBox="1"/>
          <p:nvPr/>
        </p:nvSpPr>
        <p:spPr>
          <a:xfrm>
            <a:off x="9305059" y="468038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 b="1">
                <a:solidFill>
                  <a:schemeClr val="accent6"/>
                </a:solidFill>
              </a:rPr>
              <a:t>CGACC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F135021-9A8E-5160-A5AB-0AF222178251}"/>
              </a:ext>
            </a:extLst>
          </p:cNvPr>
          <p:cNvSpPr txBox="1"/>
          <p:nvPr/>
        </p:nvSpPr>
        <p:spPr>
          <a:xfrm>
            <a:off x="7919778" y="4652269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 b="1">
                <a:solidFill>
                  <a:schemeClr val="accent2"/>
                </a:solidFill>
              </a:rPr>
              <a:t>CGA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91A141B-2334-547A-6FC7-68FE975D597D}"/>
              </a:ext>
            </a:extLst>
          </p:cNvPr>
          <p:cNvSpPr txBox="1"/>
          <p:nvPr/>
        </p:nvSpPr>
        <p:spPr>
          <a:xfrm>
            <a:off x="10951931" y="467928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 b="1">
                <a:solidFill>
                  <a:schemeClr val="accent4"/>
                </a:solidFill>
              </a:rPr>
              <a:t>CGA</a:t>
            </a:r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id="{859D5B8B-D54E-2A08-A607-A908DFA6918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34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3" grpId="0" animBg="1"/>
      <p:bldP spid="41" grpId="0" animBg="1"/>
      <p:bldP spid="6" grpId="0"/>
      <p:bldP spid="8" grpId="0"/>
      <p:bldP spid="9" grpId="0"/>
      <p:bldP spid="10" grpId="0"/>
      <p:bldP spid="11" grpId="0"/>
      <p:bldP spid="12" grpId="0" animBg="1"/>
      <p:bldP spid="15" grpId="0"/>
      <p:bldP spid="16" grpId="0"/>
      <p:bldP spid="17" grpId="0"/>
      <p:bldP spid="18" grpId="0"/>
      <p:bldP spid="32" grpId="0" animBg="1"/>
      <p:bldP spid="33" grpId="0" animBg="1"/>
      <p:bldP spid="34" grpId="0" animBg="1"/>
      <p:bldP spid="37" grpId="0" animBg="1"/>
      <p:bldP spid="38" grpId="0" animBg="1"/>
      <p:bldP spid="42" grpId="0"/>
      <p:bldP spid="44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CCA7C-96FA-046B-81B1-7D34886AE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D6B16-DE59-8C48-0CBE-5E1626DE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426"/>
            <a:ext cx="12680372" cy="1282268"/>
          </a:xfrm>
        </p:spPr>
        <p:txBody>
          <a:bodyPr/>
          <a:lstStyle/>
          <a:p>
            <a:r>
              <a:rPr lang="en-GB" sz="3400" dirty="0">
                <a:solidFill>
                  <a:srgbClr val="156082"/>
                </a:solidFill>
                <a:latin typeface="Aptos Display"/>
                <a:cs typeface="Arial"/>
              </a:rPr>
              <a:t>Ingredients for a space-efficient dynamic 𝑘-</a:t>
            </a:r>
            <a:r>
              <a:rPr lang="en-GB" sz="3400" dirty="0" err="1">
                <a:solidFill>
                  <a:srgbClr val="156082"/>
                </a:solidFill>
                <a:latin typeface="Aptos Display"/>
                <a:cs typeface="Arial"/>
              </a:rPr>
              <a:t>mer</a:t>
            </a:r>
            <a:r>
              <a:rPr lang="en-GB" sz="3400" dirty="0">
                <a:solidFill>
                  <a:srgbClr val="156082"/>
                </a:solidFill>
                <a:latin typeface="Aptos Display"/>
                <a:cs typeface="Arial"/>
              </a:rPr>
              <a:t> index</a:t>
            </a:r>
            <a:endParaRPr lang="en-GB" sz="3400" dirty="0">
              <a:solidFill>
                <a:srgbClr val="156082"/>
              </a:solidFill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6A94F0-CDC3-81D4-2901-3F5CF70329BF}"/>
              </a:ext>
            </a:extLst>
          </p:cNvPr>
          <p:cNvSpPr txBox="1"/>
          <p:nvPr/>
        </p:nvSpPr>
        <p:spPr>
          <a:xfrm>
            <a:off x="1508067" y="2462030"/>
            <a:ext cx="5252412" cy="4155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[</a:t>
            </a:r>
            <a:r>
              <a:rPr lang="en-US" sz="2000" err="1">
                <a:solidFill>
                  <a:srgbClr val="999999"/>
                </a:solidFill>
                <a:latin typeface="Aptos"/>
                <a:cs typeface="Arial"/>
              </a:rPr>
              <a:t>Sladký&amp;Veselý&amp;Břinda</a:t>
            </a:r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, </a:t>
            </a:r>
            <a:r>
              <a:rPr lang="en-US" sz="2000" i="1">
                <a:solidFill>
                  <a:srgbClr val="999999"/>
                </a:solidFill>
                <a:latin typeface="Aptos"/>
                <a:cs typeface="Arial"/>
              </a:rPr>
              <a:t>RECOMB-seq</a:t>
            </a:r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, 2023]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A7F35561-7C01-C342-EF84-7AE34E4367B8}"/>
              </a:ext>
            </a:extLst>
          </p:cNvPr>
          <p:cNvSpPr txBox="1">
            <a:spLocks/>
          </p:cNvSpPr>
          <p:nvPr/>
        </p:nvSpPr>
        <p:spPr>
          <a:xfrm>
            <a:off x="620684" y="2122805"/>
            <a:ext cx="11102340" cy="7623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① </a:t>
            </a:r>
            <a:r>
              <a:rPr lang="en-GB" b="1" dirty="0">
                <a:solidFill>
                  <a:srgbClr val="000000"/>
                </a:solidFill>
              </a:rPr>
              <a:t>Masked superstrings</a:t>
            </a:r>
            <a:r>
              <a:rPr lang="en-GB" dirty="0">
                <a:solidFill>
                  <a:srgbClr val="000000"/>
                </a:solidFill>
              </a:rPr>
              <a:t> for </a:t>
            </a:r>
            <a:r>
              <a:rPr lang="en-GB" dirty="0">
                <a:solidFill>
                  <a:schemeClr val="accent6"/>
                </a:solidFill>
              </a:rPr>
              <a:t>space-efficiency</a:t>
            </a:r>
            <a:r>
              <a:rPr lang="en-GB" dirty="0"/>
              <a:t> across practical datasets</a:t>
            </a:r>
            <a:endParaRPr lang="en-US" dirty="0"/>
          </a:p>
        </p:txBody>
      </p:sp>
      <p:sp>
        <p:nvSpPr>
          <p:cNvPr id="29" name="Content Placeholder 10">
            <a:extLst>
              <a:ext uri="{FF2B5EF4-FFF2-40B4-BE49-F238E27FC236}">
                <a16:creationId xmlns:a16="http://schemas.microsoft.com/office/drawing/2014/main" id="{CBFAC56C-7A79-9C27-5468-07CAEE8ADFC6}"/>
              </a:ext>
            </a:extLst>
          </p:cNvPr>
          <p:cNvSpPr txBox="1">
            <a:spLocks/>
          </p:cNvSpPr>
          <p:nvPr/>
        </p:nvSpPr>
        <p:spPr>
          <a:xfrm>
            <a:off x="613063" y="3381490"/>
            <a:ext cx="11563349" cy="8447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dirty="0"/>
              <a:t>② </a:t>
            </a:r>
            <a:r>
              <a:rPr lang="en-GB" b="1" dirty="0">
                <a:solidFill>
                  <a:srgbClr val="000000"/>
                </a:solidFill>
              </a:rPr>
              <a:t>FMSI </a:t>
            </a:r>
            <a:r>
              <a:rPr lang="en-GB" dirty="0">
                <a:solidFill>
                  <a:srgbClr val="000000"/>
                </a:solidFill>
              </a:rPr>
              <a:t>data structure for space-efficient 𝑘-</a:t>
            </a:r>
            <a:r>
              <a:rPr lang="en-GB" dirty="0" err="1">
                <a:solidFill>
                  <a:srgbClr val="000000"/>
                </a:solidFill>
              </a:rPr>
              <a:t>mer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chemeClr val="accent2"/>
                </a:solidFill>
              </a:rPr>
              <a:t>queries</a:t>
            </a:r>
          </a:p>
        </p:txBody>
      </p:sp>
      <p:sp>
        <p:nvSpPr>
          <p:cNvPr id="36" name="Content Placeholder 10">
            <a:extLst>
              <a:ext uri="{FF2B5EF4-FFF2-40B4-BE49-F238E27FC236}">
                <a16:creationId xmlns:a16="http://schemas.microsoft.com/office/drawing/2014/main" id="{59D98D9B-1453-0DC6-BCCA-BE877FA80E8C}"/>
              </a:ext>
            </a:extLst>
          </p:cNvPr>
          <p:cNvSpPr txBox="1">
            <a:spLocks/>
          </p:cNvSpPr>
          <p:nvPr/>
        </p:nvSpPr>
        <p:spPr>
          <a:xfrm>
            <a:off x="628303" y="4768330"/>
            <a:ext cx="11563349" cy="8447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dirty="0"/>
              <a:t>③</a:t>
            </a:r>
            <a:r>
              <a:rPr lang="en-GB" dirty="0"/>
              <a:t> </a:t>
            </a:r>
            <a:r>
              <a:rPr lang="en-GB" dirty="0">
                <a:solidFill>
                  <a:srgbClr val="000000"/>
                </a:solidFill>
              </a:rPr>
              <a:t>Generalization via </a:t>
            </a:r>
            <a:r>
              <a:rPr lang="en-GB" b="1" dirty="0">
                <a:solidFill>
                  <a:srgbClr val="000000"/>
                </a:solidFill>
              </a:rPr>
              <a:t>𝑓-MS</a:t>
            </a:r>
            <a:r>
              <a:rPr lang="en-GB" dirty="0">
                <a:solidFill>
                  <a:srgbClr val="000000"/>
                </a:solidFill>
              </a:rPr>
              <a:t> for  </a:t>
            </a:r>
            <a:r>
              <a:rPr lang="en-GB" dirty="0">
                <a:solidFill>
                  <a:schemeClr val="accent5"/>
                </a:solidFill>
              </a:rPr>
              <a:t>dynamic set operations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D5CDE8-8281-3E23-ACC9-CDAA8AD0412B}"/>
              </a:ext>
            </a:extLst>
          </p:cNvPr>
          <p:cNvSpPr txBox="1"/>
          <p:nvPr/>
        </p:nvSpPr>
        <p:spPr>
          <a:xfrm>
            <a:off x="1508067" y="3704090"/>
            <a:ext cx="5252412" cy="4155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[</a:t>
            </a:r>
            <a:r>
              <a:rPr lang="en-US" sz="2000" err="1">
                <a:solidFill>
                  <a:srgbClr val="999999"/>
                </a:solidFill>
                <a:latin typeface="Aptos"/>
                <a:cs typeface="Arial"/>
              </a:rPr>
              <a:t>Sladký&amp;Veselý&amp;Břinda</a:t>
            </a:r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, </a:t>
            </a:r>
            <a:r>
              <a:rPr lang="en-US" sz="2000" i="1">
                <a:solidFill>
                  <a:srgbClr val="999999"/>
                </a:solidFill>
                <a:latin typeface="Aptos"/>
                <a:cs typeface="Arial"/>
              </a:rPr>
              <a:t>ISMB</a:t>
            </a:r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, 2025]</a:t>
            </a:r>
          </a:p>
        </p:txBody>
      </p:sp>
    </p:spTree>
    <p:extLst>
      <p:ext uri="{BB962C8B-B14F-4D97-AF65-F5344CB8AC3E}">
        <p14:creationId xmlns:p14="http://schemas.microsoft.com/office/powerpoint/2010/main" val="272791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6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02685-74EA-9494-0659-AD4215864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D8F98-59FC-8068-048C-C9FF7B5E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46"/>
            <a:ext cx="12680372" cy="1282268"/>
          </a:xfrm>
        </p:spPr>
        <p:txBody>
          <a:bodyPr/>
          <a:lstStyle/>
          <a:p>
            <a:r>
              <a:rPr lang="en-GB" sz="3400" dirty="0">
                <a:solidFill>
                  <a:srgbClr val="156082"/>
                </a:solidFill>
                <a:latin typeface="Aptos Display"/>
                <a:cs typeface="Arial"/>
              </a:rPr>
              <a:t>Compact 𝑘-</a:t>
            </a:r>
            <a:r>
              <a:rPr lang="en-GB" sz="3400" dirty="0" err="1">
                <a:solidFill>
                  <a:srgbClr val="156082"/>
                </a:solidFill>
                <a:latin typeface="Aptos Display"/>
                <a:cs typeface="Arial"/>
              </a:rPr>
              <a:t>mer</a:t>
            </a:r>
            <a:r>
              <a:rPr lang="en-GB" sz="3400" dirty="0">
                <a:solidFill>
                  <a:srgbClr val="156082"/>
                </a:solidFill>
                <a:latin typeface="Aptos Display"/>
                <a:cs typeface="Arial"/>
              </a:rPr>
              <a:t> set representation via superstrings</a:t>
            </a:r>
            <a:endParaRPr lang="en-US" dirty="0">
              <a:solidFill>
                <a:srgbClr val="15608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A5A9D6-1C3B-57AB-D468-ACC340F53A69}"/>
              </a:ext>
            </a:extLst>
          </p:cNvPr>
          <p:cNvSpPr txBox="1"/>
          <p:nvPr/>
        </p:nvSpPr>
        <p:spPr>
          <a:xfrm>
            <a:off x="845127" y="793250"/>
            <a:ext cx="5252412" cy="4155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[</a:t>
            </a:r>
            <a:r>
              <a:rPr lang="en-US" sz="2000" err="1">
                <a:solidFill>
                  <a:srgbClr val="999999"/>
                </a:solidFill>
                <a:latin typeface="Aptos"/>
                <a:cs typeface="Arial"/>
              </a:rPr>
              <a:t>Sladký&amp;Veselý&amp;Břinda</a:t>
            </a:r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, </a:t>
            </a:r>
            <a:r>
              <a:rPr lang="en-US" sz="2000" i="1">
                <a:solidFill>
                  <a:srgbClr val="999999"/>
                </a:solidFill>
                <a:latin typeface="Aptos"/>
                <a:cs typeface="Arial"/>
              </a:rPr>
              <a:t>RECOMB-seq</a:t>
            </a:r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, 2023]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6940F1-3BEC-D9A5-01A0-A5A32F8C0439}"/>
              </a:ext>
            </a:extLst>
          </p:cNvPr>
          <p:cNvSpPr>
            <a:spLocks noGrp="1"/>
          </p:cNvSpPr>
          <p:nvPr/>
        </p:nvSpPr>
        <p:spPr>
          <a:xfrm>
            <a:off x="3012867" y="2646508"/>
            <a:ext cx="10515600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/>
              <a:t>𝑘-</a:t>
            </a:r>
            <a:r>
              <a:rPr lang="en-GB" sz="2400" err="1"/>
              <a:t>mer</a:t>
            </a:r>
            <a:r>
              <a:rPr lang="en-GB" sz="2400"/>
              <a:t> set:   {</a:t>
            </a:r>
            <a:r>
              <a:rPr lang="en-GB" sz="2400">
                <a:latin typeface="Aptos"/>
              </a:rPr>
              <a:t>GGA, ACC, CGA, GAC, ACT</a:t>
            </a:r>
            <a:r>
              <a:rPr lang="en-GB" sz="2400"/>
              <a:t>}</a:t>
            </a:r>
            <a:endParaRPr lang="en-US" sz="24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AC7076E-660E-73D7-E58A-DF51F07CA753}"/>
              </a:ext>
            </a:extLst>
          </p:cNvPr>
          <p:cNvSpPr txBox="1">
            <a:spLocks/>
          </p:cNvSpPr>
          <p:nvPr/>
        </p:nvSpPr>
        <p:spPr>
          <a:xfrm>
            <a:off x="2806396" y="3137574"/>
            <a:ext cx="10515600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/>
              <a:t>superstring: </a:t>
            </a:r>
            <a:r>
              <a:rPr lang="en-GB" sz="2400">
                <a:latin typeface="Aptos"/>
              </a:rPr>
              <a:t>  </a:t>
            </a:r>
            <a:r>
              <a:rPr lang="en-GB" sz="2400">
                <a:latin typeface="Aptos Mono"/>
              </a:rPr>
              <a:t>GGACCGACT</a:t>
            </a:r>
            <a:endParaRPr lang="en-US" sz="2400">
              <a:latin typeface="Aptos Mono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774FE4-14DB-491B-5DAE-A37A331BB3A4}"/>
              </a:ext>
            </a:extLst>
          </p:cNvPr>
          <p:cNvSpPr txBox="1">
            <a:spLocks/>
          </p:cNvSpPr>
          <p:nvPr/>
        </p:nvSpPr>
        <p:spPr>
          <a:xfrm>
            <a:off x="3584868" y="3653271"/>
            <a:ext cx="10507904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/>
              <a:t>mask:</a:t>
            </a:r>
            <a:r>
              <a:rPr lang="en-GB" sz="2400">
                <a:latin typeface="Aptos"/>
              </a:rPr>
              <a:t>   </a:t>
            </a:r>
            <a:r>
              <a:rPr lang="en-GB" sz="2400">
                <a:latin typeface="Aptos Mono"/>
              </a:rPr>
              <a:t>1110111</a:t>
            </a:r>
            <a:r>
              <a:rPr lang="en-GB" sz="2400">
                <a:solidFill>
                  <a:schemeClr val="bg2">
                    <a:lumMod val="49000"/>
                  </a:schemeClr>
                </a:solidFill>
                <a:latin typeface="Aptos Mono"/>
              </a:rPr>
              <a:t>00</a:t>
            </a:r>
            <a:endParaRPr lang="en-US" sz="2400">
              <a:solidFill>
                <a:schemeClr val="bg2">
                  <a:lumMod val="49000"/>
                </a:schemeClr>
              </a:solidFill>
              <a:latin typeface="Aptos Mono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1381DDC-CDE5-4F58-E783-1E55F5A895AD}"/>
              </a:ext>
            </a:extLst>
          </p:cNvPr>
          <p:cNvSpPr txBox="1">
            <a:spLocks/>
          </p:cNvSpPr>
          <p:nvPr/>
        </p:nvSpPr>
        <p:spPr>
          <a:xfrm>
            <a:off x="4204306" y="4368440"/>
            <a:ext cx="10507904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>
                <a:solidFill>
                  <a:schemeClr val="bg2">
                    <a:lumMod val="49000"/>
                  </a:schemeClr>
                </a:solidFill>
                <a:latin typeface="Aptos"/>
              </a:rPr>
              <a:t>GGA present</a:t>
            </a:r>
            <a:endParaRPr lang="en-GB" sz="1600">
              <a:solidFill>
                <a:schemeClr val="bg2">
                  <a:lumMod val="49000"/>
                </a:schemeClr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8264167-D4B2-DCD0-349E-4FDF1B051D6E}"/>
              </a:ext>
            </a:extLst>
          </p:cNvPr>
          <p:cNvSpPr txBox="1">
            <a:spLocks/>
          </p:cNvSpPr>
          <p:nvPr/>
        </p:nvSpPr>
        <p:spPr>
          <a:xfrm>
            <a:off x="5656840" y="4370864"/>
            <a:ext cx="10507904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>
                <a:solidFill>
                  <a:schemeClr val="bg2">
                    <a:lumMod val="49000"/>
                  </a:schemeClr>
                </a:solidFill>
                <a:latin typeface="Aptos"/>
              </a:rPr>
              <a:t>CCG absent</a:t>
            </a:r>
            <a:endParaRPr lang="en-GB" sz="1600">
              <a:solidFill>
                <a:schemeClr val="bg2">
                  <a:lumMod val="49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16D7B6-7A95-2E89-F253-40EF43D746F6}"/>
              </a:ext>
            </a:extLst>
          </p:cNvPr>
          <p:cNvSpPr txBox="1">
            <a:spLocks/>
          </p:cNvSpPr>
          <p:nvPr/>
        </p:nvSpPr>
        <p:spPr>
          <a:xfrm>
            <a:off x="4076474" y="1792762"/>
            <a:ext cx="10507904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>
                <a:solidFill>
                  <a:schemeClr val="bg2">
                    <a:lumMod val="76000"/>
                  </a:schemeClr>
                </a:solidFill>
                <a:latin typeface="Aptos"/>
              </a:rPr>
              <a:t>= shortest string containing 𝑘-</a:t>
            </a:r>
            <a:r>
              <a:rPr lang="en-GB" sz="2000" err="1">
                <a:solidFill>
                  <a:schemeClr val="bg2">
                    <a:lumMod val="76000"/>
                  </a:schemeClr>
                </a:solidFill>
                <a:latin typeface="Aptos"/>
              </a:rPr>
              <a:t>mers</a:t>
            </a:r>
            <a:r>
              <a:rPr lang="en-GB" sz="2000">
                <a:solidFill>
                  <a:schemeClr val="bg2">
                    <a:lumMod val="76000"/>
                  </a:schemeClr>
                </a:solidFill>
                <a:latin typeface="Aptos"/>
              </a:rPr>
              <a:t> as substrings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619D3-5264-DD3A-20D6-DD9EEC5599F9}"/>
              </a:ext>
            </a:extLst>
          </p:cNvPr>
          <p:cNvSpPr>
            <a:spLocks noGrp="1"/>
          </p:cNvSpPr>
          <p:nvPr/>
        </p:nvSpPr>
        <p:spPr>
          <a:xfrm>
            <a:off x="718206" y="1435965"/>
            <a:ext cx="13883986" cy="718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u="sng"/>
              <a:t>Key</a:t>
            </a:r>
            <a:r>
              <a:rPr lang="en-GB" b="1" u="sng">
                <a:latin typeface="Aptos"/>
              </a:rPr>
              <a:t> idea:</a:t>
            </a:r>
            <a:r>
              <a:rPr lang="en-GB">
                <a:latin typeface="Aptos"/>
              </a:rPr>
              <a:t> 𝑘-</a:t>
            </a:r>
            <a:r>
              <a:rPr lang="en-GB" err="1">
                <a:latin typeface="Aptos"/>
              </a:rPr>
              <a:t>mer</a:t>
            </a:r>
            <a:r>
              <a:rPr lang="en-GB">
                <a:latin typeface="Aptos"/>
              </a:rPr>
              <a:t> set </a:t>
            </a:r>
            <a:r>
              <a:rPr lang="en-GB">
                <a:ea typeface="+mn-lt"/>
                <a:cs typeface="+mn-lt"/>
              </a:rPr>
              <a:t>→</a:t>
            </a:r>
            <a:r>
              <a:rPr lang="en-GB">
                <a:latin typeface="Aptos"/>
              </a:rPr>
              <a:t> shortest superstring + mask </a:t>
            </a:r>
            <a:r>
              <a:rPr lang="en-GB">
                <a:solidFill>
                  <a:schemeClr val="bg2">
                    <a:lumMod val="49000"/>
                  </a:schemeClr>
                </a:solidFill>
                <a:latin typeface="Aptos"/>
              </a:rPr>
              <a:t>(coding false positives)</a:t>
            </a:r>
            <a:endParaRPr lang="en-GB">
              <a:solidFill>
                <a:schemeClr val="bg2">
                  <a:lumMod val="49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460C2E0-B5D9-0989-D19A-856DAD527339}"/>
              </a:ext>
            </a:extLst>
          </p:cNvPr>
          <p:cNvSpPr>
            <a:spLocks noGrp="1"/>
          </p:cNvSpPr>
          <p:nvPr/>
        </p:nvSpPr>
        <p:spPr>
          <a:xfrm>
            <a:off x="718208" y="2646507"/>
            <a:ext cx="10515600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u="sng"/>
              <a:t>Example:</a:t>
            </a:r>
            <a:endParaRPr lang="en-US" b="1" u="sng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B3D66EC4-33F8-0466-D4E4-F5A3275F0D7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GB" smtClean="0"/>
              <a:pPr/>
              <a:t>7</a:t>
            </a:fld>
            <a:endParaRPr lang="en-GB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87783E-9EEE-9F1D-3C08-A98AE6523F03}"/>
              </a:ext>
            </a:extLst>
          </p:cNvPr>
          <p:cNvCxnSpPr/>
          <p:nvPr/>
        </p:nvCxnSpPr>
        <p:spPr>
          <a:xfrm flipV="1">
            <a:off x="4823861" y="4098867"/>
            <a:ext cx="2078" cy="25284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98269FB-B6D9-D122-6123-6DC9069914D2}"/>
              </a:ext>
            </a:extLst>
          </p:cNvPr>
          <p:cNvCxnSpPr>
            <a:cxnSpLocks/>
          </p:cNvCxnSpPr>
          <p:nvPr/>
        </p:nvCxnSpPr>
        <p:spPr>
          <a:xfrm flipH="1" flipV="1">
            <a:off x="5458399" y="4114106"/>
            <a:ext cx="371302" cy="21474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C25BD9A-1E51-E0D9-0690-FA6E139743F9}"/>
              </a:ext>
            </a:extLst>
          </p:cNvPr>
          <p:cNvSpPr txBox="1">
            <a:spLocks/>
          </p:cNvSpPr>
          <p:nvPr/>
        </p:nvSpPr>
        <p:spPr>
          <a:xfrm>
            <a:off x="9732823" y="3711116"/>
            <a:ext cx="1433177" cy="595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(min-one)</a:t>
            </a:r>
            <a:endParaRPr lang="en-US" sz="14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0EAF5B7-61BC-25CF-48B8-8714A6399F16}"/>
              </a:ext>
            </a:extLst>
          </p:cNvPr>
          <p:cNvSpPr txBox="1">
            <a:spLocks/>
          </p:cNvSpPr>
          <p:nvPr/>
        </p:nvSpPr>
        <p:spPr>
          <a:xfrm>
            <a:off x="7954245" y="3150005"/>
            <a:ext cx="3102303" cy="9566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>
                <a:solidFill>
                  <a:schemeClr val="bg2">
                    <a:lumMod val="49000"/>
                  </a:schemeClr>
                </a:solidFill>
              </a:rPr>
              <a:t>more masks possible:</a:t>
            </a:r>
            <a:endParaRPr lang="en-US" sz="2400">
              <a:solidFill>
                <a:schemeClr val="bg2">
                  <a:lumMod val="49000"/>
                </a:schemeClr>
              </a:solidFill>
              <a:latin typeface="Aptos Mono"/>
            </a:endParaRPr>
          </a:p>
          <a:p>
            <a:pPr marL="0" indent="0">
              <a:buNone/>
            </a:pPr>
            <a:r>
              <a:rPr lang="en-GB" sz="2400">
                <a:latin typeface="Aptos Mono"/>
              </a:rPr>
              <a:t>1110101</a:t>
            </a:r>
            <a:r>
              <a:rPr lang="en-GB" sz="2400">
                <a:solidFill>
                  <a:schemeClr val="bg2">
                    <a:lumMod val="49000"/>
                  </a:schemeClr>
                </a:solidFill>
                <a:latin typeface="Aptos Mono"/>
              </a:rPr>
              <a:t>00</a:t>
            </a:r>
            <a:endParaRPr lang="en-US" sz="2400">
              <a:solidFill>
                <a:schemeClr val="bg2">
                  <a:lumMod val="49000"/>
                </a:schemeClr>
              </a:solidFill>
              <a:latin typeface="Aptos Mono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1DAD1A2-2D6C-DCA7-A85B-F7ADB538CE1A}"/>
              </a:ext>
            </a:extLst>
          </p:cNvPr>
          <p:cNvSpPr txBox="1">
            <a:spLocks/>
          </p:cNvSpPr>
          <p:nvPr/>
        </p:nvSpPr>
        <p:spPr>
          <a:xfrm>
            <a:off x="6352315" y="3716312"/>
            <a:ext cx="1433177" cy="595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(max-one)</a:t>
            </a:r>
            <a:endParaRPr lang="en-US" sz="14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E68E6D4-855D-C5D6-B3B1-88DCD9F4DBD1}"/>
              </a:ext>
            </a:extLst>
          </p:cNvPr>
          <p:cNvSpPr>
            <a:spLocks noGrp="1"/>
          </p:cNvSpPr>
          <p:nvPr/>
        </p:nvSpPr>
        <p:spPr>
          <a:xfrm>
            <a:off x="718208" y="5092527"/>
            <a:ext cx="10515600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Determining 𝑘-</a:t>
            </a:r>
            <a:r>
              <a:rPr lang="en-GB" dirty="0" err="1"/>
              <a:t>mer's</a:t>
            </a:r>
            <a:r>
              <a:rPr lang="en-GB" dirty="0"/>
              <a:t> presence: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5EA08C6-F2D6-903E-27AC-5A7853213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780" y="5702509"/>
            <a:ext cx="10904706" cy="6561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/>
              <a:t>①  Get mask symbols at starting positions of each occurrence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C12887A-89D9-166A-9A36-AA4556F498C1}"/>
              </a:ext>
            </a:extLst>
          </p:cNvPr>
          <p:cNvSpPr txBox="1">
            <a:spLocks/>
          </p:cNvSpPr>
          <p:nvPr/>
        </p:nvSpPr>
        <p:spPr>
          <a:xfrm>
            <a:off x="9589428" y="5703051"/>
            <a:ext cx="10507904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>
                <a:solidFill>
                  <a:schemeClr val="bg2">
                    <a:lumMod val="49000"/>
                  </a:schemeClr>
                </a:solidFill>
                <a:ea typeface="+mn-lt"/>
                <a:cs typeface="+mn-lt"/>
              </a:rPr>
              <a:t>Λ(GAC) = [1, 1]</a:t>
            </a:r>
            <a:endParaRPr lang="en-US">
              <a:solidFill>
                <a:schemeClr val="bg2">
                  <a:lumMod val="49000"/>
                </a:schemeClr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6A4CF3D-ABA2-7F38-93FE-5E97550FA1A6}"/>
              </a:ext>
            </a:extLst>
          </p:cNvPr>
          <p:cNvSpPr txBox="1">
            <a:spLocks/>
          </p:cNvSpPr>
          <p:nvPr/>
        </p:nvSpPr>
        <p:spPr>
          <a:xfrm>
            <a:off x="1287780" y="6205429"/>
            <a:ext cx="10904706" cy="6561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/>
              <a:t>②</a:t>
            </a:r>
            <a:r>
              <a:rPr lang="en-US" sz="2400"/>
              <a:t>  Check OR of the result is 1</a:t>
            </a:r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1324EFB-A615-DFDF-A320-F19C73E2BA20}"/>
              </a:ext>
            </a:extLst>
          </p:cNvPr>
          <p:cNvSpPr txBox="1">
            <a:spLocks/>
          </p:cNvSpPr>
          <p:nvPr/>
        </p:nvSpPr>
        <p:spPr>
          <a:xfrm>
            <a:off x="8065428" y="6205971"/>
            <a:ext cx="10507904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>
                <a:solidFill>
                  <a:schemeClr val="bg2">
                    <a:lumMod val="49000"/>
                  </a:schemeClr>
                </a:solidFill>
                <a:ea typeface="+mn-lt"/>
                <a:cs typeface="+mn-lt"/>
              </a:rPr>
              <a:t>OR([1, 1]) = 1</a:t>
            </a:r>
            <a:endParaRPr lang="en-US">
              <a:solidFill>
                <a:schemeClr val="bg2">
                  <a:lumMod val="49000"/>
                </a:schemeClr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643E54-2B35-3C11-690D-A5BBB5F93B11}"/>
              </a:ext>
            </a:extLst>
          </p:cNvPr>
          <p:cNvCxnSpPr>
            <a:cxnSpLocks/>
          </p:cNvCxnSpPr>
          <p:nvPr/>
        </p:nvCxnSpPr>
        <p:spPr>
          <a:xfrm flipH="1" flipV="1">
            <a:off x="8343222" y="4058688"/>
            <a:ext cx="209667" cy="20705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D26B032-B0AE-99BD-FF6E-D1A32711E171}"/>
              </a:ext>
            </a:extLst>
          </p:cNvPr>
          <p:cNvCxnSpPr>
            <a:cxnSpLocks/>
          </p:cNvCxnSpPr>
          <p:nvPr/>
        </p:nvCxnSpPr>
        <p:spPr>
          <a:xfrm flipV="1">
            <a:off x="8828441" y="4064845"/>
            <a:ext cx="205969" cy="19935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C1401A-259E-E1DC-DE9F-24BDAD367ACE}"/>
              </a:ext>
            </a:extLst>
          </p:cNvPr>
          <p:cNvSpPr txBox="1">
            <a:spLocks/>
          </p:cNvSpPr>
          <p:nvPr/>
        </p:nvSpPr>
        <p:spPr>
          <a:xfrm>
            <a:off x="8414926" y="4347430"/>
            <a:ext cx="10507904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bg2">
                    <a:lumMod val="49000"/>
                  </a:schemeClr>
                </a:solidFill>
              </a:rPr>
              <a:t>GAC</a:t>
            </a:r>
          </a:p>
        </p:txBody>
      </p:sp>
    </p:spTree>
    <p:extLst>
      <p:ext uri="{BB962C8B-B14F-4D97-AF65-F5344CB8AC3E}">
        <p14:creationId xmlns:p14="http://schemas.microsoft.com/office/powerpoint/2010/main" val="27391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5" grpId="0"/>
      <p:bldP spid="30" grpId="0"/>
      <p:bldP spid="12" grpId="0"/>
      <p:bldP spid="16" grpId="0"/>
      <p:bldP spid="14" grpId="0"/>
      <p:bldP spid="18" grpId="0" build="p"/>
      <p:bldP spid="20" grpId="0"/>
      <p:bldP spid="22" grpId="0"/>
      <p:bldP spid="24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180D7-4574-05B7-7107-74D6CA8CB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C1D3A-ACEA-6D84-B52E-3316B5D5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46"/>
            <a:ext cx="12680372" cy="1282268"/>
          </a:xfrm>
        </p:spPr>
        <p:txBody>
          <a:bodyPr/>
          <a:lstStyle/>
          <a:p>
            <a:r>
              <a:rPr lang="en-GB" sz="3400" dirty="0">
                <a:solidFill>
                  <a:srgbClr val="156082"/>
                </a:solidFill>
                <a:cs typeface="Arial"/>
              </a:rPr>
              <a:t>How to compute masked superstrings?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288A5-1273-2B0B-B844-345A82E74023}"/>
              </a:ext>
            </a:extLst>
          </p:cNvPr>
          <p:cNvSpPr txBox="1"/>
          <p:nvPr/>
        </p:nvSpPr>
        <p:spPr>
          <a:xfrm>
            <a:off x="845127" y="793250"/>
            <a:ext cx="5252412" cy="4155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[</a:t>
            </a:r>
            <a:r>
              <a:rPr lang="en-US" sz="2000" err="1">
                <a:solidFill>
                  <a:srgbClr val="999999"/>
                </a:solidFill>
                <a:latin typeface="Aptos"/>
                <a:cs typeface="Arial"/>
              </a:rPr>
              <a:t>Sladký&amp;Veselý&amp;Břinda</a:t>
            </a:r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, </a:t>
            </a:r>
            <a:r>
              <a:rPr lang="en-US" sz="2000" i="1">
                <a:solidFill>
                  <a:srgbClr val="999999"/>
                </a:solidFill>
                <a:latin typeface="Aptos"/>
                <a:cs typeface="Arial"/>
              </a:rPr>
              <a:t>RECOMB-seq</a:t>
            </a:r>
            <a:r>
              <a:rPr lang="en-US" sz="2000">
                <a:solidFill>
                  <a:srgbClr val="999999"/>
                </a:solidFill>
                <a:latin typeface="Aptos"/>
                <a:cs typeface="Arial"/>
              </a:rPr>
              <a:t>, 2023]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30E9E3D-E783-B1E4-ED14-84D3ADBF5BFB}"/>
              </a:ext>
            </a:extLst>
          </p:cNvPr>
          <p:cNvSpPr>
            <a:spLocks noGrp="1"/>
          </p:cNvSpPr>
          <p:nvPr/>
        </p:nvSpPr>
        <p:spPr>
          <a:xfrm rot="16200000">
            <a:off x="63516" y="5197530"/>
            <a:ext cx="1920240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/>
              <a:t>Length </a:t>
            </a:r>
            <a:r>
              <a:rPr lang="en-GB" sz="1600">
                <a:solidFill>
                  <a:schemeClr val="bg2">
                    <a:lumMod val="76000"/>
                  </a:schemeClr>
                </a:solidFill>
              </a:rPr>
              <a:t> [G]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83B7E33-2A58-9CDE-0779-96C3EEF2D495}"/>
              </a:ext>
            </a:extLst>
          </p:cNvPr>
          <p:cNvSpPr>
            <a:spLocks noGrp="1"/>
          </p:cNvSpPr>
          <p:nvPr/>
        </p:nvSpPr>
        <p:spPr>
          <a:xfrm>
            <a:off x="1373431" y="6547172"/>
            <a:ext cx="396240" cy="4745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/>
              <a:t>S</a:t>
            </a:r>
            <a:r>
              <a:rPr lang="en-GB" sz="1200" baseline="-25000"/>
              <a:t>O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944CA13-4FCC-AA71-753D-CA1AD9FC50FA}"/>
              </a:ext>
            </a:extLst>
          </p:cNvPr>
          <p:cNvSpPr>
            <a:spLocks noGrp="1"/>
          </p:cNvSpPr>
          <p:nvPr/>
        </p:nvSpPr>
        <p:spPr>
          <a:xfrm>
            <a:off x="1860949" y="6539552"/>
            <a:ext cx="502920" cy="4745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/>
              <a:t>M</a:t>
            </a:r>
            <a:r>
              <a:rPr lang="en-GB" sz="1200" baseline="-25000"/>
              <a:t>G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5C19CB0-7BB0-FA4D-EAF9-CB495605F033}"/>
              </a:ext>
            </a:extLst>
          </p:cNvPr>
          <p:cNvSpPr>
            <a:spLocks noGrp="1"/>
          </p:cNvSpPr>
          <p:nvPr/>
        </p:nvSpPr>
        <p:spPr>
          <a:xfrm>
            <a:off x="2307746" y="6548145"/>
            <a:ext cx="861060" cy="4745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/>
              <a:t>MS</a:t>
            </a:r>
            <a:r>
              <a:rPr lang="en-GB" sz="1200" b="1" baseline="-25000"/>
              <a:t>G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4A5B510-B603-3B61-388A-168D4CBB34E4}"/>
              </a:ext>
            </a:extLst>
          </p:cNvPr>
          <p:cNvSpPr>
            <a:spLocks noGrp="1"/>
          </p:cNvSpPr>
          <p:nvPr/>
        </p:nvSpPr>
        <p:spPr>
          <a:xfrm>
            <a:off x="3081868" y="6568432"/>
            <a:ext cx="396240" cy="4745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/>
              <a:t>S</a:t>
            </a:r>
            <a:r>
              <a:rPr lang="en-GB" sz="1200" baseline="-25000"/>
              <a:t>O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089605B-14A4-F142-3AD0-FBC7C38E77F5}"/>
              </a:ext>
            </a:extLst>
          </p:cNvPr>
          <p:cNvSpPr>
            <a:spLocks noGrp="1"/>
          </p:cNvSpPr>
          <p:nvPr/>
        </p:nvSpPr>
        <p:spPr>
          <a:xfrm>
            <a:off x="3579947" y="6571005"/>
            <a:ext cx="502920" cy="4745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/>
              <a:t>M</a:t>
            </a:r>
            <a:r>
              <a:rPr lang="en-GB" sz="1200" baseline="-25000"/>
              <a:t>G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B0DF475-AE61-AAFA-CBBA-E3378605841F}"/>
              </a:ext>
            </a:extLst>
          </p:cNvPr>
          <p:cNvSpPr>
            <a:spLocks noGrp="1"/>
          </p:cNvSpPr>
          <p:nvPr/>
        </p:nvSpPr>
        <p:spPr>
          <a:xfrm>
            <a:off x="4059169" y="6563385"/>
            <a:ext cx="861060" cy="4745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/>
              <a:t>MS</a:t>
            </a:r>
            <a:r>
              <a:rPr lang="en-GB" sz="1200" b="1" baseline="-25000"/>
              <a:t>G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E742C858-A43F-092F-E99A-5494EF7F3D76}"/>
              </a:ext>
            </a:extLst>
          </p:cNvPr>
          <p:cNvSpPr>
            <a:spLocks noGrp="1"/>
          </p:cNvSpPr>
          <p:nvPr/>
        </p:nvSpPr>
        <p:spPr>
          <a:xfrm>
            <a:off x="6447933" y="5461045"/>
            <a:ext cx="2987040" cy="4897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/>
              <a:t>S</a:t>
            </a:r>
            <a:r>
              <a:rPr lang="en-GB" sz="1400" baseline="-25000"/>
              <a:t>O</a:t>
            </a:r>
            <a:r>
              <a:rPr lang="en-GB" sz="1400"/>
              <a:t>- </a:t>
            </a:r>
            <a:r>
              <a:rPr lang="en-GB" sz="1400" err="1"/>
              <a:t>simplitigs</a:t>
            </a:r>
            <a:r>
              <a:rPr lang="en-GB" sz="1400"/>
              <a:t> </a:t>
            </a:r>
            <a:r>
              <a:rPr lang="en-GB" sz="1400">
                <a:solidFill>
                  <a:schemeClr val="bg2">
                    <a:lumMod val="76000"/>
                  </a:schemeClr>
                </a:solidFill>
              </a:rPr>
              <a:t>(optimal)</a:t>
            </a:r>
          </a:p>
          <a:p>
            <a:pPr marL="0" indent="0">
              <a:buNone/>
            </a:pPr>
            <a:endParaRPr lang="en-GB" sz="1400" baseline="-2500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D213F01-AE7C-665E-338C-A440F0CB3C74}"/>
              </a:ext>
            </a:extLst>
          </p:cNvPr>
          <p:cNvSpPr>
            <a:spLocks noGrp="1"/>
          </p:cNvSpPr>
          <p:nvPr/>
        </p:nvSpPr>
        <p:spPr>
          <a:xfrm>
            <a:off x="6447933" y="5826805"/>
            <a:ext cx="5577840" cy="6116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/>
              <a:t>M</a:t>
            </a:r>
            <a:r>
              <a:rPr lang="en-GB" sz="1400" baseline="-25000"/>
              <a:t>G</a:t>
            </a:r>
            <a:r>
              <a:rPr lang="en-GB" sz="1400"/>
              <a:t>- </a:t>
            </a:r>
            <a:r>
              <a:rPr lang="en-GB" sz="1400" err="1"/>
              <a:t>matchtigs</a:t>
            </a:r>
            <a:r>
              <a:rPr lang="en-GB" sz="1400"/>
              <a:t> </a:t>
            </a:r>
            <a:r>
              <a:rPr lang="en-GB" sz="1400">
                <a:solidFill>
                  <a:schemeClr val="bg2">
                    <a:lumMod val="76000"/>
                  </a:schemeClr>
                </a:solidFill>
              </a:rPr>
              <a:t>(greedy; SPSS w repetitions)</a:t>
            </a:r>
          </a:p>
          <a:p>
            <a:pPr marL="0" indent="0">
              <a:buNone/>
            </a:pPr>
            <a:endParaRPr lang="en-GB" sz="1400" baseline="-2500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B961E83-8AFA-4EEA-9A4A-D7E743337018}"/>
              </a:ext>
            </a:extLst>
          </p:cNvPr>
          <p:cNvSpPr>
            <a:spLocks noGrp="1"/>
          </p:cNvSpPr>
          <p:nvPr/>
        </p:nvSpPr>
        <p:spPr>
          <a:xfrm>
            <a:off x="6455553" y="6228393"/>
            <a:ext cx="4030980" cy="527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/>
              <a:t>MS</a:t>
            </a:r>
            <a:r>
              <a:rPr lang="en-GB" sz="1600" b="1" baseline="-25000"/>
              <a:t>G</a:t>
            </a:r>
            <a:r>
              <a:rPr lang="en-GB" sz="1600" b="1"/>
              <a:t> – greedy masked superstrings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4A0ACA7-C5F9-52D2-8A96-C5BDDBFDB56B}"/>
              </a:ext>
            </a:extLst>
          </p:cNvPr>
          <p:cNvSpPr txBox="1"/>
          <p:nvPr/>
        </p:nvSpPr>
        <p:spPr>
          <a:xfrm>
            <a:off x="8301921" y="5483256"/>
            <a:ext cx="525241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999999"/>
                </a:solidFill>
                <a:latin typeface="Aptos"/>
                <a:cs typeface="Arial"/>
              </a:rPr>
              <a:t>[</a:t>
            </a:r>
            <a:r>
              <a:rPr lang="en-US" sz="1100" err="1">
                <a:solidFill>
                  <a:srgbClr val="999999"/>
                </a:solidFill>
                <a:latin typeface="Aptos"/>
                <a:cs typeface="Arial"/>
              </a:rPr>
              <a:t>Schmidt&amp;Alanko</a:t>
            </a:r>
            <a:r>
              <a:rPr lang="en-US" sz="1100">
                <a:solidFill>
                  <a:srgbClr val="999999"/>
                </a:solidFill>
                <a:latin typeface="Aptos"/>
                <a:cs typeface="Arial"/>
              </a:rPr>
              <a:t>, </a:t>
            </a:r>
            <a:r>
              <a:rPr lang="en-US" sz="1100" i="1">
                <a:solidFill>
                  <a:srgbClr val="999999"/>
                </a:solidFill>
                <a:latin typeface="Aptos"/>
                <a:cs typeface="Arial"/>
              </a:rPr>
              <a:t>AMB,</a:t>
            </a:r>
            <a:r>
              <a:rPr lang="en-US" sz="1100">
                <a:solidFill>
                  <a:srgbClr val="999999"/>
                </a:solidFill>
                <a:latin typeface="Aptos"/>
                <a:cs typeface="Arial"/>
              </a:rPr>
              <a:t> 2023]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A00388-454C-FA48-4D39-B6F99454D155}"/>
              </a:ext>
            </a:extLst>
          </p:cNvPr>
          <p:cNvSpPr txBox="1"/>
          <p:nvPr/>
        </p:nvSpPr>
        <p:spPr>
          <a:xfrm>
            <a:off x="9712407" y="5828133"/>
            <a:ext cx="525241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999999"/>
                </a:solidFill>
                <a:latin typeface="Aptos"/>
                <a:cs typeface="Arial"/>
              </a:rPr>
              <a:t>[</a:t>
            </a:r>
            <a:r>
              <a:rPr lang="en-US" sz="1100" err="1">
                <a:solidFill>
                  <a:srgbClr val="999999"/>
                </a:solidFill>
                <a:latin typeface="Aptos"/>
                <a:cs typeface="Arial"/>
              </a:rPr>
              <a:t>Schmidt&amp;al</a:t>
            </a:r>
            <a:r>
              <a:rPr lang="en-US" sz="1100">
                <a:solidFill>
                  <a:srgbClr val="999999"/>
                </a:solidFill>
                <a:latin typeface="Aptos"/>
                <a:cs typeface="Arial"/>
              </a:rPr>
              <a:t>., </a:t>
            </a:r>
            <a:r>
              <a:rPr lang="en-US" sz="1100" i="1">
                <a:solidFill>
                  <a:srgbClr val="999999"/>
                </a:solidFill>
                <a:latin typeface="Aptos"/>
                <a:cs typeface="Arial"/>
              </a:rPr>
              <a:t>Gen. Biol.</a:t>
            </a:r>
            <a:r>
              <a:rPr lang="en-US" sz="1100">
                <a:solidFill>
                  <a:srgbClr val="999999"/>
                </a:solidFill>
                <a:latin typeface="Aptos"/>
                <a:cs typeface="Arial"/>
              </a:rPr>
              <a:t>, 2023]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3A1FBB2-09E6-509C-7D51-E1E17D705777}"/>
              </a:ext>
            </a:extLst>
          </p:cNvPr>
          <p:cNvSpPr>
            <a:spLocks noGrp="1"/>
          </p:cNvSpPr>
          <p:nvPr/>
        </p:nvSpPr>
        <p:spPr>
          <a:xfrm>
            <a:off x="4544531" y="5852278"/>
            <a:ext cx="3363823" cy="6934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buNone/>
            </a:pPr>
            <a:r>
              <a:rPr lang="en-GB" sz="1400"/>
              <a:t>length lower bound</a:t>
            </a:r>
            <a:endParaRPr lang="en-US"/>
          </a:p>
          <a:p>
            <a:pPr marL="0" indent="0">
              <a:spcBef>
                <a:spcPts val="500"/>
              </a:spcBef>
              <a:buNone/>
            </a:pPr>
            <a:r>
              <a:rPr lang="en-GB" sz="1400"/>
              <a:t>(dashed)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13C155C-E1CD-796E-7029-4CC208722CF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42A8B8-AE9E-17EA-BB22-7432CDB13E35}"/>
              </a:ext>
            </a:extLst>
          </p:cNvPr>
          <p:cNvSpPr txBox="1">
            <a:spLocks/>
          </p:cNvSpPr>
          <p:nvPr/>
        </p:nvSpPr>
        <p:spPr>
          <a:xfrm>
            <a:off x="585949" y="4727492"/>
            <a:ext cx="11346104" cy="7029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/>
              <a:t>Resulting superstrings are </a:t>
            </a:r>
            <a:r>
              <a:rPr lang="en-GB">
                <a:solidFill>
                  <a:schemeClr val="accent5"/>
                </a:solidFill>
              </a:rPr>
              <a:t>near-optimal for 𝑘-</a:t>
            </a:r>
            <a:r>
              <a:rPr lang="en-GB" err="1">
                <a:solidFill>
                  <a:schemeClr val="accent5"/>
                </a:solidFill>
              </a:rPr>
              <a:t>mer</a:t>
            </a:r>
            <a:r>
              <a:rPr lang="en-GB">
                <a:solidFill>
                  <a:schemeClr val="accent5"/>
                </a:solidFill>
              </a:rPr>
              <a:t> sets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408DF-A5D1-07DC-B456-C7CEBE98B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5423349"/>
            <a:ext cx="3383280" cy="1048121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F8E98E4-8F8D-3B62-D623-1FD4BD96F04A}"/>
              </a:ext>
            </a:extLst>
          </p:cNvPr>
          <p:cNvSpPr>
            <a:spLocks noGrp="1"/>
          </p:cNvSpPr>
          <p:nvPr/>
        </p:nvSpPr>
        <p:spPr>
          <a:xfrm>
            <a:off x="1198895" y="5212769"/>
            <a:ext cx="1920240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err="1"/>
              <a:t>H.tongue</a:t>
            </a:r>
            <a:r>
              <a:rPr lang="en-GB" sz="1100"/>
              <a:t> </a:t>
            </a:r>
            <a:r>
              <a:rPr lang="en-GB" sz="1100" err="1"/>
              <a:t>microbi</a:t>
            </a:r>
            <a:r>
              <a:rPr lang="en-GB" sz="1100"/>
              <a:t>. reads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0764DE-9A8C-B034-697C-CC1B84FA29AD}"/>
              </a:ext>
            </a:extLst>
          </p:cNvPr>
          <p:cNvSpPr>
            <a:spLocks noGrp="1"/>
          </p:cNvSpPr>
          <p:nvPr/>
        </p:nvSpPr>
        <p:spPr>
          <a:xfrm>
            <a:off x="2943874" y="5212769"/>
            <a:ext cx="1920240" cy="7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/>
              <a:t>10% </a:t>
            </a:r>
            <a:r>
              <a:rPr lang="en-GB" sz="1100" err="1"/>
              <a:t>sampl</a:t>
            </a:r>
            <a:r>
              <a:rPr lang="en-GB" sz="1100"/>
              <a:t>. </a:t>
            </a:r>
            <a:r>
              <a:rPr lang="en-GB" sz="1100" err="1"/>
              <a:t>H.m.reads</a:t>
            </a:r>
            <a:endParaRPr lang="en-GB" sz="11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25CB7B-0474-3E36-8944-77049EF6EF56}"/>
              </a:ext>
            </a:extLst>
          </p:cNvPr>
          <p:cNvSpPr txBox="1"/>
          <p:nvPr/>
        </p:nvSpPr>
        <p:spPr>
          <a:xfrm>
            <a:off x="624840" y="1196340"/>
            <a:ext cx="1340358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5"/>
                </a:solidFill>
              </a:rPr>
              <a:t>Complex problem</a:t>
            </a:r>
            <a:r>
              <a:rPr lang="en-US" sz="2800"/>
              <a:t> – many possible objectives depending on applications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F3C4BB-20BD-088B-FB02-36C48DAF610F}"/>
              </a:ext>
            </a:extLst>
          </p:cNvPr>
          <p:cNvSpPr txBox="1"/>
          <p:nvPr/>
        </p:nvSpPr>
        <p:spPr>
          <a:xfrm>
            <a:off x="685800" y="2560320"/>
            <a:ext cx="51511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① Compute </a:t>
            </a:r>
            <a:r>
              <a:rPr lang="en-GB" sz="2400" b="1" dirty="0"/>
              <a:t>𝑘</a:t>
            </a:r>
            <a:r>
              <a:rPr lang="en-US" sz="2400" b="1" dirty="0"/>
              <a:t>-</a:t>
            </a:r>
            <a:r>
              <a:rPr lang="en-US" sz="2400" b="1" dirty="0" err="1"/>
              <a:t>mer</a:t>
            </a:r>
            <a:r>
              <a:rPr lang="en-US" sz="2400" b="1" dirty="0"/>
              <a:t> superstring</a:t>
            </a:r>
          </a:p>
          <a:p>
            <a:pPr marL="449580" indent="-269875"/>
            <a:endParaRPr lang="en-US" sz="1200">
              <a:solidFill>
                <a:srgbClr val="757070"/>
              </a:solidFill>
              <a:latin typeface="Arial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842A2A-9794-3BA0-13EE-C212B9A59E21}"/>
              </a:ext>
            </a:extLst>
          </p:cNvPr>
          <p:cNvSpPr txBox="1"/>
          <p:nvPr/>
        </p:nvSpPr>
        <p:spPr>
          <a:xfrm>
            <a:off x="685800" y="3649980"/>
            <a:ext cx="458724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② Optimize </a:t>
            </a:r>
            <a:r>
              <a:rPr lang="en-GB" sz="2400" b="1" dirty="0"/>
              <a:t>𝑘</a:t>
            </a:r>
            <a:r>
              <a:rPr lang="en-US" sz="2400" b="1" dirty="0"/>
              <a:t>-</a:t>
            </a:r>
            <a:r>
              <a:rPr lang="en-US" sz="2400" b="1" dirty="0" err="1"/>
              <a:t>mer</a:t>
            </a:r>
            <a:r>
              <a:rPr lang="en-US" sz="2400" b="1" dirty="0"/>
              <a:t> mask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0D9EF7-005F-9102-D23C-FB873A2327DA}"/>
              </a:ext>
            </a:extLst>
          </p:cNvPr>
          <p:cNvSpPr txBox="1"/>
          <p:nvPr/>
        </p:nvSpPr>
        <p:spPr>
          <a:xfrm>
            <a:off x="624840" y="2065020"/>
            <a:ext cx="100965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Simplified version – the </a:t>
            </a:r>
            <a:r>
              <a:rPr lang="en-US" sz="2800">
                <a:solidFill>
                  <a:schemeClr val="accent5"/>
                </a:solidFill>
              </a:rPr>
              <a:t>two-step optimization protocol</a:t>
            </a:r>
            <a:r>
              <a:rPr lang="en-US" sz="2800"/>
              <a:t>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D8D9C6-9708-74BC-F1BC-DF536A40F434}"/>
              </a:ext>
            </a:extLst>
          </p:cNvPr>
          <p:cNvSpPr txBox="1"/>
          <p:nvPr/>
        </p:nvSpPr>
        <p:spPr>
          <a:xfrm>
            <a:off x="4960620" y="2712720"/>
            <a:ext cx="9624060" cy="4264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080"/>
              </a:lnSpc>
            </a:pPr>
            <a:r>
              <a:rPr lang="en-US" sz="2000" dirty="0">
                <a:latin typeface="Arial"/>
              </a:rPr>
              <a:t>• Shortest </a:t>
            </a:r>
            <a:r>
              <a:rPr lang="en-GB" sz="2000" dirty="0">
                <a:latin typeface="Arial"/>
              </a:rPr>
              <a:t>𝑘</a:t>
            </a:r>
            <a:r>
              <a:rPr lang="en-US" sz="2000" dirty="0">
                <a:latin typeface="Arial"/>
              </a:rPr>
              <a:t>-</a:t>
            </a:r>
            <a:r>
              <a:rPr lang="en-US" sz="2000" dirty="0" err="1">
                <a:latin typeface="Arial"/>
              </a:rPr>
              <a:t>mer</a:t>
            </a:r>
            <a:r>
              <a:rPr lang="en-US" sz="2000" dirty="0">
                <a:latin typeface="Arial"/>
              </a:rPr>
              <a:t> superstring 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NP-hard</a:t>
            </a:r>
            <a:endParaRPr lang="en-US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ts val="1440"/>
              </a:lnSpc>
            </a:pPr>
            <a:endParaRPr lang="en-US" sz="2000">
              <a:latin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82EEBF-3E29-A36C-D204-8D8642E29022}"/>
              </a:ext>
            </a:extLst>
          </p:cNvPr>
          <p:cNvSpPr txBox="1"/>
          <p:nvPr/>
        </p:nvSpPr>
        <p:spPr>
          <a:xfrm>
            <a:off x="8473440" y="2606040"/>
            <a:ext cx="46863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/>
                <a:cs typeface="Arial"/>
              </a:rPr>
              <a:t>​</a:t>
            </a:r>
            <a:r>
              <a:rPr lang="en-US" sz="1600">
                <a:solidFill>
                  <a:srgbClr val="FF0000"/>
                </a:solidFill>
                <a:latin typeface="Arial"/>
                <a:cs typeface="Arial"/>
              </a:rPr>
              <a:t>​</a:t>
            </a:r>
            <a:br>
              <a:rPr lang="en-US" sz="1600">
                <a:latin typeface="Arial"/>
                <a:cs typeface="Arial"/>
              </a:rPr>
            </a:br>
            <a:r>
              <a:rPr lang="en-US" sz="1400">
                <a:solidFill>
                  <a:srgbClr val="757070"/>
                </a:solidFill>
                <a:latin typeface="Arial"/>
                <a:cs typeface="Arial"/>
              </a:rPr>
              <a:t>reduced from </a:t>
            </a:r>
            <a:r>
              <a:rPr lang="en-US" sz="1200">
                <a:solidFill>
                  <a:srgbClr val="999999"/>
                </a:solidFill>
                <a:latin typeface="Arial"/>
                <a:cs typeface="Arial"/>
              </a:rPr>
              <a:t>[</a:t>
            </a:r>
            <a:r>
              <a:rPr lang="en-US" sz="1200" err="1">
                <a:solidFill>
                  <a:srgbClr val="999999"/>
                </a:solidFill>
                <a:latin typeface="Arial"/>
                <a:cs typeface="Arial"/>
              </a:rPr>
              <a:t>Gallant&amp;al</a:t>
            </a:r>
            <a:r>
              <a:rPr lang="en-US" sz="1200">
                <a:solidFill>
                  <a:srgbClr val="999999"/>
                </a:solidFill>
                <a:latin typeface="Arial"/>
                <a:cs typeface="Arial"/>
              </a:rPr>
              <a:t>.,</a:t>
            </a:r>
            <a:r>
              <a:rPr lang="en-US" sz="1200" i="1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lang="en-US" sz="1200" i="1" err="1">
                <a:solidFill>
                  <a:srgbClr val="999999"/>
                </a:solidFill>
                <a:latin typeface="Arial"/>
                <a:cs typeface="Arial"/>
              </a:rPr>
              <a:t>J.Comp.Sys.Sci</a:t>
            </a:r>
            <a:r>
              <a:rPr lang="en-US" sz="1200" i="1">
                <a:solidFill>
                  <a:srgbClr val="999999"/>
                </a:solidFill>
                <a:latin typeface="Arial"/>
                <a:cs typeface="Arial"/>
              </a:rPr>
              <a:t>.</a:t>
            </a:r>
            <a:r>
              <a:rPr lang="en-US" sz="1200">
                <a:solidFill>
                  <a:srgbClr val="999999"/>
                </a:solidFill>
                <a:latin typeface="Arial"/>
                <a:cs typeface="Arial"/>
              </a:rPr>
              <a:t>, 1980]</a:t>
            </a:r>
            <a:endParaRPr lang="en-US" sz="1200">
              <a:solidFill>
                <a:srgbClr val="757070"/>
              </a:solidFill>
              <a:latin typeface="Arial"/>
              <a:cs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E4851C-01E2-CE0D-A423-96A4D017D450}"/>
              </a:ext>
            </a:extLst>
          </p:cNvPr>
          <p:cNvSpPr txBox="1"/>
          <p:nvPr/>
        </p:nvSpPr>
        <p:spPr>
          <a:xfrm>
            <a:off x="4960620" y="3276600"/>
            <a:ext cx="9624060" cy="4147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080"/>
              </a:lnSpc>
            </a:pPr>
            <a:r>
              <a:rPr lang="en-US" sz="2000">
                <a:latin typeface="Arial"/>
              </a:rPr>
              <a:t>• Greedy superstrings in </a:t>
            </a:r>
            <a:r>
              <a:rPr lang="en-US" sz="2000">
                <a:solidFill>
                  <a:schemeClr val="accent6"/>
                </a:solidFill>
                <a:latin typeface="Arial"/>
              </a:rPr>
              <a:t>linear time</a:t>
            </a:r>
            <a:endParaRPr lang="en-US" sz="2000">
              <a:solidFill>
                <a:schemeClr val="accent6"/>
              </a:solidFill>
              <a:latin typeface="Arial"/>
              <a:cs typeface="Arial"/>
            </a:endParaRPr>
          </a:p>
          <a:p>
            <a:pPr>
              <a:lnSpc>
                <a:spcPts val="1440"/>
              </a:lnSpc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4CFFDA-6FD1-3DB2-330F-0425B4D17150}"/>
              </a:ext>
            </a:extLst>
          </p:cNvPr>
          <p:cNvSpPr txBox="1"/>
          <p:nvPr/>
        </p:nvSpPr>
        <p:spPr>
          <a:xfrm>
            <a:off x="9060180" y="3017520"/>
            <a:ext cx="46863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/>
                <a:cs typeface="Arial"/>
              </a:rPr>
              <a:t>​</a:t>
            </a:r>
            <a:r>
              <a:rPr lang="en-US" sz="1400">
                <a:solidFill>
                  <a:srgbClr val="FF0000"/>
                </a:solidFill>
                <a:latin typeface="Arial"/>
                <a:cs typeface="Arial"/>
              </a:rPr>
              <a:t>​</a:t>
            </a:r>
            <a:br>
              <a:rPr lang="en-US" sz="1400">
                <a:latin typeface="Arial"/>
                <a:cs typeface="Arial"/>
              </a:rPr>
            </a:br>
            <a:r>
              <a:rPr lang="en-US" sz="1400">
                <a:solidFill>
                  <a:srgbClr val="757070"/>
                </a:solidFill>
                <a:latin typeface="Arial"/>
                <a:cs typeface="Arial"/>
              </a:rPr>
              <a:t>implemented in </a:t>
            </a:r>
            <a:r>
              <a:rPr lang="en-US" sz="1400" err="1">
                <a:solidFill>
                  <a:srgbClr val="757070"/>
                </a:solidFill>
                <a:latin typeface="Arial"/>
                <a:cs typeface="Arial"/>
              </a:rPr>
              <a:t>KmerCamel</a:t>
            </a:r>
            <a:endParaRPr lang="en-US" sz="1400">
              <a:latin typeface="Arial"/>
              <a:cs typeface="Arial"/>
            </a:endParaRPr>
          </a:p>
        </p:txBody>
      </p:sp>
      <p:pic>
        <p:nvPicPr>
          <p:cNvPr id="42" name="Picture 41" descr="camel">
            <a:extLst>
              <a:ext uri="{FF2B5EF4-FFF2-40B4-BE49-F238E27FC236}">
                <a16:creationId xmlns:a16="http://schemas.microsoft.com/office/drawing/2014/main" id="{463B85CF-DD04-9353-C8ED-CFA641C35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6657" y="3309937"/>
            <a:ext cx="154305" cy="18478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8FBD282-0FE7-2729-80C4-2F01474DEC54}"/>
              </a:ext>
            </a:extLst>
          </p:cNvPr>
          <p:cNvSpPr txBox="1"/>
          <p:nvPr/>
        </p:nvSpPr>
        <p:spPr>
          <a:xfrm>
            <a:off x="4099560" y="3825240"/>
            <a:ext cx="9624060" cy="4147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080"/>
              </a:lnSpc>
            </a:pPr>
            <a:r>
              <a:rPr lang="en-US" sz="2000">
                <a:latin typeface="Arial"/>
              </a:rPr>
              <a:t>• Minimizing/maximizing # of 1s </a:t>
            </a:r>
            <a:r>
              <a:rPr lang="en-US" sz="2000">
                <a:solidFill>
                  <a:schemeClr val="accent6"/>
                </a:solidFill>
                <a:latin typeface="Arial"/>
              </a:rPr>
              <a:t>linear</a:t>
            </a:r>
            <a:endParaRPr lang="en-US" sz="2000">
              <a:solidFill>
                <a:schemeClr val="accent6"/>
              </a:solidFill>
              <a:latin typeface="Arial"/>
              <a:cs typeface="Arial"/>
            </a:endParaRPr>
          </a:p>
          <a:p>
            <a:pPr>
              <a:lnSpc>
                <a:spcPts val="1440"/>
              </a:lnSpc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38E3AF-1CB6-B31F-3BD7-17741316ECA1}"/>
              </a:ext>
            </a:extLst>
          </p:cNvPr>
          <p:cNvSpPr txBox="1"/>
          <p:nvPr/>
        </p:nvSpPr>
        <p:spPr>
          <a:xfrm>
            <a:off x="5956377" y="1615132"/>
            <a:ext cx="46863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2">
                    <a:lumMod val="49000"/>
                  </a:schemeClr>
                </a:solidFill>
                <a:latin typeface="Arial"/>
                <a:cs typeface="Arial"/>
              </a:rPr>
              <a:t>e.g., |S| + c [#1s in M]</a:t>
            </a:r>
            <a:endParaRPr lang="en-US">
              <a:solidFill>
                <a:schemeClr val="bg2">
                  <a:lumMod val="49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2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6" grpId="0"/>
      <p:bldP spid="27" grpId="0"/>
      <p:bldP spid="28" grpId="0"/>
      <p:bldP spid="30" grpId="0"/>
      <p:bldP spid="31" grpId="0"/>
      <p:bldP spid="32" grpId="0"/>
      <p:bldP spid="36" grpId="0"/>
      <p:bldP spid="38" grpId="0"/>
      <p:bldP spid="16" grpId="0"/>
      <p:bldP spid="4" grpId="0"/>
      <p:bldP spid="13" grpId="0"/>
      <p:bldP spid="14" grpId="0"/>
      <p:bldP spid="19" grpId="0"/>
      <p:bldP spid="25" grpId="0"/>
      <p:bldP spid="29" grpId="0"/>
      <p:bldP spid="33" grpId="0"/>
      <p:bldP spid="34" grpId="0"/>
      <p:bldP spid="37" grpId="0"/>
      <p:bldP spid="41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DCD4B-6214-C5EA-DE69-4ABAFBEEA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05761-CEFF-91C0-8B6E-AFE9A5AF9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579" y="2634280"/>
            <a:ext cx="10515600" cy="132556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GB" sz="4800" b="1" dirty="0">
                <a:solidFill>
                  <a:srgbClr val="156082"/>
                </a:solidFill>
              </a:rPr>
              <a:t>Our results</a:t>
            </a:r>
            <a:endParaRPr lang="en-US" sz="4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9CA4B2-6ED6-370F-F277-0315EE65D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081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Towards Efficient 𝑘-Mer Set Operations via Function-Assigned Masked Superstrings</vt:lpstr>
      <vt:lpstr>𝑘-mer sets are core in computational biology</vt:lpstr>
      <vt:lpstr>Our problem: efficient, queryable and dynamic 𝑘-mer structure</vt:lpstr>
      <vt:lpstr>Information theory gives weak results for practical 𝑘-mer sets</vt:lpstr>
      <vt:lpstr>State of the art: indexing using de Bruijn graphs</vt:lpstr>
      <vt:lpstr>Ingredients for a space-efficient dynamic 𝑘-mer index</vt:lpstr>
      <vt:lpstr>Compact 𝑘-mer set representation via superstrings</vt:lpstr>
      <vt:lpstr>How to compute masked superstrings?</vt:lpstr>
      <vt:lpstr>Our results</vt:lpstr>
      <vt:lpstr>How to dynamize masked superstrings?</vt:lpstr>
      <vt:lpstr>Solution: function-assigned masked superstrings</vt:lpstr>
      <vt:lpstr>Building block operations:  recast &amp; concat</vt:lpstr>
      <vt:lpstr>𝑘-mer set operations via concat on 𝑓-MS</vt:lpstr>
      <vt:lpstr>Workflow with 𝑓-masked superstrings</vt:lpstr>
      <vt:lpstr>How to answer queries on 𝑓-masked superstrings?</vt:lpstr>
      <vt:lpstr>The core of masked superstring indexing: Masked BWT</vt:lpstr>
      <vt:lpstr>Querying masked superstrings: FMSI data structure</vt:lpstr>
      <vt:lpstr>Extending the FMSI index to 𝑓-MS: queries &amp; dynamicity</vt:lpstr>
      <vt:lpstr>Proof-of-concept experiment: low query memory after set ops</vt:lpstr>
      <vt:lpstr>Conclusions</vt:lpstr>
      <vt:lpstr>Thank you for your attention!</vt:lpstr>
      <vt:lpstr>Unused slides</vt:lpstr>
      <vt:lpstr>Colored k-mer sets rely on efficient single set indexing</vt:lpstr>
      <vt:lpstr>Dictionary and membership queries in FMSI</vt:lpstr>
      <vt:lpstr>Results: FMSI is the most space-efficient 𝑘-mer set index</vt:lpstr>
      <vt:lpstr>Results: FMSI retains competitive query time</vt:lpstr>
      <vt:lpstr>FMSI allows new applications: sampled k-mer sets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340</cp:revision>
  <dcterms:created xsi:type="dcterms:W3CDTF">2025-06-27T11:32:13Z</dcterms:created>
  <dcterms:modified xsi:type="dcterms:W3CDTF">2025-08-25T12:33:49Z</dcterms:modified>
</cp:coreProperties>
</file>