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1"/>
  </p:sldMasterIdLst>
  <p:notesMasterIdLst>
    <p:notesMasterId r:id="rId65"/>
  </p:notesMasterIdLst>
  <p:handoutMasterIdLst>
    <p:handoutMasterId r:id="rId66"/>
  </p:handoutMasterIdLst>
  <p:sldIdLst>
    <p:sldId id="291" r:id="rId2"/>
    <p:sldId id="1921" r:id="rId3"/>
    <p:sldId id="2036" r:id="rId4"/>
    <p:sldId id="1930" r:id="rId5"/>
    <p:sldId id="1971" r:id="rId6"/>
    <p:sldId id="2031" r:id="rId7"/>
    <p:sldId id="2033" r:id="rId8"/>
    <p:sldId id="1747" r:id="rId9"/>
    <p:sldId id="2014" r:id="rId10"/>
    <p:sldId id="265" r:id="rId11"/>
    <p:sldId id="1972" r:id="rId12"/>
    <p:sldId id="1701" r:id="rId13"/>
    <p:sldId id="1974" r:id="rId14"/>
    <p:sldId id="1973" r:id="rId15"/>
    <p:sldId id="1975" r:id="rId16"/>
    <p:sldId id="2032" r:id="rId17"/>
    <p:sldId id="2034" r:id="rId18"/>
    <p:sldId id="1994" r:id="rId19"/>
    <p:sldId id="1998" r:id="rId20"/>
    <p:sldId id="1822" r:id="rId21"/>
    <p:sldId id="2027" r:id="rId22"/>
    <p:sldId id="2015" r:id="rId23"/>
    <p:sldId id="1978" r:id="rId24"/>
    <p:sldId id="2024" r:id="rId25"/>
    <p:sldId id="1979" r:id="rId26"/>
    <p:sldId id="2016" r:id="rId27"/>
    <p:sldId id="2017" r:id="rId28"/>
    <p:sldId id="2020" r:id="rId29"/>
    <p:sldId id="2021" r:id="rId30"/>
    <p:sldId id="2025" r:id="rId31"/>
    <p:sldId id="1836" r:id="rId32"/>
    <p:sldId id="1999" r:id="rId33"/>
    <p:sldId id="2028" r:id="rId34"/>
    <p:sldId id="2026" r:id="rId35"/>
    <p:sldId id="2035" r:id="rId36"/>
    <p:sldId id="2002" r:id="rId37"/>
    <p:sldId id="2001" r:id="rId38"/>
    <p:sldId id="1950" r:id="rId39"/>
    <p:sldId id="1983" r:id="rId40"/>
    <p:sldId id="2006" r:id="rId41"/>
    <p:sldId id="1986" r:id="rId42"/>
    <p:sldId id="2007" r:id="rId43"/>
    <p:sldId id="1988" r:id="rId44"/>
    <p:sldId id="1989" r:id="rId45"/>
    <p:sldId id="2009" r:id="rId46"/>
    <p:sldId id="1991" r:id="rId47"/>
    <p:sldId id="2030" r:id="rId48"/>
    <p:sldId id="2004" r:id="rId49"/>
    <p:sldId id="2013" r:id="rId50"/>
    <p:sldId id="1694" r:id="rId51"/>
    <p:sldId id="2037" r:id="rId52"/>
    <p:sldId id="2038" r:id="rId53"/>
    <p:sldId id="1935" r:id="rId54"/>
    <p:sldId id="1997" r:id="rId55"/>
    <p:sldId id="1859" r:id="rId56"/>
    <p:sldId id="1839" r:id="rId57"/>
    <p:sldId id="1681" r:id="rId58"/>
    <p:sldId id="1684" r:id="rId59"/>
    <p:sldId id="2039" r:id="rId60"/>
    <p:sldId id="1693" r:id="rId61"/>
    <p:sldId id="1695" r:id="rId62"/>
    <p:sldId id="1696" r:id="rId63"/>
    <p:sldId id="1840" r:id="rId6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94BC430-CEFA-9A46-B5B2-354C113D4DE3}">
          <p14:sldIdLst>
            <p14:sldId id="291"/>
            <p14:sldId id="1921"/>
            <p14:sldId id="2036"/>
            <p14:sldId id="1930"/>
            <p14:sldId id="1971"/>
            <p14:sldId id="2031"/>
            <p14:sldId id="2033"/>
            <p14:sldId id="1747"/>
            <p14:sldId id="2014"/>
            <p14:sldId id="265"/>
            <p14:sldId id="1972"/>
            <p14:sldId id="1701"/>
            <p14:sldId id="1974"/>
            <p14:sldId id="1973"/>
            <p14:sldId id="1975"/>
            <p14:sldId id="2032"/>
            <p14:sldId id="2034"/>
            <p14:sldId id="1994"/>
            <p14:sldId id="1998"/>
            <p14:sldId id="1822"/>
            <p14:sldId id="2027"/>
            <p14:sldId id="2015"/>
            <p14:sldId id="1978"/>
            <p14:sldId id="2024"/>
            <p14:sldId id="1979"/>
            <p14:sldId id="2016"/>
            <p14:sldId id="2017"/>
            <p14:sldId id="2020"/>
            <p14:sldId id="2021"/>
            <p14:sldId id="2025"/>
            <p14:sldId id="1836"/>
            <p14:sldId id="1999"/>
            <p14:sldId id="2028"/>
            <p14:sldId id="2026"/>
            <p14:sldId id="2035"/>
            <p14:sldId id="2002"/>
            <p14:sldId id="2001"/>
            <p14:sldId id="1950"/>
            <p14:sldId id="1983"/>
            <p14:sldId id="2006"/>
            <p14:sldId id="1986"/>
            <p14:sldId id="2007"/>
            <p14:sldId id="1988"/>
            <p14:sldId id="1989"/>
            <p14:sldId id="2009"/>
            <p14:sldId id="1991"/>
            <p14:sldId id="2030"/>
            <p14:sldId id="2004"/>
            <p14:sldId id="2013"/>
            <p14:sldId id="1694"/>
          </p14:sldIdLst>
        </p14:section>
        <p14:section name="対質問" id="{45A28724-3E75-3A4B-901D-D7D3E938CF63}">
          <p14:sldIdLst>
            <p14:sldId id="2037"/>
            <p14:sldId id="2038"/>
            <p14:sldId id="1935"/>
            <p14:sldId id="1997"/>
            <p14:sldId id="1859"/>
            <p14:sldId id="1839"/>
            <p14:sldId id="1681"/>
            <p14:sldId id="1684"/>
            <p14:sldId id="2039"/>
            <p14:sldId id="1693"/>
            <p14:sldId id="1695"/>
            <p14:sldId id="1696"/>
            <p14:sldId id="18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C5D4A"/>
    <a:srgbClr val="2EA2B3"/>
    <a:srgbClr val="333333"/>
    <a:srgbClr val="45A1CF"/>
    <a:srgbClr val="52B780"/>
    <a:srgbClr val="4AA567"/>
    <a:srgbClr val="4B77BE"/>
    <a:srgbClr val="35C1D7"/>
    <a:srgbClr val="2DACC0"/>
    <a:srgbClr val="CC6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2"/>
    <p:restoredTop sz="73668"/>
  </p:normalViewPr>
  <p:slideViewPr>
    <p:cSldViewPr snapToGrid="0" snapToObjects="1">
      <p:cViewPr varScale="1">
        <p:scale>
          <a:sx n="46" d="100"/>
          <a:sy n="46" d="100"/>
        </p:scale>
        <p:origin x="216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C92AA1D-6BDB-D74D-AE8F-3EA959E8E3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C14FC8-4518-4544-8104-86E29DAC05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BDFDC-E6AA-D140-955E-DC4C3406C74A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A78AD0E-9C4E-FB4B-ACD3-B24D7544DA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24EC227-4A68-4B46-A5BF-D4FBEF2884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3D943-3926-7042-8FD2-894C5CA3CE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811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2BD40-14AB-3443-AF4B-61D7BB709373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9F62F-3CB5-9044-A3D6-B1F3018393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10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for the introduction.</a:t>
            </a:r>
          </a:p>
          <a:p>
            <a:r>
              <a:rPr kumimoji="1" lang="en-US" altLang="ja-JP" dirty="0"/>
              <a:t>I'm a master student from Kyushu University in Japan.</a:t>
            </a:r>
          </a:p>
          <a:p>
            <a:r>
              <a:rPr kumimoji="1" lang="en-US" altLang="ja-JP" dirty="0"/>
              <a:t>and these people are my supervisors</a:t>
            </a:r>
            <a:r>
              <a:rPr kumimoji="1" lang="en-US" altLang="ja-JP" baseline="0" dirty="0"/>
              <a:t>.</a:t>
            </a:r>
          </a:p>
          <a:p>
            <a:endParaRPr kumimoji="1" lang="en-US" altLang="ja-JP" baseline="0" dirty="0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39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 will explain what palindromes in a trie are.</a:t>
            </a:r>
          </a:p>
          <a:p>
            <a:r>
              <a:rPr kumimoji="1" lang="en-US" altLang="ja-JP" dirty="0"/>
              <a:t>Since we consider a rooted tree, we </a:t>
            </a:r>
            <a:r>
              <a:rPr lang="en-US" altLang="ja-JP" sz="1200" dirty="0">
                <a:solidFill>
                  <a:schemeClr val="tx1"/>
                </a:solidFill>
                <a:latin typeface="Times New Roman" panose="02020603050405020304" pitchFamily="18" charset="0"/>
                <a:ea typeface="Hiragino Maru Gothic ProN W4" panose="020F0400000000000000" pitchFamily="34" charset="-128"/>
                <a:cs typeface="Times New Roman" panose="02020603050405020304" pitchFamily="18" charset="0"/>
              </a:rPr>
              <a:t>only consider paths </a:t>
            </a:r>
            <a:r>
              <a:rPr kumimoji="1" lang="en-US" altLang="ja-JP" dirty="0"/>
              <a:t>in the root to leaf direction.</a:t>
            </a:r>
          </a:p>
          <a:p>
            <a:r>
              <a:rPr kumimoji="1" lang="ja-JP" altLang="en-US"/>
              <a:t>だいレクション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893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Thus this path labeled by “</a:t>
            </a:r>
            <a:r>
              <a:rPr kumimoji="1" lang="en-US" altLang="ja-JP" dirty="0" err="1"/>
              <a:t>bccaaccb</a:t>
            </a:r>
            <a:r>
              <a:rPr kumimoji="1" lang="en-US" altLang="ja-JP" dirty="0"/>
              <a:t>” is a palindrome in this trie.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743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red string is a palindrome but we do not consider such a path.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228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Next, I will explain maximal palindromes in a trie.</a:t>
            </a:r>
          </a:p>
          <a:p>
            <a:r>
              <a:rPr kumimoji="1" lang="en-US" altLang="ja-JP" dirty="0"/>
              <a:t>Maximal palindromes in a trie are natural extension of those in a string.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For example, 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 maximal palindrome centered at this position in this trie is “</a:t>
            </a:r>
            <a:r>
              <a:rPr lang="en-US" altLang="ja-JP" sz="12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bccaaccb</a:t>
            </a:r>
            <a:r>
              <a:rPr lang="en-US" altLang="ja-JP" sz="12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”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011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For another example, t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he maximal palindrome centered at this position in this trie is “</a:t>
            </a:r>
            <a:r>
              <a:rPr lang="en-US" altLang="ja-JP" sz="1200" dirty="0" err="1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aaa</a:t>
            </a:r>
            <a:r>
              <a:rPr lang="en-US" altLang="ja-JP" sz="1200" dirty="0"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”</a:t>
            </a: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033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I will explain distinct palindromes in a trie.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trie </a:t>
                </a:r>
                <a14:m>
                  <m:oMath xmlns:m="http://schemas.openxmlformats.org/officeDocument/2006/math">
                    <m:r>
                      <a:rPr lang="en-US" altLang="ja-JP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1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this trie is this.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As in the case of single string, D_T can contain non maximal palindromes like this.</a:t>
                </a: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I will explain distinct palindromes in a trie.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trie 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𝐷_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:r>
                  <a:rPr lang="en-US" altLang="ja-JP" sz="1200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𝐷_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this trie is this.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As in the case of single string, D_T can contain non maximal palindromes like this.</a:t>
                </a: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077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I will explain distinct palindromes in a trie.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trie </a:t>
                </a:r>
                <a14:m>
                  <m:oMath xmlns:m="http://schemas.openxmlformats.org/officeDocument/2006/math">
                    <m:r>
                      <a:rPr lang="en-US" altLang="ja-JP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1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this trie is</a:t>
                </a:r>
                <a:r>
                  <a:rPr lang="en-US" altLang="ja-JP" sz="1200" baseline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this.</a:t>
                </a:r>
                <a:endParaRPr lang="en-US" altLang="ja-JP" sz="1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As in the case of single string, D_T can contain non maximal palindromes like this.</a:t>
                </a: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I will explain distinct palindromes in a trie.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trie 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𝐷_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:r>
                  <a:rPr lang="en-US" altLang="ja-JP" sz="1200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𝐷_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this trie is</a:t>
                </a:r>
                <a:r>
                  <a:rPr lang="en-US" altLang="ja-JP" sz="1200" baseline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this.</a:t>
                </a:r>
                <a:endParaRPr lang="en-US" altLang="ja-JP" sz="1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As in the case of single string, D_T can contain non maximal palindromes like this.</a:t>
                </a: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145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I will explain distinct palindromes in a trie.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trie </a:t>
                </a:r>
                <a14:m>
                  <m:oMath xmlns:m="http://schemas.openxmlformats.org/officeDocument/2006/math">
                    <m:r>
                      <a:rPr lang="en-US" altLang="ja-JP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1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2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this trie is this.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As in the case of single string, D_T can contain non maximal palindromes like this.</a:t>
                </a: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I will explain distinct palindromes in a trie.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trie 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𝐷_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:r>
                  <a:rPr lang="en-US" altLang="ja-JP" sz="1200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𝐷_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𝒯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this trie is this.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As in the case of single string, D_T can contain non maximal palindromes like this.</a:t>
                </a: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261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maximal (distinct) pals can be computed by naïvely applying </a:t>
                </a:r>
                <a:b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12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Manacher’s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(Groult et al.’s) algorithm to each root-to-leaf path.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This takes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12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2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time for each root-to-leaf path,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the height of the trie.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As we saw in the examples, many maximal palindromes can change after edit.</a:t>
                </a: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Of course, if we recompute all of maximal palindromes for each query, then we can compute the answer. </a:t>
                </a: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However,</a:t>
                </a:r>
                <a:r>
                  <a:rPr lang="en-US" altLang="ja-JP" sz="1200" baseline="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 it takes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𝑂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</a:rPr>
                  <a:t>(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𝑛)</a:t>
                </a:r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 time.</a:t>
                </a:r>
              </a:p>
              <a:p>
                <a:endParaRPr lang="en-US" altLang="ja-JP" sz="1200" dirty="0">
                  <a:latin typeface="Cambria Math" charset="0"/>
                  <a:ea typeface="Hiragino Maru Gothic ProN W4" charset="-128"/>
                  <a:cs typeface="Hiragino Maru Gothic ProN W4" charset="-128"/>
                </a:endParaRP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We show an algorithm using linear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 </a:t>
                </a:r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space which quickly </a:t>
                </a: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answers each query without explicit re-computation of </a:t>
                </a: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all maximal palindromes.</a:t>
                </a:r>
              </a:p>
              <a:p>
                <a:endParaRPr kumimoji="1" lang="ja-JP" altLang="en-US"/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485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Therefore this naïve method computes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maximal palindromes</a:t>
                </a:r>
                <a:r>
                  <a:rPr lang="en-US" altLang="ja-JP" sz="1200" baseline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and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distinct palindromes in a trie in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1200" b="0" i="1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200" b="0" i="1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h𝐿</m:t>
                        </m:r>
                      </m:e>
                    </m:d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is the number of leaves.</a:t>
                </a:r>
              </a:p>
              <a:p>
                <a:endParaRPr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This requires </a:t>
                </a:r>
                <a14:m>
                  <m:oMath xmlns:m="http://schemas.openxmlformats.org/officeDocument/2006/math">
                    <m:r>
                      <a:rPr lang="en-US" altLang="ja-JP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l-GR" altLang="ja-JP" sz="1200" i="1" dirty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200" i="1" dirty="0"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200" i="1" dirty="0"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ja-JP" sz="1200" i="1" dirty="0"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in the worst case. 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As we saw in the examples, many maximal palindromes can change after edit.</a:t>
                </a: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Of course, if we recompute all of maximal palindromes for each query, then we can compute the answer. </a:t>
                </a: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However,</a:t>
                </a:r>
                <a:r>
                  <a:rPr lang="en-US" altLang="ja-JP" sz="1200" baseline="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 it takes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𝑂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</a:rPr>
                  <a:t>(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𝑛)</a:t>
                </a:r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 time.</a:t>
                </a:r>
              </a:p>
              <a:p>
                <a:endParaRPr lang="en-US" altLang="ja-JP" sz="1200" dirty="0">
                  <a:latin typeface="Cambria Math" charset="0"/>
                  <a:ea typeface="Hiragino Maru Gothic ProN W4" charset="-128"/>
                  <a:cs typeface="Hiragino Maru Gothic ProN W4" charset="-128"/>
                </a:endParaRP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We show an algorithm using linear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 </a:t>
                </a:r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space which quickly </a:t>
                </a: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answers each query without explicit re-computation of </a:t>
                </a:r>
              </a:p>
              <a:p>
                <a:r>
                  <a:rPr lang="en-US" altLang="ja-JP" sz="1200" dirty="0"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all maximal palindromes.</a:t>
                </a:r>
              </a:p>
              <a:p>
                <a:endParaRPr kumimoji="1" lang="ja-JP" altLang="en-US"/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04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study is about palindromes.</a:t>
            </a:r>
          </a:p>
          <a:p>
            <a:r>
              <a:rPr kumimoji="1" lang="en-US" altLang="ja-JP" dirty="0"/>
              <a:t>A palindrome is a string that reads the same forward and backward.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Here are some examples of palindromes.</a:t>
            </a:r>
          </a:p>
          <a:p>
            <a:r>
              <a:rPr kumimoji="1" lang="en-US" altLang="ja-JP" dirty="0"/>
              <a:t>"radar" is a palindrome.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Also, ”</a:t>
            </a:r>
            <a:r>
              <a:rPr lang="en-US" altLang="ja-JP" sz="12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dirty="0" err="1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neveroddoreven</a:t>
            </a:r>
            <a:r>
              <a:rPr kumimoji="1" lang="en-US" altLang="ja-JP" dirty="0"/>
              <a:t>" is a palindrome.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This is a Japanese palindrome which means that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there are a lot of remote controllers. like this </a:t>
            </a:r>
            <a:r>
              <a:rPr lang="en-US" altLang="ja-JP" sz="1200" dirty="0" err="1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illustrasion</a:t>
            </a:r>
            <a:r>
              <a:rPr lang="en-US" altLang="ja-JP" sz="12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kumimoji="1" lang="en-US" altLang="ja-JP" dirty="0"/>
          </a:p>
          <a:p>
            <a:r>
              <a:rPr kumimoji="1" lang="en-US" altLang="ja-JP" dirty="0"/>
              <a:t>The </a:t>
            </a:r>
            <a:r>
              <a:rPr kumimoji="1" lang="ja-JP" altLang="en-US"/>
              <a:t>last</a:t>
            </a:r>
            <a:r>
              <a:rPr kumimoji="1" lang="en-US" altLang="ja-JP" dirty="0"/>
              <a:t> example is this equation which is a palindrome as a string.</a:t>
            </a:r>
          </a:p>
          <a:p>
            <a:r>
              <a:rPr kumimoji="1" lang="en-US" altLang="ja-JP" dirty="0"/>
              <a:t>I remark that this equation is mathematically correct.</a:t>
            </a:r>
          </a:p>
          <a:p>
            <a:r>
              <a:rPr kumimoji="1" lang="en-US" altLang="ja-JP" dirty="0"/>
              <a:t>What is more interesting about this palindrome is that the calculated values are also palindromes,</a:t>
            </a:r>
          </a:p>
          <a:p>
            <a:r>
              <a:rPr kumimoji="1" lang="en-US" altLang="ja-JP" dirty="0"/>
              <a:t>123321 and so is this equation!!!</a:t>
            </a:r>
          </a:p>
          <a:p>
            <a:r>
              <a:rPr kumimoji="1" lang="en-US" altLang="ja-JP" dirty="0"/>
              <a:t>I made these palindromic f</a:t>
            </a:r>
            <a:r>
              <a:rPr lang="en-US" altLang="ja-JP" dirty="0"/>
              <a:t>ormula</a:t>
            </a:r>
            <a:r>
              <a:rPr kumimoji="1" lang="en-US" altLang="ja-JP" dirty="0"/>
              <a:t>s by myself without a computer.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191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These are results for maximal palindromes.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b="0" dirty="0">
                    <a:ea typeface="Hiragino Maru Gothic ProN W4" charset="-128"/>
                    <a:cs typeface="Times New Roman" panose="02020603050405020304" pitchFamily="18" charset="0"/>
                  </a:rPr>
                  <a:t>lower case 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𝑛</a:t>
                </a:r>
                <a:r>
                  <a:rPr lang="en-US" altLang="ja-JP" sz="1200" b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length of </a:t>
                </a:r>
                <a:r>
                  <a:rPr lang="en-US" altLang="ja-JP" sz="120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</a:t>
                </a:r>
                <a:r>
                  <a:rPr lang="en-US" altLang="ja-JP" sz="1200" b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string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b="0" dirty="0">
                    <a:ea typeface="Hiragino Maru Gothic ProN W4" charset="-128"/>
                    <a:cs typeface="Times New Roman" panose="02020603050405020304" pitchFamily="18" charset="0"/>
                  </a:rPr>
                  <a:t>upper case 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𝑁</a:t>
                </a:r>
                <a:r>
                  <a:rPr lang="en-US" altLang="ja-JP" sz="1200" b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edges</a:t>
                </a:r>
                <a:r>
                  <a:rPr lang="ja-JP" altLang="en-US" sz="1200" b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b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the trie</a:t>
                </a:r>
                <a:endParaRPr lang="en-US" altLang="ja-JP" sz="1200" b="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𝐿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leaves of the trie</a:t>
                </a:r>
                <a:r>
                  <a:rPr lang="en-US" altLang="ja-JP" sz="1200" i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1200" b="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𝐿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≤𝑁)</a:t>
                </a:r>
                <a:endParaRPr lang="en-US" altLang="ja-JP" sz="1200" b="0" i="1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b="0" i="0" dirty="0" err="1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ℎ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height of the trie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1200" b="0" i="0" dirty="0" err="1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ℎ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≤𝑁)</a:t>
                </a:r>
                <a:endParaRPr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𝐾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the branching nodes of the trie</a:t>
                </a:r>
                <a:r>
                  <a:rPr lang="ja-JP" altLang="en-US" sz="12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(𝐾≤𝑁)</a:t>
                </a:r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The number of maximal palindromes in a trie is 2N-L.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In a case of single string L is one, so our result generalizes the case of single string.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Then we also showed that all of them can be computed in these time and space.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ja-JP" dirty="0"/>
                  <a:t>Because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L, h, and K are bounded by upper case N, algorithm 1 and algorithm 2 run in O(N log N) time in the worst case.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are the results.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showed that Problem 2 for block-wise edit can be solved in this query time with linear time and space preprocessing in CPM2018 paper.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Now, we improve the query time.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𝐿</a:t>
                </a:r>
                <a:r>
                  <a:rPr kumimoji="1" lang="en-US" altLang="ja-JP" dirty="0"/>
                  <a:t> is the length of a</a:t>
                </a:r>
                <a:r>
                  <a:rPr kumimoji="1" lang="en-US" altLang="ja-JP" baseline="0" dirty="0"/>
                  <a:t> new block.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The query time are independent of the length of the substring to be replaced with a new block.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687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These are results for maximal palindromes.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b="0" dirty="0">
                    <a:ea typeface="Hiragino Maru Gothic ProN W4" charset="-128"/>
                    <a:cs typeface="Times New Roman" panose="02020603050405020304" pitchFamily="18" charset="0"/>
                  </a:rPr>
                  <a:t>lower case 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𝑛</a:t>
                </a:r>
                <a:r>
                  <a:rPr lang="en-US" altLang="ja-JP" sz="1200" b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length of </a:t>
                </a:r>
                <a:r>
                  <a:rPr lang="en-US" altLang="ja-JP" sz="120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</a:t>
                </a:r>
                <a:r>
                  <a:rPr lang="en-US" altLang="ja-JP" sz="1200" b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string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b="0" dirty="0">
                    <a:ea typeface="Hiragino Maru Gothic ProN W4" charset="-128"/>
                    <a:cs typeface="Times New Roman" panose="02020603050405020304" pitchFamily="18" charset="0"/>
                  </a:rPr>
                  <a:t>upper case 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𝑁</a:t>
                </a:r>
                <a:r>
                  <a:rPr lang="en-US" altLang="ja-JP" sz="1200" b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edges</a:t>
                </a:r>
                <a:r>
                  <a:rPr lang="ja-JP" altLang="en-US" sz="1200" b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b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the trie</a:t>
                </a:r>
                <a:endParaRPr lang="en-US" altLang="ja-JP" sz="1200" b="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𝐿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leaves of the trie</a:t>
                </a:r>
                <a:r>
                  <a:rPr lang="en-US" altLang="ja-JP" sz="1200" i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1200" b="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𝐿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≤𝑁)</a:t>
                </a:r>
                <a:endParaRPr lang="en-US" altLang="ja-JP" sz="1200" b="0" i="1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b="0" i="0" dirty="0" err="1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ℎ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height of the trie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1200" b="0" i="0" dirty="0" err="1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ℎ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≤𝑁)</a:t>
                </a:r>
                <a:endParaRPr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𝐾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the branching nodes of the trie</a:t>
                </a:r>
                <a:r>
                  <a:rPr lang="ja-JP" altLang="en-US" sz="12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(𝐾≤𝑁)</a:t>
                </a:r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The number of maximal palindromes in a trie is 2N-L.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In a case of single string L is one, so our result generalizes the case of single string.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Then we also showed that all of them can be computed in these time and space.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kumimoji="1" lang="en-US" altLang="ja-JP" dirty="0"/>
                  <a:t>Because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L, h, and K are bounded by upper case N, algorithm 1 and algorithm 2 run in O(N log N) time in the worst case.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are the results.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showed that Problem 2 for block-wise edit can be solved in this query time with linear time and space preprocessing in CPM2018 paper.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Now, we improve the query time.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𝐿</a:t>
                </a:r>
                <a:r>
                  <a:rPr kumimoji="1" lang="en-US" altLang="ja-JP" dirty="0"/>
                  <a:t> is the length of a</a:t>
                </a:r>
                <a:r>
                  <a:rPr kumimoji="1" lang="en-US" altLang="ja-JP" baseline="0" dirty="0"/>
                  <a:t> new block.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The query time are independent of the length of the substring to be replaced with a new block.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633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These are results for distinct palindromes.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The number of distinct palindromes in a trie is at most N+1.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This result generalizes the case of single string.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All of them can be computed in O(N log h) time and O(N) space.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are the results.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showed that Problem 2 for block-wise edit can be solved in this query time with linear time and space preprocessing in CPM2018 paper.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Now, we improve the query time.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𝐿</a:t>
                </a:r>
                <a:r>
                  <a:rPr kumimoji="1" lang="en-US" altLang="ja-JP" dirty="0"/>
                  <a:t> is the length of a</a:t>
                </a:r>
                <a:r>
                  <a:rPr kumimoji="1" lang="en-US" altLang="ja-JP" baseline="0" dirty="0"/>
                  <a:t> new block.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The query time are independent of the length of the substring to be replaced with a new block.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833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In the rest of my talk,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 focus on maximal palindromes and explain these results.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are the results.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showed that Problem 2 for block-wise edit can be solved in this query time with linear time and space preprocessing in CPM2018 paper.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Now, we improve the query time.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𝐿</a:t>
                </a:r>
                <a:r>
                  <a:rPr kumimoji="1" lang="en-US" altLang="ja-JP" dirty="0"/>
                  <a:t> is the length of a</a:t>
                </a:r>
                <a:r>
                  <a:rPr kumimoji="1" lang="en-US" altLang="ja-JP" baseline="0" dirty="0"/>
                  <a:t> new block.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The query time are independent of the length of the substring to be replaced with a new block.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9631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First I will explain the number of maximal palindromes in a trie.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are the results.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showed that Problem 2 for block-wise edit can be solved in this query time with linear time and space preprocessing in CPM2018 paper.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Now, we improve the query time.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𝐿</a:t>
                </a:r>
                <a:r>
                  <a:rPr kumimoji="1" lang="en-US" altLang="ja-JP" dirty="0"/>
                  <a:t> is the length of a</a:t>
                </a:r>
                <a:r>
                  <a:rPr kumimoji="1" lang="en-US" altLang="ja-JP" baseline="0" dirty="0"/>
                  <a:t> new block.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The query time are independent of the length of the substring to be replaced with a new block.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179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Let’s consider the maximal palindrome of this center position 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immediately preceding character is “a” and the immediately following character is “a”.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 this can be extended with the same center like this.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173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Then, the immediately preceding character is “c” and the immediately following character is “a” or “c”.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 this can be extended for this edge with the same center like this.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831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Then, the immediately preceding character is “c” and the immediately following character is “c”.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 this can be extended with the same center like this.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79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Then, the immediately preceding character is “b” and the immediately following character is “a” or “b” or “d”.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 this can be extended for this edge with the same center like this.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502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Then, the immediately preceding character is “a” and the immediately following character is “b”.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So this can not be extended with the same center.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As we saw in the example, there is exactly one maximal palindrome for each center position 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𝑢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since the reversed path from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to the root is unique and the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out-going edges of each node are labeled by mutually distinct characters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there are N edges,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 are N-L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center positions as node and N center positions as edge.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Therefore,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number of maximal palindromes in a trie is exactly </a:t>
                </a:r>
                <a14:m>
                  <m:oMath xmlns:m="http://schemas.openxmlformats.org/officeDocument/2006/math">
                    <m:r>
                      <a:rPr lang="en-US" altLang="ja-JP" sz="1200" i="1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1200" i="1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1200" i="1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1200" i="1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Then, the immediately preceding character is “a” and the immediately following character is “b”.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So this can not be extended with the same center.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There is exactly one maximal palindrome for each center position 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𝑢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since the reversed path from 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𝑢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to the root is unique and the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out-going edges of each node are labeled by mutually distinct characters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12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Since there are N edges,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there are N-L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center positions as node and N center positions as edge.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Therefore,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number of maximal palindromes in a trie is exactly 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2𝑁−𝐿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06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In this talk, we consider maximal palindromes and distinct palindromes in a trie (namely, rooted edge-labeled tree).</a:t>
            </a:r>
          </a:p>
          <a:p>
            <a:endParaRPr lang="en-US" altLang="ja-JP" sz="1200" dirty="0">
              <a:solidFill>
                <a:srgbClr val="333333"/>
              </a:solidFill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r>
              <a:rPr lang="en-US" altLang="ja-JP" sz="12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I will begin with maximal palindromes and distinct palindromes in a string, </a:t>
            </a:r>
          </a:p>
          <a:p>
            <a:r>
              <a:rPr lang="en-US" altLang="ja-JP" sz="12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and then generalize them to tries.</a:t>
            </a: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6322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 I will explain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Algorithm 1.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are the results.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showed that Problem 2 for block-wise edit can be solved in this query time with linear time and space preprocessing in CPM2018 paper.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Now, we improve the query time.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𝐿</a:t>
                </a:r>
                <a:r>
                  <a:rPr kumimoji="1" lang="en-US" altLang="ja-JP" dirty="0"/>
                  <a:t> is the length of a</a:t>
                </a:r>
                <a:r>
                  <a:rPr kumimoji="1" lang="en-US" altLang="ja-JP" baseline="0" dirty="0"/>
                  <a:t> new block.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The query time are independent of the length of the substring to be replaced with a new block.</a:t>
                </a: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124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overview of algorithm 1 is as follows.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ja-JP" sz="1200" b="0" i="0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1200" b="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1200" b="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1200" b="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a depth-first traversal on the trie, </a:t>
                </a:r>
                <a:b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check whether all suffix palindromes of the root-to-</a:t>
                </a:r>
                <a14:m>
                  <m:oMath xmlns:m="http://schemas.openxmlformats.org/officeDocument/2006/math">
                    <m:r>
                      <a:rPr lang="en-US" altLang="ja-JP" sz="1200" b="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path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can be extended with edge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or not.</a:t>
                </a:r>
              </a:p>
              <a:p>
                <a:endParaRPr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If all out-edges from u have been processed,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output all palindromes ending at </a:t>
                </a:r>
                <a14:m>
                  <m:oMath xmlns:m="http://schemas.openxmlformats.org/officeDocument/2006/math">
                    <m:r>
                      <a:rPr lang="en-US" altLang="ja-JP" sz="1200" i="1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did not extend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with any path, as maximal palindromes.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If v is a leaf,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output all palindromes ending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200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as maximal palindromes</a:t>
                </a:r>
                <a:r>
                  <a:rPr lang="en-US" altLang="ja-JP" sz="1200" b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a given edit operation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(𝑖, 𝑐)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substitutes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dirty="0"/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𝑆[𝑖]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can classify each maximal palindrome into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"extended", "shortened" or "unchanged".</a:t>
                </a:r>
              </a:p>
              <a:p>
                <a:endParaRPr lang="en-US" altLang="ja-JP" sz="11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1800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Let’s consider this edge (</a:t>
                </a:r>
                <a:r>
                  <a:rPr kumimoji="1" lang="en-US" altLang="ja-JP" dirty="0" err="1"/>
                  <a:t>u,v</a:t>
                </a:r>
                <a:r>
                  <a:rPr kumimoji="1" lang="en-US" altLang="ja-JP" dirty="0"/>
                  <a:t>).</a:t>
                </a:r>
              </a:p>
              <a:p>
                <a:r>
                  <a:rPr kumimoji="1" lang="en-US" altLang="ja-JP" dirty="0"/>
                  <a:t>These are suffix palindromes ending at u.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a given edit operation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(𝑖, 𝑐)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substitutes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dirty="0"/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𝑆[𝑖]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can classify each maximal palindrome into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"extended", "shortened" or "unchanged".</a:t>
                </a:r>
              </a:p>
              <a:p>
                <a:endParaRPr lang="en-US" altLang="ja-JP" sz="11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116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Then, “cc” can be extended for this node v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with the same center.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a given edit operation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(𝑖, 𝑐)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substitutes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dirty="0"/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𝑆[𝑖]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can classify each maximal palindrome into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"extended", "shortened" or "unchanged".</a:t>
                </a:r>
              </a:p>
              <a:p>
                <a:endParaRPr lang="en-US" altLang="ja-JP" sz="11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1228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Let's consider another edge.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Then, “</a:t>
                </a:r>
                <a:r>
                  <a:rPr lang="en-US" altLang="ja-JP" sz="12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ccaacc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” can be extended for this node v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with the same center.</a:t>
                </a:r>
                <a:endParaRPr kumimoji="1" lang="ja-JP" altLang="en-US"/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a given edit operation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(𝑖, 𝑐)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substitutes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dirty="0"/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𝑆[𝑖]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can classify each maximal palindrome into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"extended", "shortened" or "unchanged".</a:t>
                </a:r>
              </a:p>
              <a:p>
                <a:endParaRPr lang="en-US" altLang="ja-JP" sz="11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952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Let's consider another edge.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Then, these suffix palindromes can not be extended for this node v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with the same center.</a:t>
                </a:r>
                <a:endParaRPr kumimoji="1" lang="ja-JP" altLang="en-US"/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a given edit operation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(𝑖, 𝑐)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substitutes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dirty="0"/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𝑆[𝑖]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can classify each maximal palindrome into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"extended", "shortened" or "unchanged".</a:t>
                </a:r>
              </a:p>
              <a:p>
                <a:endParaRPr lang="en-US" altLang="ja-JP" sz="11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6348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Now all out-edges from u have been processed, </a:t>
                </a:r>
              </a:p>
              <a:p>
                <a:r>
                  <a:rPr kumimoji="1" lang="en-US" altLang="ja-JP" dirty="0"/>
                  <a:t>then we output this “c” as a maximal palindrome. 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a given edit operation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(𝑖, 𝑐)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substitutes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dirty="0"/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𝑆[𝑖]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can classify each maximal palindrome into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"extended", "shortened" or "unchanged".</a:t>
                </a:r>
              </a:p>
              <a:p>
                <a:endParaRPr lang="en-US" altLang="ja-JP" sz="11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675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gino Maru Gothic ProN W4" charset="-128"/>
                      </a:rPr>
                      <m:t>Ω</m:t>
                    </m:r>
                    <m:d>
                      <m:dPr>
                        <m:ctrlPr>
                          <a:rPr lang="en-US" altLang="ja-JP" sz="12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ragino Maru Gothic ProN W4" charset="-128"/>
                          </a:rPr>
                        </m:ctrlPr>
                      </m:dPr>
                      <m:e>
                        <m:r>
                          <a:rPr lang="en-US" altLang="ja-JP" sz="1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ragino Maru Gothic ProN W4" charset="-128"/>
                          </a:rPr>
                          <m:t>h</m:t>
                        </m:r>
                      </m:e>
                    </m:d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gino Maru Gothic ProN W4" charset="-128"/>
                      </a:rPr>
                      <m:t> 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suffix palindromes ending at each node. 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But we can process them in a total of </a:t>
                </a:r>
                <a14:m>
                  <m:oMath xmlns:m="http://schemas.openxmlformats.org/officeDocument/2006/math"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12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2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ja-JP" sz="12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12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func>
                      </m:e>
                    </m:d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time and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12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2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working space for all nodes, 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by using periodic structures of maximal palindromes.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a given edit operation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(𝑖, 𝑐)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substitutes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dirty="0"/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𝑆[𝑖]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can classify each maximal palindrome into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"extended", "shortened" or "unchanged".</a:t>
                </a:r>
              </a:p>
              <a:p>
                <a:endParaRPr lang="en-US" altLang="ja-JP" sz="11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9608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Let me explain </a:t>
            </a:r>
            <a:r>
              <a:rPr kumimoji="1" lang="en-US" altLang="ja-JP" sz="12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</a:t>
            </a:r>
            <a:r>
              <a:rPr lang="en-US" altLang="ja-JP" sz="12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eriodic property of suffix palindromes in a string.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these are all the suffix palindromes ending at this position i.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smallest period of these two palindromes from the top is 7.</a:t>
            </a:r>
          </a:p>
          <a:p>
            <a:r>
              <a:rPr kumimoji="1" lang="en-US" altLang="ja-JP" dirty="0"/>
              <a:t>so they are in the same group.</a:t>
            </a: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the smallest period of these three palindromes in the middle is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so they are in the same group.</a:t>
            </a: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finally, the smallest period of the palindrome at the bottom is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so it is in another group.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it is known that the number of these periods is O(log i), so the number of the groups is also O(log i).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 </a:t>
            </a:r>
            <a:r>
              <a:rPr kumimoji="1" lang="en-US" altLang="ja-JP" dirty="0"/>
              <a:t>All groups can be represented in O(log i) space.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853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Now I will explain the immediately preceding characters of all maximal palindromes for each group.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From the above, these palindromes have same smallest period.</a:t>
            </a:r>
          </a:p>
          <a:p>
            <a:r>
              <a:rPr kumimoji="1" lang="en-US" altLang="ja-JP" dirty="0"/>
              <a:t>Therefore, t</a:t>
            </a:r>
            <a:r>
              <a:rPr lang="en-US" altLang="ja-JP" sz="12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he maximal palindromes in a group except for the longest one </a:t>
            </a:r>
          </a:p>
          <a:p>
            <a:r>
              <a:rPr lang="en-US" altLang="ja-JP" sz="12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are immediately preceded by the same character.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15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:r>
                  <a:rPr lang="en-US" altLang="ja-JP" sz="1200" i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a string of length </a:t>
                </a:r>
                <a:r>
                  <a:rPr lang="en-US" altLang="ja-JP" sz="1200" i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each integer and half-integer position </a:t>
                </a:r>
                <a14:m>
                  <m:oMath xmlns:m="http://schemas.openxmlformats.org/officeDocument/2006/math"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1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𝑓𝑟𝑜𝑚</m:t>
                    </m:r>
                    <m:r>
                      <a:rPr lang="en-US" altLang="ja-JP" sz="1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1 </m:t>
                    </m:r>
                    <m:r>
                      <a:rPr lang="en-US" altLang="ja-JP" sz="1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altLang="ja-JP" sz="1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sz="1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S,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maximal substring of S that is a palindrome with center c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is the maximal palindrome centered at c. </a:t>
                </a:r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Let me show some examples of maximal palindromes.</a:t>
                </a:r>
              </a:p>
              <a:p>
                <a:r>
                  <a:rPr kumimoji="1" lang="en-US" altLang="ja-JP" dirty="0"/>
                  <a:t>For example, the maximal palindrome for the center at position 7 is</a:t>
                </a:r>
                <a:r>
                  <a:rPr kumimoji="1" lang="ja-JP" altLang="en-US"/>
                  <a:t> </a:t>
                </a:r>
                <a:r>
                  <a:rPr kumimoji="1" lang="en-US" altLang="ja-JP" dirty="0"/>
                  <a:t>”</a:t>
                </a:r>
                <a:r>
                  <a:rPr kumimoji="1" lang="en-US" altLang="ja-JP" dirty="0" err="1"/>
                  <a:t>caaac</a:t>
                </a:r>
                <a:r>
                  <a:rPr kumimoji="1" lang="en-US" altLang="ja-JP" dirty="0"/>
                  <a:t>" in this string S.</a:t>
                </a:r>
                <a:endParaRPr kumimoji="1" lang="ja-JP" altLang="en-US"/>
              </a:p>
              <a:p>
                <a:r>
                  <a:rPr kumimoji="1" lang="en-US" altLang="ja-JP" dirty="0"/>
                  <a:t>For another example, the maximal palindrome for the center at position 9.5 is</a:t>
                </a:r>
                <a:r>
                  <a:rPr kumimoji="1" lang="ja-JP" altLang="en-US"/>
                  <a:t> </a:t>
                </a:r>
                <a:r>
                  <a:rPr kumimoji="1" lang="en-US" altLang="ja-JP" dirty="0"/>
                  <a:t>"</a:t>
                </a:r>
                <a:r>
                  <a:rPr kumimoji="1" lang="en-US" altLang="ja-JP" dirty="0" err="1"/>
                  <a:t>acca</a:t>
                </a:r>
                <a:r>
                  <a:rPr kumimoji="1" lang="en-US" altLang="ja-JP" dirty="0"/>
                  <a:t>" in this string S.</a:t>
                </a:r>
                <a:endParaRPr kumimoji="1" lang="ja-JP" altLang="en-US"/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number of maximal palindromes in any string</a:t>
                </a:r>
                <a:r>
                  <a:rPr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of length n is exactly </a:t>
                </a:r>
                <a14:m>
                  <m:oMath xmlns:m="http://schemas.openxmlformats.org/officeDocument/2006/math">
                    <m:r>
                      <a:rPr lang="en-US" altLang="ja-JP" sz="12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12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(including empty strings).</a:t>
                </a:r>
              </a:p>
              <a:p>
                <a:r>
                  <a:rPr kumimoji="1" lang="en-US" altLang="ja-JP" dirty="0"/>
                  <a:t>Manacher showed how to compute all maximal palindromes in S in linear time.</a:t>
                </a:r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the longest palindrome centered at position 6.5 is this, so maximal palindrome at center 6.5 is "</a:t>
                </a:r>
                <a:r>
                  <a:rPr kumimoji="1" lang="en-US" altLang="ja-JP" dirty="0" err="1"/>
                  <a:t>acaaaaca</a:t>
                </a:r>
                <a:r>
                  <a:rPr kumimoji="1" lang="en-US" altLang="ja-JP" dirty="0"/>
                  <a:t>".</a:t>
                </a:r>
                <a:endParaRPr kumimoji="1" lang="ja-JP" altLang="en-US"/>
              </a:p>
              <a:p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so, maximal palindrome exist each position.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thus,</a:t>
                </a:r>
                <a:r>
                  <a:rPr lang="en-US" altLang="ja-JP" sz="1200" baseline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number of maximal palindromes in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𝑠[1..𝑛]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𝑂(𝑛)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And then, the algorithm which can enumerate all maximal palindromes exist.</a:t>
                </a:r>
              </a:p>
              <a:p>
                <a:r>
                  <a:rPr kumimoji="1" lang="en-US" altLang="ja-JP" dirty="0"/>
                  <a:t>By using </a:t>
                </a:r>
                <a:r>
                  <a:rPr kumimoji="1" lang="en-US" altLang="ja-JP" dirty="0" err="1"/>
                  <a:t>manacher's</a:t>
                </a:r>
                <a:r>
                  <a:rPr kumimoji="1" lang="en-US" altLang="ja-JP" dirty="0"/>
                  <a:t> algorithm, maximal palindromes of all positions in S[1..n] can be enumerated in O(n) time.</a:t>
                </a:r>
                <a:endParaRPr kumimoji="1" lang="ja-JP" altLang="en-US"/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410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Therefore, the number of immediately preceding characters for each group is at most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5746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1200" i="1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the immediately preceding character of the longest one.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1200" i="1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the immediately preceding character of the others.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1200" i="1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the label of edge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200" b="0" i="1" dirty="0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ja-JP" sz="1200" b="0" i="1" dirty="0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𝑎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the immediately preceding character of the longest one.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𝑏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the immediately preceding character of the others.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the label of edge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𝑢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</a:t>
                </a:r>
                <a:r>
                  <a:rPr lang="en-US" altLang="ja-JP" sz="120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𝑣</a:t>
                </a:r>
                <a:r>
                  <a:rPr lang="en-US" altLang="ja-JP" sz="1200" b="0" i="0" dirty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6167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There are 4 cases to consider for each group as follows: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1939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First, if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kumimoji="1" lang="en-US" altLang="ja-JP" dirty="0"/>
                  <a:t>, then </a:t>
                </a: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ll these palindromes are extended.</a:t>
                </a: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First, if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𝑎=𝑏=𝑐</a:t>
                </a:r>
                <a:r>
                  <a:rPr kumimoji="1" lang="en-US" altLang="ja-JP" dirty="0"/>
                  <a:t>, then </a:t>
                </a: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ll these palindromes are extended.</a:t>
                </a:r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013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Second, if</a:t>
                </a:r>
                <a14:m>
                  <m:oMath xmlns:m="http://schemas.openxmlformats.org/officeDocument/2006/math">
                    <m:r>
                      <a:rPr lang="en-US" altLang="ja-JP" sz="1200" b="0" i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20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120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12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200" b="0" i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and</m:t>
                    </m:r>
                    <m:r>
                      <a:rPr lang="en-US" altLang="ja-JP" sz="1200" b="0" i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200" i="1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kumimoji="1" lang="en-US" altLang="ja-JP" dirty="0"/>
                  <a:t>, then </a:t>
                </a: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he longest one is extended.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Note that, o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 palindromes might be extended with another out-edge of u.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Second, if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𝑎=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and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𝑏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≠𝑐</a:t>
                </a:r>
                <a:r>
                  <a:rPr kumimoji="1" lang="en-US" altLang="ja-JP" dirty="0"/>
                  <a:t>, then </a:t>
                </a: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he longest one is extended.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Note that, o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 palindromes might be extended with another out-edge of u.</a:t>
                </a:r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48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Third, if </a:t>
                </a:r>
                <a14:m>
                  <m:oMath xmlns:m="http://schemas.openxmlformats.org/officeDocument/2006/math">
                    <m:r>
                      <a:rPr lang="en-US" altLang="ja-JP" sz="120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12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200" b="0" i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nd</m:t>
                    </m:r>
                    <m:r>
                      <a:rPr lang="en-US" altLang="ja-JP" sz="1200" b="0" i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200" i="1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1200" i="1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kumimoji="1" lang="en-US" altLang="ja-JP" dirty="0"/>
                  <a:t>, then a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ll these palindromes but the longest one are extended.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Same as before, the longest one might be extended with another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out-edge of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Third, if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𝑎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≠𝑐</a:t>
                </a:r>
                <a:r>
                  <a:rPr lang="en-US" altLang="ja-JP" sz="12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a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nd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𝑏=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𝑐</a:t>
                </a:r>
                <a:r>
                  <a:rPr kumimoji="1" lang="en-US" altLang="ja-JP" dirty="0"/>
                  <a:t>, then a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ll these palindromes but the longest one are extended.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Same as before, the longest one might be extended with another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out-edge of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𝑢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3563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Finally,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12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and</a:t>
                </a:r>
                <a:r>
                  <a:rPr lang="en-US" altLang="ja-JP" sz="1200" dirty="0"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1200" b="0" i="1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kumimoji="1" lang="en-US" altLang="ja-JP" dirty="0"/>
                  <a:t>, then </a:t>
                </a: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ll these palindromes are not extended with this edge</a:t>
                </a:r>
                <a:r>
                  <a:rPr lang="en-US" altLang="ja-JP" sz="1200" baseline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</a:t>
                </a:r>
                <a:r>
                  <a:rPr lang="en-US" altLang="ja-JP" sz="1200" baseline="0" dirty="0" err="1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u,v</a:t>
                </a:r>
                <a:r>
                  <a:rPr lang="en-US" altLang="ja-JP" sz="1200" baseline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palindromes might be extended with another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out-edge of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Finally,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𝑎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≠𝑐</a:t>
                </a:r>
                <a:r>
                  <a:rPr lang="en-US" altLang="ja-JP" sz="12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and</a:t>
                </a:r>
                <a:r>
                  <a:rPr lang="en-US" altLang="ja-JP" sz="1200" dirty="0"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𝑏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≠𝑐</a:t>
                </a:r>
                <a:r>
                  <a:rPr kumimoji="1" lang="en-US" altLang="ja-JP" dirty="0"/>
                  <a:t>, then </a:t>
                </a: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ll these palindromes are not extended with this edge</a:t>
                </a:r>
                <a:r>
                  <a:rPr lang="en-US" altLang="ja-JP" sz="1200" baseline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</a:t>
                </a:r>
                <a:r>
                  <a:rPr lang="en-US" altLang="ja-JP" sz="1200" baseline="0" dirty="0" err="1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u,v</a:t>
                </a:r>
                <a:r>
                  <a:rPr lang="en-US" altLang="ja-JP" sz="1200" baseline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palindromes might be extended with another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out-edge of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𝑢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730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me explain the running time.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represent each group by an arithmetic progression,</a:t>
                </a:r>
                <a:b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so each group can be processed in constant time in the above all cases.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1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1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1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arithmetic progression at each node, </a:t>
                </a:r>
                <a:b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therefore we can check whether suffix palindromes </a:t>
                </a:r>
                <a:b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be extended or not in </a:t>
                </a:r>
                <a14:m>
                  <m:oMath xmlns:m="http://schemas.openxmlformats.org/officeDocument/2006/math"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ja-JP" sz="1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ja-JP" sz="1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per each node.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Since there are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nodes, 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   we can compute all maximal palindromes in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12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2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ja-JP" sz="12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12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12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time. 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me explain the running time.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represent each group by an arithmetic progression,</a:t>
                </a:r>
                <a:b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so each group can be processed in constant time in the above all cases.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 are </a:t>
                </a:r>
                <a:r>
                  <a:rPr lang="en-US" altLang="ja-JP" sz="1200" b="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𝑂(log⁡ℎ 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arithmetic progression at each node, </a:t>
                </a:r>
                <a:b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therefore we can check whether suffix palindromes </a:t>
                </a:r>
                <a:b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be extended or not in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𝑂(log</a:t>
                </a:r>
                <a:r>
                  <a:rPr lang="en-US" altLang="ja-JP" sz="1200" b="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ℎ)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per each node.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Since there are </a:t>
                </a:r>
                <a:r>
                  <a:rPr lang="en-US" altLang="ja-JP" sz="120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𝑁+1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nodes, 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   we can compute all maximal palindromes in </a:t>
                </a:r>
                <a:r>
                  <a:rPr lang="en-US" altLang="ja-JP" sz="120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𝑂(𝑁 log⁡ℎ 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time. 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4729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me explain the working space.</a:t>
                </a:r>
              </a:p>
              <a:p>
                <a:endParaRPr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Since suffix palindromes that are not extended with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1200" b="0" i="1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1200" b="0" i="1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ja-JP" sz="1200" b="0" i="1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ja-JP" sz="1200" b="0" i="1" smtClean="0"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might be extended with another path, we have to store them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during traversal from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to all children of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example, this suffix palindrome can not be extended with edge (u, v), </a:t>
                </a:r>
              </a:p>
              <a:p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but can be extended with another edge.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When we </a:t>
                </a: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backtrack to u after visiting v, we have to extend this “cc”.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 we cannot discard these suffix palindromes in the root-to-u path during traversal on the root-to-v path.</a:t>
                </a:r>
                <a:endParaRPr lang="en-US" altLang="ja-JP" dirty="0"/>
              </a:p>
              <a:p>
                <a:endParaRPr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palindromes are maximal in the root-to-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path,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so the working space is </a:t>
                </a:r>
                <a14:m>
                  <m:oMath xmlns:m="http://schemas.openxmlformats.org/officeDocument/2006/math">
                    <m:r>
                      <a:rPr lang="en-US" altLang="ja-JP" sz="1200" i="1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ja-JP" sz="1200" i="1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1200" i="1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ja-JP" sz="1200" i="1" dirty="0"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during traversal. </a:t>
                </a:r>
              </a:p>
              <a:p>
                <a:endParaRPr kumimoji="1"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a given edit operation </a:t>
                </a:r>
                <a:r>
                  <a:rPr lang="en-US" altLang="ja-JP" sz="120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(𝑖, 𝑐)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substitutes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𝑐</a:t>
                </a:r>
                <a:r>
                  <a:rPr lang="en-US" altLang="ja-JP" sz="1200" dirty="0"/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sz="1200" i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𝑆[𝑖]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can classify each maximal palindrome into 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"extended", "shortened" or "unchanged".</a:t>
                </a:r>
              </a:p>
              <a:p>
                <a:endParaRPr lang="en-US" altLang="ja-JP" sz="11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6596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This is a summary of my talk.</a:t>
                </a:r>
              </a:p>
              <a:p>
                <a:r>
                  <a:rPr kumimoji="1" lang="en-US" altLang="ja-JP" dirty="0"/>
                  <a:t>We showed these results.</a:t>
                </a:r>
              </a:p>
              <a:p>
                <a:endParaRPr kumimoji="1" lang="en-US" altLang="ja-JP" dirty="0"/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This is a summary of this work.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Future work is as follows.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First</a:t>
                </a:r>
                <a:r>
                  <a:rPr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we achieve </a:t>
                </a:r>
                <a:r>
                  <a:rPr lang="en-US" altLang="ja-JP" sz="1200" b="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𝑂(𝐿)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optimal query time?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Second, Better fully dynamic algorithm?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Best known bounds is showed by Amir et al: </a:t>
                </a:r>
              </a:p>
              <a:p>
                <a:r>
                  <a:rPr lang="en-US" altLang="ja-JP" sz="120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𝑂(√𝑛  log^2.5⁡𝑛  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query time, using </a:t>
                </a:r>
                <a:r>
                  <a:rPr lang="en-US" altLang="ja-JP" sz="120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𝑂(𝑛 log⁡𝑛 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space,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after </a:t>
                </a:r>
                <a:r>
                  <a:rPr lang="en-US" altLang="ja-JP" sz="120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𝑂(𝑛 log^2⁡𝑛 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preprocessing.  </a:t>
                </a:r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22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 I will explain distinct palindromes in a string.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string </a:t>
                </a: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𝐷_𝑆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For example, </a:t>
                </a:r>
                <a:r>
                  <a:rPr kumimoji="1"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he set of distinct palindromes in this string S is </a:t>
                </a:r>
                <a:r>
                  <a:rPr lang="en-US" altLang="ja-JP" sz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this.</a:t>
                </a:r>
                <a:endParaRPr kumimoji="1" lang="en-US" altLang="ja-JP" dirty="0"/>
              </a:p>
              <a:p>
                <a:r>
                  <a:rPr kumimoji="1" lang="en-US" altLang="ja-JP" dirty="0"/>
                  <a:t>Epsilon is the empty string.</a:t>
                </a:r>
              </a:p>
              <a:p>
                <a:r>
                  <a:rPr kumimoji="1" lang="en-US" altLang="ja-JP" dirty="0"/>
                  <a:t>I remark that D_S can contain non maximal palindromes like this.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palindromes in any string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𝑆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length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𝑛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at most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𝑛+1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Groult et al.</a:t>
                </a:r>
                <a:r>
                  <a:rPr kumimoji="1"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proved that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distinct palindromes in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𝑆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can be computed in linear</a:t>
                </a:r>
                <a:r>
                  <a:rPr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time.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the longest palindrome centered at position 6.5 is this, so maximal palindrome at center 6.5 is "</a:t>
                </a:r>
                <a:r>
                  <a:rPr kumimoji="1" lang="en-US" altLang="ja-JP" dirty="0" err="1"/>
                  <a:t>acaaaaca</a:t>
                </a:r>
                <a:r>
                  <a:rPr kumimoji="1" lang="en-US" altLang="ja-JP" dirty="0"/>
                  <a:t>".</a:t>
                </a:r>
                <a:endParaRPr kumimoji="1" lang="ja-JP" altLang="en-US"/>
              </a:p>
              <a:p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so, maximal palindrome exist each position.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thus,</a:t>
                </a:r>
                <a:r>
                  <a:rPr lang="en-US" altLang="ja-JP" sz="1200" baseline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number of maximal palindromes in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𝑠[1..𝑛]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𝑂(𝑛)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And then, the algorithm which can enumerate all maximal palindromes exist.</a:t>
                </a:r>
              </a:p>
              <a:p>
                <a:r>
                  <a:rPr kumimoji="1" lang="en-US" altLang="ja-JP" dirty="0"/>
                  <a:t>By using </a:t>
                </a:r>
                <a:r>
                  <a:rPr kumimoji="1" lang="en-US" altLang="ja-JP" dirty="0" err="1"/>
                  <a:t>manacher's</a:t>
                </a:r>
                <a:r>
                  <a:rPr kumimoji="1" lang="en-US" altLang="ja-JP" dirty="0"/>
                  <a:t> algorithm, maximal palindromes of all positions in S[1..n] can be enumerated in O(n) time.</a:t>
                </a:r>
                <a:endParaRPr kumimoji="1" lang="ja-JP" altLang="en-US"/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6266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These are interesting open problems.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First</a:t>
                </a:r>
                <a:r>
                  <a:rPr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we compute maximal / distinct palindromes in a trie in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time?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Second, Can we efficiently compute maximal / distinct palindromes in an unrooted tree?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 are previous work on the number of distinct palindromes in an </a:t>
                </a:r>
                <a:r>
                  <a:rPr lang="en-US" altLang="ja-JP" sz="1200" b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unrooted tree.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pals in an unrooted tree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200" b="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altLang="ja-JP" sz="12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1200" b="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1200" b="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ja-JP" sz="1200" b="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3/2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1200" b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(N to three over two)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[Brlek et al., 2015]+[Gawrychowski et al., 2015].</a:t>
                </a:r>
                <a:b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Third, Can we efficiently compute runs / squares in a trie / an unrooted tree?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 are previous work.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squares in an unrooted tree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altLang="ja-JP" sz="22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2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2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ja-JP" sz="2200" b="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4/3</m:t>
                            </m:r>
                          </m:sup>
                        </m:sSup>
                      </m:e>
                    </m:d>
                    <m:r>
                      <a:rPr lang="en-US" altLang="ja-JP" sz="2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(N to</a:t>
                </a:r>
                <a:r>
                  <a:rPr lang="en-US" altLang="ja-JP" sz="2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four over three</a:t>
                </a: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)[Crochemore et al., 2012] and all of them can be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counted in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ja-JP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sz="22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200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ja-JP" sz="22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[</a:t>
                </a:r>
                <a:r>
                  <a:rPr lang="en-US" altLang="ja-JP" sz="22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Kociumaka</a:t>
                </a: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et al., 2014]. 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runs in a trie is less than </a:t>
                </a:r>
                <a14:m>
                  <m:oMath xmlns:m="http://schemas.openxmlformats.org/officeDocument/2006/math">
                    <m:r>
                      <a:rPr lang="en-US" altLang="ja-JP" sz="2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and 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of them can be computed in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2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ja-JP" sz="22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200" b="0" i="0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altLang="ja-JP" sz="22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2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ja-JP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[</a:t>
                </a:r>
                <a:r>
                  <a:rPr lang="en-US" altLang="ja-JP" sz="22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Sugahara</a:t>
                </a: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et al., 2019].</a:t>
                </a:r>
                <a:endParaRPr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kumimoji="1"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dirty="0"/>
                  <a:t>That's all, thank you.</a:t>
                </a:r>
                <a:endParaRPr kumimoji="1" lang="ja-JP" altLang="en-US"/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This is a summary of this work.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Future work is as follows.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First</a:t>
                </a:r>
                <a:r>
                  <a:rPr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we achieve </a:t>
                </a:r>
                <a:r>
                  <a:rPr lang="en-US" altLang="ja-JP" sz="1200" b="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𝑂(𝐿)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optimal query time?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Second, Better fully dynamic algorithm?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Best known bounds is showed by Amir et al: </a:t>
                </a:r>
              </a:p>
              <a:p>
                <a:r>
                  <a:rPr lang="en-US" altLang="ja-JP" sz="120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𝑂(√𝑛  log^2.5⁡𝑛  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query time, using </a:t>
                </a:r>
                <a:r>
                  <a:rPr lang="en-US" altLang="ja-JP" sz="120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𝑂(𝑛 log⁡𝑛 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space,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after </a:t>
                </a:r>
                <a:r>
                  <a:rPr lang="en-US" altLang="ja-JP" sz="120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𝑂(𝑛 log^2⁡𝑛 )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preprocessing.  </a:t>
                </a:r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0709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</a:t>
            </a:r>
            <a:r>
              <a:rPr kumimoji="1" lang="en-US" altLang="ja-JP" dirty="0" err="1"/>
              <a:t>Manacher's</a:t>
            </a:r>
            <a:r>
              <a:rPr kumimoji="1" lang="en-US" altLang="ja-JP" dirty="0"/>
              <a:t> algorithm, the maximal palindrome of this position is copied from the maximal palindrome at a symmetric position with respect to the center position of the longest suffix palindrome and then processed.</a:t>
            </a:r>
          </a:p>
          <a:p>
            <a:r>
              <a:rPr kumimoji="1" lang="en-US" altLang="ja-JP" dirty="0"/>
              <a:t>However, there are several longest suffix palindromes for each center, and it is not clear which suffix palindrome should be used.</a:t>
            </a:r>
          </a:p>
          <a:p>
            <a:r>
              <a:rPr kumimoji="1" lang="en-US" altLang="ja-JP" dirty="0"/>
              <a:t>If we process all longest suffix palindromes for each center position, </a:t>
            </a:r>
          </a:p>
          <a:p>
            <a:r>
              <a:rPr kumimoji="1" lang="en-US" altLang="ja-JP" dirty="0"/>
              <a:t>it requires O (N ^ 2) total time.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5473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 </a:t>
            </a:r>
            <a:r>
              <a:rPr kumimoji="1" lang="en-US" altLang="ja-JP" dirty="0" err="1"/>
              <a:t>Manacher's</a:t>
            </a:r>
            <a:r>
              <a:rPr kumimoji="1" lang="en-US" altLang="ja-JP" dirty="0"/>
              <a:t> algorithm, the maximal palindrome of this position is copied from the maximal palindrome at a symmetric position with respect to the center position of the longest suffix palindrome and then processed.</a:t>
            </a:r>
          </a:p>
          <a:p>
            <a:r>
              <a:rPr kumimoji="1" lang="en-US" altLang="ja-JP" dirty="0"/>
              <a:t>However, there are several longest suffix palindromes for each center, and it is not clear which suffix palindrome should be used.</a:t>
            </a:r>
          </a:p>
          <a:p>
            <a:r>
              <a:rPr kumimoji="1" lang="en-US" altLang="ja-JP" dirty="0"/>
              <a:t>If we process all longest suffix palindromes for each center position, </a:t>
            </a:r>
          </a:p>
          <a:p>
            <a:r>
              <a:rPr kumimoji="1" lang="en-US" altLang="ja-JP" dirty="0"/>
              <a:t>it requires O (N ^ 2) total time.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3109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In addition,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here are researches about the number of distinct palindromes 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in an </a:t>
                </a:r>
                <a:r>
                  <a:rPr lang="en-US" altLang="ja-JP" sz="1200" b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unrooted tree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edges.</a:t>
                </a:r>
              </a:p>
              <a:p>
                <a:endParaRPr kumimoji="1"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dirty="0"/>
                  <a:t>Brlek et al. gave the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lower </a:t>
                </a:r>
                <a:r>
                  <a:rPr kumimoji="1" lang="en-US" altLang="ja-JP" dirty="0"/>
                  <a:t>bound and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Gawrychowski et al. showed the </a:t>
                </a:r>
                <a:r>
                  <a:rPr kumimoji="1" lang="en-US" altLang="ja-JP" dirty="0"/>
                  <a:t>upper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bound for the maximum number of distinct palindromes in an unrooted tree.</a:t>
                </a:r>
              </a:p>
              <a:p>
                <a:endParaRPr kumimoji="1"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However, in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our knowledge, palindromes in a </a:t>
                </a:r>
                <a:r>
                  <a:rPr lang="en-US" altLang="ja-JP" sz="1200" b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trie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(namely, rooted edge-labeled tree)</a:t>
                </a:r>
              </a:p>
              <a:p>
                <a:r>
                  <a:rPr lang="en-US" altLang="ja-JP" sz="1200" b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have not been studied previously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In addition,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here are researches about the number of distinct palindromes 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in an </a:t>
                </a:r>
                <a:r>
                  <a:rPr lang="en-US" altLang="ja-JP" sz="1200" b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unrooted tree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with </a:t>
                </a:r>
                <a:r>
                  <a:rPr lang="en-US" altLang="ja-JP" sz="1200" b="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𝑁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edges.</a:t>
                </a:r>
              </a:p>
              <a:p>
                <a:endParaRPr kumimoji="1"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dirty="0"/>
                  <a:t>Brlek et al. gave the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lower </a:t>
                </a:r>
                <a:r>
                  <a:rPr kumimoji="1" lang="en-US" altLang="ja-JP" dirty="0"/>
                  <a:t>bound and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Gawrychowski et al. showed the </a:t>
                </a:r>
                <a:r>
                  <a:rPr kumimoji="1" lang="en-US" altLang="ja-JP" dirty="0"/>
                  <a:t>upper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bound for the maximum number of distinct palindromes in an unrooted tree.</a:t>
                </a:r>
              </a:p>
              <a:p>
                <a:endParaRPr kumimoji="1" lang="en-US" altLang="ja-JP" sz="1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However, in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our knowledge, palindromes in a </a:t>
                </a:r>
                <a:r>
                  <a:rPr lang="en-US" altLang="ja-JP" sz="1200" b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trie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(namely, rooted edge-labeled tree)</a:t>
                </a:r>
              </a:p>
              <a:p>
                <a:r>
                  <a:rPr lang="en-US" altLang="ja-JP" sz="1200" b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have not been studied previously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1480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Then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</a:rPr>
                  <a:t>e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ach group can be represented by an arithmetic progression.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Cambria Math" charset="0"/>
                  <a:ea typeface="Hiragino Maru Gothic ProN W4" charset="-128"/>
                  <a:cs typeface="Hiragino Maru Gothic ProN W4" charset="-128"/>
                </a:endParaRP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Each arithmetic progression is a tuple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&lt;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𝑠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, 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𝑑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, 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𝑡</m:t>
                    </m:r>
                    <m:r>
                      <a:rPr lang="en-US" altLang="ja-JP" sz="1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&gt; 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representing the sequence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𝑠</m:t>
                    </m:r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, </m:t>
                    </m:r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𝑠</m:t>
                    </m:r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+</m:t>
                    </m:r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𝑑</m:t>
                    </m:r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, …, </m:t>
                    </m:r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𝑠</m:t>
                    </m:r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+</m:t>
                    </m:r>
                    <m:d>
                      <m:dPr>
                        <m:ctrlPr>
                          <a:rPr lang="en-US" altLang="ja-JP" sz="12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</m:ctrlPr>
                      </m:dPr>
                      <m:e>
                        <m:r>
                          <a:rPr lang="en-US" altLang="ja-JP" sz="12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𝑡</m:t>
                        </m:r>
                        <m:r>
                          <a:rPr lang="en-US" altLang="ja-JP" sz="12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−1</m:t>
                        </m:r>
                      </m:e>
                    </m:d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𝑑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 with common difference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𝑑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. 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Cambria Math" charset="0"/>
                  <a:ea typeface="Hiragino Maru Gothic ProN W4" charset="-128"/>
                  <a:cs typeface="Hiragino Maru Gothic ProN W4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In this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</m:ctrlPr>
                      </m:sSubPr>
                      <m:e>
                        <m: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𝑮</m:t>
                        </m:r>
                      </m:e>
                      <m:sub>
                        <m: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 is represented by an arithmetic progression &lt;14, 7, 2&gt;.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14 is the length of the shortest palindrome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</m:ctrlPr>
                      </m:sSubPr>
                      <m:e>
                        <m: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𝑮</m:t>
                        </m:r>
                      </m:e>
                      <m:sub>
                        <m: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7 is equal to the smallest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</m:ctrlPr>
                      </m:sSubPr>
                      <m:e>
                        <m: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𝒑</m:t>
                        </m:r>
                      </m:e>
                      <m:sub>
                        <m: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2 is the number of palindromes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</m:ctrlPr>
                      </m:sSubPr>
                      <m:e>
                        <m: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𝑮</m:t>
                        </m:r>
                      </m:e>
                      <m:sub>
                        <m:r>
                          <a:rPr lang="en-US" altLang="ja-JP" sz="1200" b="1" i="1" smtClean="0">
                            <a:solidFill>
                              <a:srgbClr val="45A1CF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Then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</a:rPr>
                  <a:t>e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ach group can be represented by an arithmetic progression.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Cambria Math" charset="0"/>
                  <a:ea typeface="Hiragino Maru Gothic ProN W4" charset="-128"/>
                  <a:cs typeface="Hiragino Maru Gothic ProN W4" charset="-128"/>
                </a:endParaRP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Each arithmetic progression is a tuple </a:t>
                </a:r>
                <a:r>
                  <a:rPr lang="en-US" altLang="ja-JP" sz="1200" b="0" i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&lt;𝑠, 𝑑, 𝑡&gt;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representing the sequence </a:t>
                </a:r>
              </a:p>
              <a:p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𝑠, 𝑠+𝑑, …, 𝑠+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</a:rPr>
                  <a:t>(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𝑡−1)𝑑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 with common difference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𝑑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. </a:t>
                </a:r>
              </a:p>
              <a:p>
                <a:endParaRPr lang="en-US" altLang="ja-JP" sz="1200" dirty="0">
                  <a:solidFill>
                    <a:srgbClr val="333333"/>
                  </a:solidFill>
                  <a:latin typeface="Cambria Math" charset="0"/>
                  <a:ea typeface="Hiragino Maru Gothic ProN W4" charset="-128"/>
                  <a:cs typeface="Hiragino Maru Gothic ProN W4" charset="-128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In this example, </a:t>
                </a:r>
                <a:r>
                  <a:rPr lang="en-US" altLang="ja-JP" sz="1200" b="1" i="0">
                    <a:solidFill>
                      <a:srgbClr val="45A1CF"/>
                    </a:solidFill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𝑮_𝟏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 is represented by an arithmetic progression &lt;14, 7, 2&gt;.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14 is the length of the shortest palindrome in </a:t>
                </a:r>
                <a:r>
                  <a:rPr lang="en-US" altLang="ja-JP" sz="1200" b="1" i="0">
                    <a:solidFill>
                      <a:srgbClr val="45A1CF"/>
                    </a:solidFill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𝑮_𝟏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7 is equal to the smallest period </a:t>
                </a:r>
                <a:r>
                  <a:rPr lang="en-US" altLang="ja-JP" sz="1200" b="1" i="0">
                    <a:solidFill>
                      <a:srgbClr val="45A1CF"/>
                    </a:solidFill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𝒑_𝟏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2 is the number of palindromes in </a:t>
                </a:r>
                <a:r>
                  <a:rPr lang="en-US" altLang="ja-JP" sz="1200" b="1" i="0">
                    <a:solidFill>
                      <a:srgbClr val="45A1CF"/>
                    </a:solidFill>
                    <a:latin typeface="Cambria Math" panose="02040503050406030204" pitchFamily="18" charset="0"/>
                    <a:ea typeface="Hiragino Maru Gothic ProN W4" charset="-128"/>
                    <a:cs typeface="Hiragino Maru Gothic ProN W4" charset="-128"/>
                  </a:rPr>
                  <a:t>𝑮_𝟏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8862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7715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2350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7169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788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927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 I will explain distinct palindromes in a string.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string </a:t>
                </a: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𝐷_𝑆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:r>
                  <a:rPr lang="en-US" altLang="ja-JP" sz="120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𝑆</a:t>
                </a: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For example, </a:t>
                </a:r>
                <a:r>
                  <a:rPr kumimoji="1"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he set of distinct palindromes in this string S is </a:t>
                </a:r>
                <a:r>
                  <a:rPr lang="en-US" altLang="ja-JP" sz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this.</a:t>
                </a:r>
                <a:endParaRPr kumimoji="1" lang="en-US" altLang="ja-JP" dirty="0"/>
              </a:p>
              <a:p>
                <a:r>
                  <a:rPr kumimoji="1" lang="en-US" altLang="ja-JP" dirty="0"/>
                  <a:t>Epsilon is the empty string.</a:t>
                </a:r>
              </a:p>
              <a:p>
                <a:r>
                  <a:rPr kumimoji="1" lang="en-US" altLang="ja-JP" dirty="0"/>
                  <a:t>I remark that D_S can contain non maximal palindromes like this.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palindromes in any string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𝑆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length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𝑛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at most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𝑛+1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Groult et al.</a:t>
                </a:r>
                <a:r>
                  <a:rPr kumimoji="1"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proved that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distinct palindromes in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𝑆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can be computed in linear</a:t>
                </a:r>
                <a:r>
                  <a:rPr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time.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the longest palindrome centered at position 6.5 is this, so maximal palindrome at center 6.5 is "</a:t>
                </a:r>
                <a:r>
                  <a:rPr kumimoji="1" lang="en-US" altLang="ja-JP" dirty="0" err="1"/>
                  <a:t>acaaaaca</a:t>
                </a:r>
                <a:r>
                  <a:rPr kumimoji="1" lang="en-US" altLang="ja-JP" dirty="0"/>
                  <a:t>".</a:t>
                </a:r>
                <a:endParaRPr kumimoji="1" lang="ja-JP" altLang="en-US"/>
              </a:p>
              <a:p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so, maximal palindrome exist each position.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thus,</a:t>
                </a:r>
                <a:r>
                  <a:rPr lang="en-US" altLang="ja-JP" sz="1200" baseline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number of maximal palindromes in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𝑠[1..𝑛]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𝑂(𝑛)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And then, the algorithm which can enumerate all maximal palindromes exist.</a:t>
                </a:r>
              </a:p>
              <a:p>
                <a:r>
                  <a:rPr kumimoji="1" lang="en-US" altLang="ja-JP" dirty="0"/>
                  <a:t>By using </a:t>
                </a:r>
                <a:r>
                  <a:rPr kumimoji="1" lang="en-US" altLang="ja-JP" dirty="0" err="1"/>
                  <a:t>manacher's</a:t>
                </a:r>
                <a:r>
                  <a:rPr kumimoji="1" lang="en-US" altLang="ja-JP" dirty="0"/>
                  <a:t> algorithm, maximal palindromes of all positions in S[1..n] can be enumerated in O(n) time.</a:t>
                </a:r>
                <a:endParaRPr kumimoji="1" lang="ja-JP" altLang="en-US"/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5966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4527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8602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98725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321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 I will explain distinct palindromes in a string.</a:t>
                </a:r>
              </a:p>
              <a:p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string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1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For example, </a:t>
                </a:r>
                <a:r>
                  <a:rPr kumimoji="1"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ja-JP" sz="12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he set of distinct palindromes in this string S is </a:t>
                </a:r>
                <a:r>
                  <a:rPr lang="en-US" altLang="ja-JP" sz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this.</a:t>
                </a:r>
                <a:endParaRPr kumimoji="1" lang="en-US" altLang="ja-JP" dirty="0"/>
              </a:p>
              <a:p>
                <a:r>
                  <a:rPr kumimoji="1" lang="en-US" altLang="ja-JP" dirty="0"/>
                  <a:t>Epsilon is the empty string.</a:t>
                </a:r>
              </a:p>
              <a:p>
                <a:r>
                  <a:rPr kumimoji="1" lang="en-US" altLang="ja-JP" dirty="0"/>
                  <a:t>I remark that D_S can contain non maximal palindromes like this.</a:t>
                </a:r>
              </a:p>
              <a:p>
                <a:r>
                  <a:rPr kumimoji="1" lang="en-US" altLang="ja-JP" dirty="0"/>
                  <a:t>These are all occurrences of “</a:t>
                </a:r>
                <a:r>
                  <a:rPr kumimoji="1" lang="en-US" altLang="ja-JP" dirty="0" err="1"/>
                  <a:t>bab</a:t>
                </a:r>
                <a:r>
                  <a:rPr kumimoji="1" lang="en-US" altLang="ja-JP" dirty="0"/>
                  <a:t>” and both are not maximal palindrome.</a:t>
                </a:r>
              </a:p>
              <a:p>
                <a:endParaRPr kumimoji="1" lang="en-US" altLang="ja-JP" dirty="0"/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palindromes in any string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length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at most </a:t>
                </a:r>
                <a14:m>
                  <m:oMath xmlns:m="http://schemas.openxmlformats.org/officeDocument/2006/math"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12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Groult et al.</a:t>
                </a:r>
                <a:r>
                  <a:rPr kumimoji="1"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proved that </a:t>
                </a:r>
                <a:r>
                  <a:rPr kumimoji="1"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distinct palindromes in </a:t>
                </a:r>
                <a14:m>
                  <m:oMath xmlns:m="http://schemas.openxmlformats.org/officeDocument/2006/math">
                    <m:r>
                      <a:rPr lang="en-US" altLang="ja-JP" sz="120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can be computed in linear</a:t>
                </a:r>
                <a:r>
                  <a:rPr lang="en-US" altLang="ja-JP" sz="1200" baseline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time.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dirty="0"/>
                  <a:t>next, the longest palindrome centered at position 6.5 is this, so maximal palindrome at center 6.5 is "</a:t>
                </a:r>
                <a:r>
                  <a:rPr kumimoji="1" lang="en-US" altLang="ja-JP" dirty="0" err="1"/>
                  <a:t>acaaaaca</a:t>
                </a:r>
                <a:r>
                  <a:rPr kumimoji="1" lang="en-US" altLang="ja-JP" dirty="0"/>
                  <a:t>".</a:t>
                </a:r>
                <a:endParaRPr kumimoji="1" lang="ja-JP" altLang="en-US"/>
              </a:p>
              <a:p>
                <a:endParaRPr kumimoji="1" lang="en-US" altLang="ja-JP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so, maximal palindrome exist each position.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thus,</a:t>
                </a:r>
                <a:r>
                  <a:rPr lang="en-US" altLang="ja-JP" sz="1200" baseline="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number of maximal palindromes in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𝑠[1..𝑛]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</a:t>
                </a:r>
                <a:r>
                  <a:rPr lang="en-US" altLang="ja-JP" sz="1200" b="0" i="0"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𝑂(𝑛)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.</a:t>
                </a:r>
              </a:p>
              <a:p>
                <a:endParaRPr kumimoji="1" lang="en-US" altLang="ja-JP" dirty="0"/>
              </a:p>
              <a:p>
                <a:r>
                  <a:rPr kumimoji="1" lang="en-US" altLang="ja-JP" dirty="0"/>
                  <a:t>And then, the algorithm which can enumerate all maximal palindromes exist.</a:t>
                </a:r>
              </a:p>
              <a:p>
                <a:r>
                  <a:rPr kumimoji="1" lang="en-US" altLang="ja-JP" dirty="0"/>
                  <a:t>By using </a:t>
                </a:r>
                <a:r>
                  <a:rPr kumimoji="1" lang="en-US" altLang="ja-JP" dirty="0" err="1"/>
                  <a:t>manacher's</a:t>
                </a:r>
                <a:r>
                  <a:rPr kumimoji="1" lang="en-US" altLang="ja-JP" dirty="0"/>
                  <a:t> algorithm, maximal palindromes of all positions in S[1..n] can be enumerated in O(n) time.</a:t>
                </a:r>
                <a:endParaRPr kumimoji="1" lang="ja-JP" altLang="en-US"/>
              </a:p>
              <a:p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100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consider palindromes in a trie.</a:t>
            </a:r>
          </a:p>
          <a:p>
            <a:pPr lvl="0">
              <a:defRPr/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trie is a rooted tree where each edge is labeled by a single character </a:t>
            </a:r>
          </a:p>
          <a:p>
            <a:pPr lvl="0">
              <a:defRPr/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out-going edges of each node are labeled by mutually distinct characters.</a:t>
            </a:r>
          </a:p>
          <a:p>
            <a:pPr lvl="0">
              <a:defRPr/>
            </a:pP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trie is a natural extension to a string, </a:t>
            </a:r>
          </a:p>
          <a:p>
            <a:pPr lvl="0">
              <a:defRPr/>
            </a:pP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a compact representation of a set of strings.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Throughout this talk I describe tries like this,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the leftmost white node is the root and gray nodes are leaves.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131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 deal with the following problem.</a:t>
                </a:r>
              </a:p>
              <a:p>
                <a:endParaRPr kumimoji="1"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are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given a trie T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ja-JP" sz="12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edges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as input.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output is </a:t>
                </a:r>
                <a:r>
                  <a:rPr lang="en-US" altLang="ja-JP" sz="1200" b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b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maximal palindromes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and </a:t>
                </a:r>
                <a:r>
                  <a:rPr lang="en-US" altLang="ja-JP" sz="1200" b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b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distinct palindromes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 deal with the following problem.</a:t>
                </a:r>
              </a:p>
              <a:p>
                <a:endParaRPr kumimoji="1" lang="en-US" altLang="ja-JP" sz="1200" dirty="0"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are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given a trie T 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with </a:t>
                </a:r>
                <a:r>
                  <a:rPr lang="en-US" altLang="ja-JP" sz="1200" i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𝑁</a:t>
                </a:r>
                <a:r>
                  <a:rPr lang="en-US" altLang="ja-JP" sz="1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edges 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as input.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output is </a:t>
                </a:r>
                <a:r>
                  <a:rPr lang="en-US" altLang="ja-JP" sz="1200" b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b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maximal palindromes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and </a:t>
                </a:r>
                <a:r>
                  <a:rPr lang="en-US" altLang="ja-JP" sz="1200" b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200" b="1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distinct palindromes</a:t>
                </a:r>
                <a:r>
                  <a:rPr lang="en-US" altLang="ja-JP" sz="1200" dirty="0"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9F62F-3CB5-9044-A3D6-B1F3018393D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0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D3028B-940E-624C-93BA-36B075E8B45C}"/>
              </a:ext>
            </a:extLst>
          </p:cNvPr>
          <p:cNvSpPr txBox="1"/>
          <p:nvPr userDrawn="1"/>
        </p:nvSpPr>
        <p:spPr>
          <a:xfrm>
            <a:off x="0" y="6366891"/>
            <a:ext cx="9144000" cy="216793"/>
          </a:xfrm>
          <a:prstGeom prst="rect">
            <a:avLst/>
          </a:prstGeom>
          <a:solidFill>
            <a:srgbClr val="35C1D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kumimoji="1" lang="ja-JP" altLang="en-US" sz="4000">
              <a:latin typeface="Times New Roman" panose="02020603050405020304" pitchFamily="18" charset="0"/>
              <a:ea typeface="Hiragino Maru Gothic ProN W4" panose="020F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DDA11AC-F0C9-124D-9563-F31BF4CC2C05}"/>
              </a:ext>
            </a:extLst>
          </p:cNvPr>
          <p:cNvSpPr txBox="1"/>
          <p:nvPr userDrawn="1"/>
        </p:nvSpPr>
        <p:spPr>
          <a:xfrm>
            <a:off x="0" y="6435532"/>
            <a:ext cx="9144000" cy="422468"/>
          </a:xfrm>
          <a:prstGeom prst="rect">
            <a:avLst/>
          </a:prstGeom>
          <a:solidFill>
            <a:srgbClr val="2EA2B3"/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kumimoji="1" lang="ja-JP" altLang="en-US" sz="4000">
              <a:latin typeface="Times New Roman" panose="02020603050405020304" pitchFamily="18" charset="0"/>
              <a:ea typeface="Hiragino Maru Gothic ProN W4" panose="020F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1980022"/>
            <a:ext cx="7543800" cy="15198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defRPr>
            </a:lvl1pPr>
          </a:lstStyle>
          <a:p>
            <a:r>
              <a:rPr lang="ja-JP" altLang="en-US"/>
              <a:t>タイトル</a:t>
            </a:r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422910" y="4243822"/>
            <a:ext cx="82981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EF24F04-8CDE-9B45-99B6-72BB33D287A2}"/>
              </a:ext>
            </a:extLst>
          </p:cNvPr>
          <p:cNvGrpSpPr/>
          <p:nvPr userDrawn="1"/>
        </p:nvGrpSpPr>
        <p:grpSpPr>
          <a:xfrm>
            <a:off x="8394489" y="6435532"/>
            <a:ext cx="734517" cy="422468"/>
            <a:chOff x="7674965" y="6435532"/>
            <a:chExt cx="734517" cy="422468"/>
          </a:xfrm>
          <a:solidFill>
            <a:schemeClr val="bg1"/>
          </a:solidFill>
        </p:grpSpPr>
        <p:sp>
          <p:nvSpPr>
            <p:cNvPr id="15" name="山形 14">
              <a:extLst>
                <a:ext uri="{FF2B5EF4-FFF2-40B4-BE49-F238E27FC236}">
                  <a16:creationId xmlns:a16="http://schemas.microsoft.com/office/drawing/2014/main" id="{41817AF7-B9CA-E64B-9122-B6AE13C6EC90}"/>
                </a:ext>
              </a:extLst>
            </p:cNvPr>
            <p:cNvSpPr/>
            <p:nvPr userDrawn="1"/>
          </p:nvSpPr>
          <p:spPr>
            <a:xfrm>
              <a:off x="7674965" y="6435532"/>
              <a:ext cx="254832" cy="422468"/>
            </a:xfrm>
            <a:prstGeom prst="chevron">
              <a:avLst>
                <a:gd name="adj" fmla="val 6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山形 15">
              <a:extLst>
                <a:ext uri="{FF2B5EF4-FFF2-40B4-BE49-F238E27FC236}">
                  <a16:creationId xmlns:a16="http://schemas.microsoft.com/office/drawing/2014/main" id="{C4367A7E-7D09-E04A-B89D-D36D18107F4F}"/>
                </a:ext>
              </a:extLst>
            </p:cNvPr>
            <p:cNvSpPr/>
            <p:nvPr userDrawn="1"/>
          </p:nvSpPr>
          <p:spPr>
            <a:xfrm>
              <a:off x="7929797" y="6435532"/>
              <a:ext cx="254832" cy="422468"/>
            </a:xfrm>
            <a:prstGeom prst="chevron">
              <a:avLst>
                <a:gd name="adj" fmla="val 6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山形 16">
              <a:extLst>
                <a:ext uri="{FF2B5EF4-FFF2-40B4-BE49-F238E27FC236}">
                  <a16:creationId xmlns:a16="http://schemas.microsoft.com/office/drawing/2014/main" id="{BC520E0D-6538-E543-ADD4-2E6CE2416EDD}"/>
                </a:ext>
              </a:extLst>
            </p:cNvPr>
            <p:cNvSpPr/>
            <p:nvPr userDrawn="1"/>
          </p:nvSpPr>
          <p:spPr>
            <a:xfrm>
              <a:off x="8154650" y="6435532"/>
              <a:ext cx="254832" cy="422468"/>
            </a:xfrm>
            <a:prstGeom prst="chevron">
              <a:avLst>
                <a:gd name="adj" fmla="val 6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18FD0C5-18C3-F64B-A99B-47D3A0F276EC}"/>
              </a:ext>
            </a:extLst>
          </p:cNvPr>
          <p:cNvGrpSpPr/>
          <p:nvPr userDrawn="1"/>
        </p:nvGrpSpPr>
        <p:grpSpPr>
          <a:xfrm rot="2421517" flipH="1">
            <a:off x="144185" y="6481009"/>
            <a:ext cx="513542" cy="439381"/>
            <a:chOff x="6978120" y="2089534"/>
            <a:chExt cx="756777" cy="539698"/>
          </a:xfrm>
          <a:solidFill>
            <a:schemeClr val="bg1"/>
          </a:solidFill>
        </p:grpSpPr>
        <p:pic>
          <p:nvPicPr>
            <p:cNvPr id="11" name="グラフィックス 10" descr="葉">
              <a:extLst>
                <a:ext uri="{FF2B5EF4-FFF2-40B4-BE49-F238E27FC236}">
                  <a16:creationId xmlns:a16="http://schemas.microsoft.com/office/drawing/2014/main" id="{5D474853-7FE0-AA40-A83E-D27DD3FEF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6298" b="22442"/>
            <a:stretch/>
          </p:blipFill>
          <p:spPr>
            <a:xfrm rot="776017" flipH="1">
              <a:off x="6978120" y="2089534"/>
              <a:ext cx="492948" cy="324541"/>
            </a:xfrm>
            <a:prstGeom prst="rect">
              <a:avLst/>
            </a:prstGeom>
          </p:spPr>
        </p:pic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62088B74-9377-2A4B-971F-0C229105367B}"/>
                </a:ext>
              </a:extLst>
            </p:cNvPr>
            <p:cNvGrpSpPr/>
            <p:nvPr/>
          </p:nvGrpSpPr>
          <p:grpSpPr>
            <a:xfrm rot="305466">
              <a:off x="7275999" y="2100438"/>
              <a:ext cx="458898" cy="528794"/>
              <a:chOff x="7270140" y="2087995"/>
              <a:chExt cx="458898" cy="528794"/>
            </a:xfrm>
            <a:grpFill/>
          </p:grpSpPr>
          <p:pic>
            <p:nvPicPr>
              <p:cNvPr id="19" name="グラフィックス 18" descr="葉">
                <a:extLst>
                  <a:ext uri="{FF2B5EF4-FFF2-40B4-BE49-F238E27FC236}">
                    <a16:creationId xmlns:a16="http://schemas.microsoft.com/office/drawing/2014/main" id="{17FF662E-081A-0840-B792-6C0B5F7A70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616361">
                <a:off x="7338135" y="2087995"/>
                <a:ext cx="390903" cy="528794"/>
              </a:xfrm>
              <a:prstGeom prst="rect">
                <a:avLst/>
              </a:prstGeom>
            </p:spPr>
          </p:pic>
          <p:pic>
            <p:nvPicPr>
              <p:cNvPr id="20" name="グラフィックス 19" descr="葉">
                <a:extLst>
                  <a:ext uri="{FF2B5EF4-FFF2-40B4-BE49-F238E27FC236}">
                    <a16:creationId xmlns:a16="http://schemas.microsoft.com/office/drawing/2014/main" id="{C283F46C-E1D3-CE4B-B0A4-1C156C0261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67457" r="71620" b="11336"/>
              <a:stretch/>
            </p:blipFill>
            <p:spPr>
              <a:xfrm rot="417253">
                <a:off x="7270140" y="2433666"/>
                <a:ext cx="136350" cy="142903"/>
              </a:xfrm>
              <a:prstGeom prst="rect">
                <a:avLst/>
              </a:prstGeom>
            </p:spPr>
          </p:pic>
        </p:grpSp>
        <p:pic>
          <p:nvPicPr>
            <p:cNvPr id="18" name="グラフィックス 17" descr="葉">
              <a:extLst>
                <a:ext uri="{FF2B5EF4-FFF2-40B4-BE49-F238E27FC236}">
                  <a16:creationId xmlns:a16="http://schemas.microsoft.com/office/drawing/2014/main" id="{482B2F68-A988-7D4C-A0E1-7E7714CDC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67457" r="71620" b="11336"/>
            <a:stretch/>
          </p:blipFill>
          <p:spPr>
            <a:xfrm rot="384382">
              <a:off x="7231450" y="2480077"/>
              <a:ext cx="136350" cy="142903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80BDCB89-C038-114D-8D9F-DB2FD73A11AB}"/>
              </a:ext>
            </a:extLst>
          </p:cNvPr>
          <p:cNvSpPr txBox="1">
            <a:spLocks/>
          </p:cNvSpPr>
          <p:nvPr userDrawn="1"/>
        </p:nvSpPr>
        <p:spPr>
          <a:xfrm>
            <a:off x="-1" y="0"/>
            <a:ext cx="7527471" cy="707886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04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6FAFF2-994E-E744-83A6-420FFD75C4DE}"/>
              </a:ext>
            </a:extLst>
          </p:cNvPr>
          <p:cNvSpPr txBox="1"/>
          <p:nvPr/>
        </p:nvSpPr>
        <p:spPr>
          <a:xfrm>
            <a:off x="9349273" y="-261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2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486918" indent="-285750">
              <a:buFont typeface="Wingdings" pitchFamily="2" charset="2"/>
              <a:buChar char="Ø"/>
              <a:defRPr/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365B8B5-7455-1948-BB7D-1DE64F54A2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82" y="1268963"/>
            <a:ext cx="7543800" cy="47586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24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Hiragino Maru Gothic ProN W4" panose="020F0400000000000000" pitchFamily="34" charset="-128"/>
                <a:ea typeface="Hiragino Maru Gothic ProN W4" panose="020F0400000000000000" pitchFamily="34" charset="-128"/>
              </a:defRPr>
            </a:lvl1pPr>
          </a:lstStyle>
          <a:p>
            <a:r>
              <a:rPr lang="ja-JP" altLang="en-US"/>
              <a:t>内容</a:t>
            </a:r>
            <a:endParaRPr 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6FAFF2-994E-E744-83A6-420FFD75C4DE}"/>
              </a:ext>
            </a:extLst>
          </p:cNvPr>
          <p:cNvSpPr txBox="1"/>
          <p:nvPr/>
        </p:nvSpPr>
        <p:spPr>
          <a:xfrm>
            <a:off x="9349273" y="-2612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6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4F27214-25BD-7D46-ACBC-AD2A64E4E030}"/>
              </a:ext>
            </a:extLst>
          </p:cNvPr>
          <p:cNvSpPr txBox="1"/>
          <p:nvPr/>
        </p:nvSpPr>
        <p:spPr>
          <a:xfrm>
            <a:off x="0" y="6366891"/>
            <a:ext cx="9144000" cy="216793"/>
          </a:xfrm>
          <a:prstGeom prst="rect">
            <a:avLst/>
          </a:prstGeom>
          <a:solidFill>
            <a:srgbClr val="35C1D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kumimoji="1" lang="ja-JP" altLang="en-US" sz="4000">
              <a:latin typeface="Times New Roman" panose="02020603050405020304" pitchFamily="18" charset="0"/>
              <a:ea typeface="Hiragino Maru Gothic ProN W4" panose="020F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2770A43-43D2-9F4B-96CA-FA9829910FBE}"/>
              </a:ext>
            </a:extLst>
          </p:cNvPr>
          <p:cNvSpPr txBox="1"/>
          <p:nvPr/>
        </p:nvSpPr>
        <p:spPr>
          <a:xfrm>
            <a:off x="0" y="6435532"/>
            <a:ext cx="9144000" cy="422468"/>
          </a:xfrm>
          <a:prstGeom prst="rect">
            <a:avLst/>
          </a:prstGeom>
          <a:solidFill>
            <a:srgbClr val="2EA2B3"/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kumimoji="1" lang="ja-JP" altLang="en-US" sz="4000">
              <a:latin typeface="Times New Roman" panose="02020603050405020304" pitchFamily="18" charset="0"/>
              <a:ea typeface="Hiragino Maru Gothic ProN W4" panose="020F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3830F24-8D4E-EE42-9FE5-7C7D5819457C}"/>
              </a:ext>
            </a:extLst>
          </p:cNvPr>
          <p:cNvGrpSpPr/>
          <p:nvPr userDrawn="1"/>
        </p:nvGrpSpPr>
        <p:grpSpPr>
          <a:xfrm>
            <a:off x="8394489" y="6435532"/>
            <a:ext cx="734517" cy="422468"/>
            <a:chOff x="7674965" y="6435532"/>
            <a:chExt cx="734517" cy="422468"/>
          </a:xfrm>
          <a:solidFill>
            <a:schemeClr val="bg1"/>
          </a:solidFill>
        </p:grpSpPr>
        <p:sp>
          <p:nvSpPr>
            <p:cNvPr id="29" name="山形 28">
              <a:extLst>
                <a:ext uri="{FF2B5EF4-FFF2-40B4-BE49-F238E27FC236}">
                  <a16:creationId xmlns:a16="http://schemas.microsoft.com/office/drawing/2014/main" id="{351AB4C9-7A05-9449-B1B6-9D6207830985}"/>
                </a:ext>
              </a:extLst>
            </p:cNvPr>
            <p:cNvSpPr/>
            <p:nvPr userDrawn="1"/>
          </p:nvSpPr>
          <p:spPr>
            <a:xfrm>
              <a:off x="7674965" y="6435532"/>
              <a:ext cx="254832" cy="422468"/>
            </a:xfrm>
            <a:prstGeom prst="chevron">
              <a:avLst>
                <a:gd name="adj" fmla="val 6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山形 29">
              <a:extLst>
                <a:ext uri="{FF2B5EF4-FFF2-40B4-BE49-F238E27FC236}">
                  <a16:creationId xmlns:a16="http://schemas.microsoft.com/office/drawing/2014/main" id="{2C360B6E-0CFE-2F47-AB12-E6BE4E0B0DE5}"/>
                </a:ext>
              </a:extLst>
            </p:cNvPr>
            <p:cNvSpPr/>
            <p:nvPr userDrawn="1"/>
          </p:nvSpPr>
          <p:spPr>
            <a:xfrm>
              <a:off x="7929797" y="6435532"/>
              <a:ext cx="254832" cy="422468"/>
            </a:xfrm>
            <a:prstGeom prst="chevron">
              <a:avLst>
                <a:gd name="adj" fmla="val 6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山形 30">
              <a:extLst>
                <a:ext uri="{FF2B5EF4-FFF2-40B4-BE49-F238E27FC236}">
                  <a16:creationId xmlns:a16="http://schemas.microsoft.com/office/drawing/2014/main" id="{68C11EE6-5295-B340-9114-8C906CD0C214}"/>
                </a:ext>
              </a:extLst>
            </p:cNvPr>
            <p:cNvSpPr/>
            <p:nvPr userDrawn="1"/>
          </p:nvSpPr>
          <p:spPr>
            <a:xfrm>
              <a:off x="8154650" y="6435532"/>
              <a:ext cx="254832" cy="422468"/>
            </a:xfrm>
            <a:prstGeom prst="chevron">
              <a:avLst>
                <a:gd name="adj" fmla="val 6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A54F46B-296F-3D44-8839-F7412E59C0B4}"/>
              </a:ext>
            </a:extLst>
          </p:cNvPr>
          <p:cNvGrpSpPr/>
          <p:nvPr userDrawn="1"/>
        </p:nvGrpSpPr>
        <p:grpSpPr>
          <a:xfrm rot="2421517" flipH="1">
            <a:off x="144185" y="6481009"/>
            <a:ext cx="513542" cy="439381"/>
            <a:chOff x="6978120" y="2089534"/>
            <a:chExt cx="756777" cy="539698"/>
          </a:xfrm>
          <a:solidFill>
            <a:schemeClr val="bg1"/>
          </a:solidFill>
        </p:grpSpPr>
        <p:pic>
          <p:nvPicPr>
            <p:cNvPr id="9" name="グラフィックス 8" descr="葉">
              <a:extLst>
                <a:ext uri="{FF2B5EF4-FFF2-40B4-BE49-F238E27FC236}">
                  <a16:creationId xmlns:a16="http://schemas.microsoft.com/office/drawing/2014/main" id="{135D8455-66E4-0741-941C-C37CF20A9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16298" b="22442"/>
            <a:stretch/>
          </p:blipFill>
          <p:spPr>
            <a:xfrm rot="776017" flipH="1">
              <a:off x="6978120" y="2089534"/>
              <a:ext cx="492948" cy="324541"/>
            </a:xfrm>
            <a:prstGeom prst="rect">
              <a:avLst/>
            </a:prstGeom>
          </p:spPr>
        </p:pic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A9F5F89-8F86-E947-9511-8C63748EF5D2}"/>
                </a:ext>
              </a:extLst>
            </p:cNvPr>
            <p:cNvGrpSpPr/>
            <p:nvPr/>
          </p:nvGrpSpPr>
          <p:grpSpPr>
            <a:xfrm rot="305466">
              <a:off x="7275999" y="2100438"/>
              <a:ext cx="458898" cy="528794"/>
              <a:chOff x="7270140" y="2087995"/>
              <a:chExt cx="458898" cy="528794"/>
            </a:xfrm>
            <a:grpFill/>
          </p:grpSpPr>
          <p:pic>
            <p:nvPicPr>
              <p:cNvPr id="12" name="グラフィックス 11" descr="葉">
                <a:extLst>
                  <a:ext uri="{FF2B5EF4-FFF2-40B4-BE49-F238E27FC236}">
                    <a16:creationId xmlns:a16="http://schemas.microsoft.com/office/drawing/2014/main" id="{5E96E62F-ACB4-A048-9B94-CD4E14EA2E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616361">
                <a:off x="7338135" y="2087995"/>
                <a:ext cx="390903" cy="528794"/>
              </a:xfrm>
              <a:prstGeom prst="rect">
                <a:avLst/>
              </a:prstGeom>
            </p:spPr>
          </p:pic>
          <p:pic>
            <p:nvPicPr>
              <p:cNvPr id="13" name="グラフィックス 12" descr="葉">
                <a:extLst>
                  <a:ext uri="{FF2B5EF4-FFF2-40B4-BE49-F238E27FC236}">
                    <a16:creationId xmlns:a16="http://schemas.microsoft.com/office/drawing/2014/main" id="{2AC1DCD4-17F6-D941-8D28-169BDA544E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67457" r="71620" b="11336"/>
              <a:stretch/>
            </p:blipFill>
            <p:spPr>
              <a:xfrm rot="417253">
                <a:off x="7270140" y="2433666"/>
                <a:ext cx="136350" cy="142903"/>
              </a:xfrm>
              <a:prstGeom prst="rect">
                <a:avLst/>
              </a:prstGeom>
            </p:spPr>
          </p:pic>
        </p:grpSp>
        <p:pic>
          <p:nvPicPr>
            <p:cNvPr id="11" name="グラフィックス 10" descr="葉">
              <a:extLst>
                <a:ext uri="{FF2B5EF4-FFF2-40B4-BE49-F238E27FC236}">
                  <a16:creationId xmlns:a16="http://schemas.microsoft.com/office/drawing/2014/main" id="{8FE1EC36-65F1-D342-B86B-02EDBF3BC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67457" r="71620" b="11336"/>
            <a:stretch/>
          </p:blipFill>
          <p:spPr>
            <a:xfrm rot="384382">
              <a:off x="7231450" y="2480077"/>
              <a:ext cx="136350" cy="142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4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07" r:id="rId3"/>
    <p:sldLayoutId id="2147483825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67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65.png"/><Relationship Id="rId5" Type="http://schemas.openxmlformats.org/officeDocument/2006/relationships/image" Target="../media/image37.png"/><Relationship Id="rId10" Type="http://schemas.openxmlformats.org/officeDocument/2006/relationships/image" Target="../media/image64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5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29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29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8302CB-7A03-FD4D-96F7-A6EA7EC8C1E6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Times New Roman" panose="02020603050405020304" pitchFamily="18" charset="0"/>
                <a:ea typeface="Hiragino Maru Gothic ProN W4" panose="020F0400000000000000" pitchFamily="34" charset="-128"/>
                <a:cs typeface="Times New Roman" panose="02020603050405020304" pitchFamily="18" charset="0"/>
              </a:rPr>
              <a:t>PSC2019 </a:t>
            </a:r>
            <a:endParaRPr kumimoji="1" lang="ja-JP" altLang="en-US" sz="4000">
              <a:latin typeface="Times New Roman" panose="02020603050405020304" pitchFamily="18" charset="0"/>
              <a:ea typeface="Hiragino Maru Gothic ProN W4" panose="020F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6754B6-BD06-E34F-9092-676D4A5F9EF2}"/>
              </a:ext>
            </a:extLst>
          </p:cNvPr>
          <p:cNvSpPr txBox="1"/>
          <p:nvPr/>
        </p:nvSpPr>
        <p:spPr>
          <a:xfrm>
            <a:off x="415086" y="4269026"/>
            <a:ext cx="8313828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50"/>
              </a:spcAft>
            </a:pPr>
            <a:r>
              <a:rPr kumimoji="1" lang="en-US" altLang="ja-JP" sz="2800" u="sng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Mitsuru Funakoshi</a:t>
            </a:r>
            <a:r>
              <a:rPr kumimoji="1" lang="en-US" altLang="ja-JP" sz="28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, Yuto Nakashima, Shunsuke Inenaga, </a:t>
            </a:r>
            <a:r>
              <a:rPr lang="en-US" altLang="ja-JP" sz="28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Hideo Bannai, Masayuki Takeda</a:t>
            </a:r>
            <a:endParaRPr kumimoji="1" lang="en-US" altLang="ja-JP" sz="2800" baseline="30000" dirty="0">
              <a:solidFill>
                <a:srgbClr val="333333"/>
              </a:solidFill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>
              <a:spcAft>
                <a:spcPts val="1050"/>
              </a:spcAft>
            </a:pPr>
            <a:endParaRPr lang="en-US" altLang="ja-JP" sz="1200" dirty="0">
              <a:solidFill>
                <a:srgbClr val="333333"/>
              </a:solidFill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pPr>
              <a:spcAft>
                <a:spcPts val="1050"/>
              </a:spcAft>
            </a:pPr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Kyushu University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F1B7E648-F4E4-304C-914E-C1178214F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29" y="1882011"/>
            <a:ext cx="8637542" cy="2315306"/>
          </a:xfrm>
        </p:spPr>
        <p:txBody>
          <a:bodyPr>
            <a:normAutofit/>
          </a:bodyPr>
          <a:lstStyle/>
          <a:p>
            <a:pPr algn="ctr">
              <a:spcAft>
                <a:spcPts val="1050"/>
              </a:spcAft>
            </a:pPr>
            <a:r>
              <a:rPr lang="en-US" altLang="ja-JP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Computing </a:t>
            </a:r>
            <a:br>
              <a:rPr lang="en-US" altLang="ja-JP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</a:br>
            <a:r>
              <a:rPr lang="en-US" altLang="ja-JP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Maximal Palindromes and </a:t>
            </a:r>
            <a:br>
              <a:rPr lang="en-US" altLang="ja-JP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</a:br>
            <a:r>
              <a:rPr lang="en-US" altLang="ja-JP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Distinct Palindromes in a Trie</a:t>
            </a:r>
            <a:endParaRPr kumimoji="1" lang="ja-JP" altLang="en-US" sz="4800">
              <a:solidFill>
                <a:srgbClr val="333333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1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ED3AAE9-D0A8-7E49-8204-BC9EE381D72A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Pals in a trie (rooted edge-labeled tree)</a:t>
            </a:r>
          </a:p>
        </p:txBody>
      </p:sp>
      <p:sp>
        <p:nvSpPr>
          <p:cNvPr id="88" name="右矢印 87">
            <a:extLst>
              <a:ext uri="{FF2B5EF4-FFF2-40B4-BE49-F238E27FC236}">
                <a16:creationId xmlns:a16="http://schemas.microsoft.com/office/drawing/2014/main" id="{2EDAD3DD-B40A-D840-BAF5-CB496EEF1330}"/>
              </a:ext>
            </a:extLst>
          </p:cNvPr>
          <p:cNvSpPr/>
          <p:nvPr/>
        </p:nvSpPr>
        <p:spPr>
          <a:xfrm>
            <a:off x="1283768" y="1018260"/>
            <a:ext cx="6708477" cy="896160"/>
          </a:xfrm>
          <a:prstGeom prst="rightArrow">
            <a:avLst/>
          </a:prstGeom>
          <a:noFill/>
          <a:ln w="38100">
            <a:solidFill>
              <a:srgbClr val="2EA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panose="020F0400000000000000" pitchFamily="34" charset="-128"/>
                <a:cs typeface="Times New Roman" panose="02020603050405020304" pitchFamily="18" charset="0"/>
              </a:rPr>
              <a:t>only consider paths in the root-to-leaf direction</a:t>
            </a:r>
            <a:endParaRPr kumimoji="1" lang="ja-JP" altLang="en-US" sz="2400">
              <a:solidFill>
                <a:srgbClr val="333333"/>
              </a:solidFill>
              <a:latin typeface="Times New Roman" panose="02020603050405020304" pitchFamily="18" charset="0"/>
              <a:ea typeface="Hiragino Maru Gothic ProN W4" panose="020F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83" name="グループ化 282">
            <a:extLst>
              <a:ext uri="{FF2B5EF4-FFF2-40B4-BE49-F238E27FC236}">
                <a16:creationId xmlns:a16="http://schemas.microsoft.com/office/drawing/2014/main" id="{1266440E-6FFE-AC45-9387-92F747B6FB7B}"/>
              </a:ext>
            </a:extLst>
          </p:cNvPr>
          <p:cNvGrpSpPr/>
          <p:nvPr/>
        </p:nvGrpSpPr>
        <p:grpSpPr>
          <a:xfrm>
            <a:off x="360709" y="2286617"/>
            <a:ext cx="8422582" cy="3015697"/>
            <a:chOff x="245926" y="2896209"/>
            <a:chExt cx="8422582" cy="3015697"/>
          </a:xfrm>
        </p:grpSpPr>
        <p:grpSp>
          <p:nvGrpSpPr>
            <p:cNvPr id="284" name="グループ化 283">
              <a:extLst>
                <a:ext uri="{FF2B5EF4-FFF2-40B4-BE49-F238E27FC236}">
                  <a16:creationId xmlns:a16="http://schemas.microsoft.com/office/drawing/2014/main" id="{9B7B433C-1BE5-6E4C-9F3C-379A2ABB382F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7DCDB3CE-CDC0-D544-9C05-2EB966BE664C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288" name="グループ化 287">
                  <a:extLst>
                    <a:ext uri="{FF2B5EF4-FFF2-40B4-BE49-F238E27FC236}">
                      <a16:creationId xmlns:a16="http://schemas.microsoft.com/office/drawing/2014/main" id="{89A0B611-5439-DB43-8748-84A0A2BEEA90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290" name="テキスト ボックス 289">
                    <a:extLst>
                      <a:ext uri="{FF2B5EF4-FFF2-40B4-BE49-F238E27FC236}">
                        <a16:creationId xmlns:a16="http://schemas.microsoft.com/office/drawing/2014/main" id="{15C1013D-BF18-DB4D-9825-B6791839E9FF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291" name="円/楕円 290">
                    <a:extLst>
                      <a:ext uri="{FF2B5EF4-FFF2-40B4-BE49-F238E27FC236}">
                        <a16:creationId xmlns:a16="http://schemas.microsoft.com/office/drawing/2014/main" id="{B7789FE3-E142-3A45-A06E-B8B32C0C38C3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292" name="直線コネクタ 291">
                    <a:extLst>
                      <a:ext uri="{FF2B5EF4-FFF2-40B4-BE49-F238E27FC236}">
                        <a16:creationId xmlns:a16="http://schemas.microsoft.com/office/drawing/2014/main" id="{A5DF2F95-0D95-E643-9360-C4FA6CA3D4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直線コネクタ 292">
                    <a:extLst>
                      <a:ext uri="{FF2B5EF4-FFF2-40B4-BE49-F238E27FC236}">
                        <a16:creationId xmlns:a16="http://schemas.microsoft.com/office/drawing/2014/main" id="{859D746B-1BAA-034C-A3D2-AE69225C80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4" name="グループ化 293">
                    <a:extLst>
                      <a:ext uri="{FF2B5EF4-FFF2-40B4-BE49-F238E27FC236}">
                        <a16:creationId xmlns:a16="http://schemas.microsoft.com/office/drawing/2014/main" id="{58DD9D86-AA3C-4644-8D0E-41D039844C3A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295" name="グループ化 294">
                      <a:extLst>
                        <a:ext uri="{FF2B5EF4-FFF2-40B4-BE49-F238E27FC236}">
                          <a16:creationId xmlns:a16="http://schemas.microsoft.com/office/drawing/2014/main" id="{A6799B0D-7CB1-A948-878F-3C2AC9187F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297" name="グループ化 296">
                        <a:extLst>
                          <a:ext uri="{FF2B5EF4-FFF2-40B4-BE49-F238E27FC236}">
                            <a16:creationId xmlns:a16="http://schemas.microsoft.com/office/drawing/2014/main" id="{C525B0D7-3D95-5346-B7BF-B9815994C2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299" name="テキスト ボックス 298">
                          <a:extLst>
                            <a:ext uri="{FF2B5EF4-FFF2-40B4-BE49-F238E27FC236}">
                              <a16:creationId xmlns:a16="http://schemas.microsoft.com/office/drawing/2014/main" id="{31F47B72-32E1-0642-8375-B9E6C55CB76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0" name="テキスト ボックス 299">
                          <a:extLst>
                            <a:ext uri="{FF2B5EF4-FFF2-40B4-BE49-F238E27FC236}">
                              <a16:creationId xmlns:a16="http://schemas.microsoft.com/office/drawing/2014/main" id="{49BE548B-71AC-CD47-9710-4485F999671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1" name="テキスト ボックス 300">
                          <a:extLst>
                            <a:ext uri="{FF2B5EF4-FFF2-40B4-BE49-F238E27FC236}">
                              <a16:creationId xmlns:a16="http://schemas.microsoft.com/office/drawing/2014/main" id="{DCA03BD2-C293-FC4D-9394-027A1BA9B9C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2" name="テキスト ボックス 301">
                          <a:extLst>
                            <a:ext uri="{FF2B5EF4-FFF2-40B4-BE49-F238E27FC236}">
                              <a16:creationId xmlns:a16="http://schemas.microsoft.com/office/drawing/2014/main" id="{BEC9D7FA-92AA-0A4A-81C7-6347700936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3" name="テキスト ボックス 302">
                          <a:extLst>
                            <a:ext uri="{FF2B5EF4-FFF2-40B4-BE49-F238E27FC236}">
                              <a16:creationId xmlns:a16="http://schemas.microsoft.com/office/drawing/2014/main" id="{60A48A5D-535D-0D47-8B12-D6DE82509BD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4" name="テキスト ボックス 303">
                          <a:extLst>
                            <a:ext uri="{FF2B5EF4-FFF2-40B4-BE49-F238E27FC236}">
                              <a16:creationId xmlns:a16="http://schemas.microsoft.com/office/drawing/2014/main" id="{C8872768-DA0B-D642-B3E4-81F2B59A961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5" name="テキスト ボックス 304">
                          <a:extLst>
                            <a:ext uri="{FF2B5EF4-FFF2-40B4-BE49-F238E27FC236}">
                              <a16:creationId xmlns:a16="http://schemas.microsoft.com/office/drawing/2014/main" id="{57E2DC19-11A2-4E4F-BACC-6438670F69A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6" name="テキスト ボックス 305">
                          <a:extLst>
                            <a:ext uri="{FF2B5EF4-FFF2-40B4-BE49-F238E27FC236}">
                              <a16:creationId xmlns:a16="http://schemas.microsoft.com/office/drawing/2014/main" id="{F462A0C6-573C-9949-8192-B4E115C411B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7" name="テキスト ボックス 306">
                          <a:extLst>
                            <a:ext uri="{FF2B5EF4-FFF2-40B4-BE49-F238E27FC236}">
                              <a16:creationId xmlns:a16="http://schemas.microsoft.com/office/drawing/2014/main" id="{11D4F49A-FC9E-274F-ACAE-1A6414B33AE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8" name="テキスト ボックス 307">
                          <a:extLst>
                            <a:ext uri="{FF2B5EF4-FFF2-40B4-BE49-F238E27FC236}">
                              <a16:creationId xmlns:a16="http://schemas.microsoft.com/office/drawing/2014/main" id="{BF6456BA-8F00-CB40-9283-24FAADF1025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9" name="円/楕円 308">
                          <a:extLst>
                            <a:ext uri="{FF2B5EF4-FFF2-40B4-BE49-F238E27FC236}">
                              <a16:creationId xmlns:a16="http://schemas.microsoft.com/office/drawing/2014/main" id="{D4C54049-45B7-E648-85AF-8BA793E781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10" name="円/楕円 309">
                          <a:extLst>
                            <a:ext uri="{FF2B5EF4-FFF2-40B4-BE49-F238E27FC236}">
                              <a16:creationId xmlns:a16="http://schemas.microsoft.com/office/drawing/2014/main" id="{2E25224C-A261-4A4D-AA99-FA8B75D99B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11" name="直線コネクタ 310">
                          <a:extLst>
                            <a:ext uri="{FF2B5EF4-FFF2-40B4-BE49-F238E27FC236}">
                              <a16:creationId xmlns:a16="http://schemas.microsoft.com/office/drawing/2014/main" id="{4313A96D-FC3E-D94A-8E8D-D0CFD556CC7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2" name="円/楕円 311">
                          <a:extLst>
                            <a:ext uri="{FF2B5EF4-FFF2-40B4-BE49-F238E27FC236}">
                              <a16:creationId xmlns:a16="http://schemas.microsoft.com/office/drawing/2014/main" id="{035D3AEE-8521-E246-9FEB-CA0059BFF3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13" name="円/楕円 312">
                          <a:extLst>
                            <a:ext uri="{FF2B5EF4-FFF2-40B4-BE49-F238E27FC236}">
                              <a16:creationId xmlns:a16="http://schemas.microsoft.com/office/drawing/2014/main" id="{BD82AC02-B232-A34E-B59F-EE5D311B30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14" name="直線コネクタ 313">
                          <a:extLst>
                            <a:ext uri="{FF2B5EF4-FFF2-40B4-BE49-F238E27FC236}">
                              <a16:creationId xmlns:a16="http://schemas.microsoft.com/office/drawing/2014/main" id="{48CC3581-1C12-7947-84E8-660E32E9FBF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5" name="直線コネクタ 314">
                          <a:extLst>
                            <a:ext uri="{FF2B5EF4-FFF2-40B4-BE49-F238E27FC236}">
                              <a16:creationId xmlns:a16="http://schemas.microsoft.com/office/drawing/2014/main" id="{54D368C4-DDB3-4C4D-9590-9B4081A28D1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6" name="円/楕円 315">
                          <a:extLst>
                            <a:ext uri="{FF2B5EF4-FFF2-40B4-BE49-F238E27FC236}">
                              <a16:creationId xmlns:a16="http://schemas.microsoft.com/office/drawing/2014/main" id="{28C5B378-217A-0C4B-AA6A-5496524307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17" name="円/楕円 316">
                          <a:extLst>
                            <a:ext uri="{FF2B5EF4-FFF2-40B4-BE49-F238E27FC236}">
                              <a16:creationId xmlns:a16="http://schemas.microsoft.com/office/drawing/2014/main" id="{7560AC9E-85C7-0140-B9F1-CA288F7971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18" name="直線コネクタ 317">
                          <a:extLst>
                            <a:ext uri="{FF2B5EF4-FFF2-40B4-BE49-F238E27FC236}">
                              <a16:creationId xmlns:a16="http://schemas.microsoft.com/office/drawing/2014/main" id="{F89ABA5E-7DDD-BC45-AD3D-B9D0124893A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19" name="円/楕円 318">
                          <a:extLst>
                            <a:ext uri="{FF2B5EF4-FFF2-40B4-BE49-F238E27FC236}">
                              <a16:creationId xmlns:a16="http://schemas.microsoft.com/office/drawing/2014/main" id="{D7F0FF64-7B48-6A40-8FCB-40C2ED326B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20" name="直線コネクタ 319">
                          <a:extLst>
                            <a:ext uri="{FF2B5EF4-FFF2-40B4-BE49-F238E27FC236}">
                              <a16:creationId xmlns:a16="http://schemas.microsoft.com/office/drawing/2014/main" id="{D8216D90-9D76-AD46-A024-B3DFC06C7F1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1" name="円/楕円 320">
                          <a:extLst>
                            <a:ext uri="{FF2B5EF4-FFF2-40B4-BE49-F238E27FC236}">
                              <a16:creationId xmlns:a16="http://schemas.microsoft.com/office/drawing/2014/main" id="{BC1858C8-61EA-C543-8109-E9AEF16FAE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22" name="直線コネクタ 321">
                          <a:extLst>
                            <a:ext uri="{FF2B5EF4-FFF2-40B4-BE49-F238E27FC236}">
                              <a16:creationId xmlns:a16="http://schemas.microsoft.com/office/drawing/2014/main" id="{19D7583A-ECF5-154D-9C86-36A0A33985F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3" name="直線コネクタ 322">
                          <a:extLst>
                            <a:ext uri="{FF2B5EF4-FFF2-40B4-BE49-F238E27FC236}">
                              <a16:creationId xmlns:a16="http://schemas.microsoft.com/office/drawing/2014/main" id="{5A70897F-C232-5641-B245-024A7AA5394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" name="カギ線コネクタ 323">
                          <a:extLst>
                            <a:ext uri="{FF2B5EF4-FFF2-40B4-BE49-F238E27FC236}">
                              <a16:creationId xmlns:a16="http://schemas.microsoft.com/office/drawing/2014/main" id="{45052F88-F02C-6146-A88D-612B417A85A3}"/>
                            </a:ext>
                          </a:extLst>
                        </p:cNvPr>
                        <p:cNvCxnSpPr>
                          <a:cxnSpLocks/>
                          <a:stCxn id="319" idx="4"/>
                          <a:endCxn id="316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5" name="円/楕円 324">
                          <a:extLst>
                            <a:ext uri="{FF2B5EF4-FFF2-40B4-BE49-F238E27FC236}">
                              <a16:creationId xmlns:a16="http://schemas.microsoft.com/office/drawing/2014/main" id="{CABBC99A-3EA9-9341-B5BD-0A0FB96080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27" name="円/楕円 326">
                          <a:extLst>
                            <a:ext uri="{FF2B5EF4-FFF2-40B4-BE49-F238E27FC236}">
                              <a16:creationId xmlns:a16="http://schemas.microsoft.com/office/drawing/2014/main" id="{18621D2A-B0B1-2449-80F0-855370EF8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28" name="直線コネクタ 327">
                          <a:extLst>
                            <a:ext uri="{FF2B5EF4-FFF2-40B4-BE49-F238E27FC236}">
                              <a16:creationId xmlns:a16="http://schemas.microsoft.com/office/drawing/2014/main" id="{04DBCE13-AE21-6C4F-BD25-BBCFA339C17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9" name="円/楕円 328">
                          <a:extLst>
                            <a:ext uri="{FF2B5EF4-FFF2-40B4-BE49-F238E27FC236}">
                              <a16:creationId xmlns:a16="http://schemas.microsoft.com/office/drawing/2014/main" id="{AD345335-B84F-6D43-8BA7-B6F6982583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30" name="直線コネクタ 329">
                          <a:extLst>
                            <a:ext uri="{FF2B5EF4-FFF2-40B4-BE49-F238E27FC236}">
                              <a16:creationId xmlns:a16="http://schemas.microsoft.com/office/drawing/2014/main" id="{9BB93B9C-8AA4-044C-B101-5F122844A22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2" name="直線コネクタ 331">
                          <a:extLst>
                            <a:ext uri="{FF2B5EF4-FFF2-40B4-BE49-F238E27FC236}">
                              <a16:creationId xmlns:a16="http://schemas.microsoft.com/office/drawing/2014/main" id="{8D292EC3-7A33-5C46-8CE9-2D29884F165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3" name="円/楕円 332">
                          <a:extLst>
                            <a:ext uri="{FF2B5EF4-FFF2-40B4-BE49-F238E27FC236}">
                              <a16:creationId xmlns:a16="http://schemas.microsoft.com/office/drawing/2014/main" id="{10047FAB-B4A2-9C40-AC34-ECFF123714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34" name="カギ線コネクタ 333">
                          <a:extLst>
                            <a:ext uri="{FF2B5EF4-FFF2-40B4-BE49-F238E27FC236}">
                              <a16:creationId xmlns:a16="http://schemas.microsoft.com/office/drawing/2014/main" id="{839F54B0-5049-D644-AAD3-84E386A6CE18}"/>
                            </a:ext>
                          </a:extLst>
                        </p:cNvPr>
                        <p:cNvCxnSpPr>
                          <a:cxnSpLocks/>
                          <a:stCxn id="309" idx="4"/>
                          <a:endCxn id="333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5" name="直線コネクタ 334">
                          <a:extLst>
                            <a:ext uri="{FF2B5EF4-FFF2-40B4-BE49-F238E27FC236}">
                              <a16:creationId xmlns:a16="http://schemas.microsoft.com/office/drawing/2014/main" id="{D8B04AFE-257E-8D4A-B2BB-DD2D245BF01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6" name="テキスト ボックス 335">
                          <a:extLst>
                            <a:ext uri="{FF2B5EF4-FFF2-40B4-BE49-F238E27FC236}">
                              <a16:creationId xmlns:a16="http://schemas.microsoft.com/office/drawing/2014/main" id="{1507B218-E9B1-0842-8665-35C4B37387F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37" name="直線コネクタ 336">
                          <a:extLst>
                            <a:ext uri="{FF2B5EF4-FFF2-40B4-BE49-F238E27FC236}">
                              <a16:creationId xmlns:a16="http://schemas.microsoft.com/office/drawing/2014/main" id="{AA9CDAF5-914E-C34E-836D-4E4F24EDA6F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38" name="円/楕円 337">
                          <a:extLst>
                            <a:ext uri="{FF2B5EF4-FFF2-40B4-BE49-F238E27FC236}">
                              <a16:creationId xmlns:a16="http://schemas.microsoft.com/office/drawing/2014/main" id="{76613FB3-4633-CA48-92E4-007701A890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9" name="テキスト ボックス 338">
                          <a:extLst>
                            <a:ext uri="{FF2B5EF4-FFF2-40B4-BE49-F238E27FC236}">
                              <a16:creationId xmlns:a16="http://schemas.microsoft.com/office/drawing/2014/main" id="{09974E41-B7AE-8445-B051-DA73D7BC15D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0" name="テキスト ボックス 339">
                          <a:extLst>
                            <a:ext uri="{FF2B5EF4-FFF2-40B4-BE49-F238E27FC236}">
                              <a16:creationId xmlns:a16="http://schemas.microsoft.com/office/drawing/2014/main" id="{5FB02A44-ED7A-BC46-A1BE-5CD00F29CAF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1" name="テキスト ボックス 340">
                          <a:extLst>
                            <a:ext uri="{FF2B5EF4-FFF2-40B4-BE49-F238E27FC236}">
                              <a16:creationId xmlns:a16="http://schemas.microsoft.com/office/drawing/2014/main" id="{090DD495-BF10-2343-843C-B32DD6419FB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2" name="テキスト ボックス 341">
                          <a:extLst>
                            <a:ext uri="{FF2B5EF4-FFF2-40B4-BE49-F238E27FC236}">
                              <a16:creationId xmlns:a16="http://schemas.microsoft.com/office/drawing/2014/main" id="{4443FC04-98E7-6241-818E-F9904D9796E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3" name="テキスト ボックス 342">
                          <a:extLst>
                            <a:ext uri="{FF2B5EF4-FFF2-40B4-BE49-F238E27FC236}">
                              <a16:creationId xmlns:a16="http://schemas.microsoft.com/office/drawing/2014/main" id="{3962FD59-C316-594C-8B38-A680F07D148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4" name="円/楕円 343">
                          <a:extLst>
                            <a:ext uri="{FF2B5EF4-FFF2-40B4-BE49-F238E27FC236}">
                              <a16:creationId xmlns:a16="http://schemas.microsoft.com/office/drawing/2014/main" id="{E99ACD20-A64C-6349-9FC2-B39CE6D83F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45" name="直線コネクタ 344">
                          <a:extLst>
                            <a:ext uri="{FF2B5EF4-FFF2-40B4-BE49-F238E27FC236}">
                              <a16:creationId xmlns:a16="http://schemas.microsoft.com/office/drawing/2014/main" id="{BA866A81-2071-D645-9176-2BD0AEF8274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6" name="円/楕円 345">
                          <a:extLst>
                            <a:ext uri="{FF2B5EF4-FFF2-40B4-BE49-F238E27FC236}">
                              <a16:creationId xmlns:a16="http://schemas.microsoft.com/office/drawing/2014/main" id="{7159B3CE-576C-9945-988C-408DA4BA51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47" name="カギ線コネクタ 346">
                          <a:extLst>
                            <a:ext uri="{FF2B5EF4-FFF2-40B4-BE49-F238E27FC236}">
                              <a16:creationId xmlns:a16="http://schemas.microsoft.com/office/drawing/2014/main" id="{34BA358B-CDC0-A744-929A-AF1C79446F14}"/>
                            </a:ext>
                          </a:extLst>
                        </p:cNvPr>
                        <p:cNvCxnSpPr>
                          <a:cxnSpLocks/>
                          <a:stCxn id="310" idx="4"/>
                          <a:endCxn id="346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8" name="テキスト ボックス 347">
                          <a:extLst>
                            <a:ext uri="{FF2B5EF4-FFF2-40B4-BE49-F238E27FC236}">
                              <a16:creationId xmlns:a16="http://schemas.microsoft.com/office/drawing/2014/main" id="{B51CE0BB-3B86-1940-96D1-469BE5685F7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9" name="テキスト ボックス 348">
                          <a:extLst>
                            <a:ext uri="{FF2B5EF4-FFF2-40B4-BE49-F238E27FC236}">
                              <a16:creationId xmlns:a16="http://schemas.microsoft.com/office/drawing/2014/main" id="{513BC19D-03DB-3C4D-875D-0BCE0B46F99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0" name="円/楕円 349">
                          <a:extLst>
                            <a:ext uri="{FF2B5EF4-FFF2-40B4-BE49-F238E27FC236}">
                              <a16:creationId xmlns:a16="http://schemas.microsoft.com/office/drawing/2014/main" id="{96A2C57A-E656-9646-9153-BE61C21921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51" name="直線コネクタ 350">
                          <a:extLst>
                            <a:ext uri="{FF2B5EF4-FFF2-40B4-BE49-F238E27FC236}">
                              <a16:creationId xmlns:a16="http://schemas.microsoft.com/office/drawing/2014/main" id="{0F32243A-F7FC-7340-8A13-38226BA5B16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2" name="カギ線コネクタ 351">
                          <a:extLst>
                            <a:ext uri="{FF2B5EF4-FFF2-40B4-BE49-F238E27FC236}">
                              <a16:creationId xmlns:a16="http://schemas.microsoft.com/office/drawing/2014/main" id="{6FC5DC04-F573-454C-9A61-59A8432F36EA}"/>
                            </a:ext>
                          </a:extLst>
                        </p:cNvPr>
                        <p:cNvCxnSpPr>
                          <a:cxnSpLocks/>
                          <a:stCxn id="346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3" name="テキスト ボックス 352">
                          <a:extLst>
                            <a:ext uri="{FF2B5EF4-FFF2-40B4-BE49-F238E27FC236}">
                              <a16:creationId xmlns:a16="http://schemas.microsoft.com/office/drawing/2014/main" id="{F779404B-46D9-304F-9B2B-884B3C1B050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4" name="テキスト ボックス 353">
                          <a:extLst>
                            <a:ext uri="{FF2B5EF4-FFF2-40B4-BE49-F238E27FC236}">
                              <a16:creationId xmlns:a16="http://schemas.microsoft.com/office/drawing/2014/main" id="{5DBEB89F-5538-7C4E-A9FA-0AAEE90112C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55" name="直線コネクタ 354">
                          <a:extLst>
                            <a:ext uri="{FF2B5EF4-FFF2-40B4-BE49-F238E27FC236}">
                              <a16:creationId xmlns:a16="http://schemas.microsoft.com/office/drawing/2014/main" id="{11751841-8049-7848-A9DC-25C81BDC1A7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6" name="円/楕円 355">
                          <a:extLst>
                            <a:ext uri="{FF2B5EF4-FFF2-40B4-BE49-F238E27FC236}">
                              <a16:creationId xmlns:a16="http://schemas.microsoft.com/office/drawing/2014/main" id="{58E28FDF-1042-154B-A684-DFB009D89F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7" name="テキスト ボックス 356">
                          <a:extLst>
                            <a:ext uri="{FF2B5EF4-FFF2-40B4-BE49-F238E27FC236}">
                              <a16:creationId xmlns:a16="http://schemas.microsoft.com/office/drawing/2014/main" id="{E53DDBF9-1439-7C4F-A364-04890300459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8" name="円/楕円 357">
                          <a:extLst>
                            <a:ext uri="{FF2B5EF4-FFF2-40B4-BE49-F238E27FC236}">
                              <a16:creationId xmlns:a16="http://schemas.microsoft.com/office/drawing/2014/main" id="{D8228CB3-3BB1-964F-9052-4D3122D37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9" name="円/楕円 358">
                          <a:extLst>
                            <a:ext uri="{FF2B5EF4-FFF2-40B4-BE49-F238E27FC236}">
                              <a16:creationId xmlns:a16="http://schemas.microsoft.com/office/drawing/2014/main" id="{CFF0588A-9FC6-644F-926F-78BD7AB6ED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60" name="円/楕円 359">
                          <a:extLst>
                            <a:ext uri="{FF2B5EF4-FFF2-40B4-BE49-F238E27FC236}">
                              <a16:creationId xmlns:a16="http://schemas.microsoft.com/office/drawing/2014/main" id="{FBD5D9D8-3FE2-A949-A4AB-DFEAF078E6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26" name="円/楕円 325">
                          <a:extLst>
                            <a:ext uri="{FF2B5EF4-FFF2-40B4-BE49-F238E27FC236}">
                              <a16:creationId xmlns:a16="http://schemas.microsoft.com/office/drawing/2014/main" id="{01D99B3F-8674-9B4C-85CD-CF75CACF90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1" name="円/楕円 330">
                          <a:extLst>
                            <a:ext uri="{FF2B5EF4-FFF2-40B4-BE49-F238E27FC236}">
                              <a16:creationId xmlns:a16="http://schemas.microsoft.com/office/drawing/2014/main" id="{709B05EF-7F7F-7D43-9F23-C4EA654687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298" name="円/楕円 297">
                        <a:extLst>
                          <a:ext uri="{FF2B5EF4-FFF2-40B4-BE49-F238E27FC236}">
                            <a16:creationId xmlns:a16="http://schemas.microsoft.com/office/drawing/2014/main" id="{67913D91-844D-804D-B497-2128D7FC3D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296" name="テキスト ボックス 295">
                      <a:extLst>
                        <a:ext uri="{FF2B5EF4-FFF2-40B4-BE49-F238E27FC236}">
                          <a16:creationId xmlns:a16="http://schemas.microsoft.com/office/drawing/2014/main" id="{CE980F3F-A4D5-0D4A-A77D-4D295F0864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289" name="カギ線コネクタ 288">
                  <a:extLst>
                    <a:ext uri="{FF2B5EF4-FFF2-40B4-BE49-F238E27FC236}">
                      <a16:creationId xmlns:a16="http://schemas.microsoft.com/office/drawing/2014/main" id="{A3509E51-F4F5-EB42-84AB-8594B6859BFC}"/>
                    </a:ext>
                  </a:extLst>
                </p:cNvPr>
                <p:cNvCxnSpPr>
                  <a:cxnSpLocks/>
                  <a:stCxn id="309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7" name="直線コネクタ 286">
                <a:extLst>
                  <a:ext uri="{FF2B5EF4-FFF2-40B4-BE49-F238E27FC236}">
                    <a16:creationId xmlns:a16="http://schemas.microsoft.com/office/drawing/2014/main" id="{BE7C5B77-E586-5840-9781-079E28478A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5" name="角丸四角形吹き出し 284">
              <a:extLst>
                <a:ext uri="{FF2B5EF4-FFF2-40B4-BE49-F238E27FC236}">
                  <a16:creationId xmlns:a16="http://schemas.microsoft.com/office/drawing/2014/main" id="{24B1AEB6-5488-0E4E-B969-29BB70CEF715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299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2ED3AAE9-D0A8-7E49-8204-BC9EE381D72A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Pals in a trie (rooted edge-labeled tree)</a:t>
            </a:r>
          </a:p>
        </p:txBody>
      </p:sp>
      <p:sp>
        <p:nvSpPr>
          <p:cNvPr id="207" name="右矢印 206">
            <a:extLst>
              <a:ext uri="{FF2B5EF4-FFF2-40B4-BE49-F238E27FC236}">
                <a16:creationId xmlns:a16="http://schemas.microsoft.com/office/drawing/2014/main" id="{E247F912-4635-8A45-A29E-E5F262EBD74B}"/>
              </a:ext>
            </a:extLst>
          </p:cNvPr>
          <p:cNvSpPr/>
          <p:nvPr/>
        </p:nvSpPr>
        <p:spPr>
          <a:xfrm>
            <a:off x="1283768" y="1018260"/>
            <a:ext cx="6708477" cy="896160"/>
          </a:xfrm>
          <a:prstGeom prst="rightArrow">
            <a:avLst/>
          </a:prstGeom>
          <a:noFill/>
          <a:ln w="38100">
            <a:solidFill>
              <a:srgbClr val="2EA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panose="020F0400000000000000" pitchFamily="34" charset="-128"/>
                <a:cs typeface="Times New Roman" panose="02020603050405020304" pitchFamily="18" charset="0"/>
              </a:rPr>
              <a:t>only consider paths in the root-to-leaf direction</a:t>
            </a:r>
            <a:endParaRPr kumimoji="1" lang="ja-JP" altLang="en-US" sz="2400">
              <a:solidFill>
                <a:srgbClr val="333333"/>
              </a:solidFill>
              <a:latin typeface="Times New Roman" panose="02020603050405020304" pitchFamily="18" charset="0"/>
              <a:ea typeface="Hiragino Maru Gothic ProN W4" panose="020F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993966DA-C7B7-684F-BE4C-917CC141CE36}"/>
              </a:ext>
            </a:extLst>
          </p:cNvPr>
          <p:cNvGrpSpPr/>
          <p:nvPr/>
        </p:nvGrpSpPr>
        <p:grpSpPr>
          <a:xfrm>
            <a:off x="360709" y="2286617"/>
            <a:ext cx="8422582" cy="3015697"/>
            <a:chOff x="245926" y="2896209"/>
            <a:chExt cx="8422582" cy="3015697"/>
          </a:xfrm>
        </p:grpSpPr>
        <p:grpSp>
          <p:nvGrpSpPr>
            <p:cNvPr id="209" name="グループ化 208">
              <a:extLst>
                <a:ext uri="{FF2B5EF4-FFF2-40B4-BE49-F238E27FC236}">
                  <a16:creationId xmlns:a16="http://schemas.microsoft.com/office/drawing/2014/main" id="{9759C542-0B23-EE48-B3DA-16A7D38D4E8E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211" name="グループ化 210">
                <a:extLst>
                  <a:ext uri="{FF2B5EF4-FFF2-40B4-BE49-F238E27FC236}">
                    <a16:creationId xmlns:a16="http://schemas.microsoft.com/office/drawing/2014/main" id="{3D786D2E-C0E1-584E-AAA2-33890BD793FB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213" name="グループ化 212">
                  <a:extLst>
                    <a:ext uri="{FF2B5EF4-FFF2-40B4-BE49-F238E27FC236}">
                      <a16:creationId xmlns:a16="http://schemas.microsoft.com/office/drawing/2014/main" id="{9585AA16-B436-8740-97F8-7F71EEB28CE1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215" name="テキスト ボックス 214">
                    <a:extLst>
                      <a:ext uri="{FF2B5EF4-FFF2-40B4-BE49-F238E27FC236}">
                        <a16:creationId xmlns:a16="http://schemas.microsoft.com/office/drawing/2014/main" id="{398CB3FA-5297-FC40-A0E5-CB6257E6B4EB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216" name="円/楕円 215">
                    <a:extLst>
                      <a:ext uri="{FF2B5EF4-FFF2-40B4-BE49-F238E27FC236}">
                        <a16:creationId xmlns:a16="http://schemas.microsoft.com/office/drawing/2014/main" id="{5640997B-D35C-3145-92A5-42D3DAA9A130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217" name="直線コネクタ 216">
                    <a:extLst>
                      <a:ext uri="{FF2B5EF4-FFF2-40B4-BE49-F238E27FC236}">
                        <a16:creationId xmlns:a16="http://schemas.microsoft.com/office/drawing/2014/main" id="{2B8F11C2-37CC-E14A-8D54-3CE1971677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直線コネクタ 217">
                    <a:extLst>
                      <a:ext uri="{FF2B5EF4-FFF2-40B4-BE49-F238E27FC236}">
                        <a16:creationId xmlns:a16="http://schemas.microsoft.com/office/drawing/2014/main" id="{83CCEEC0-DF1F-954F-8C12-EC8381C3CC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9" name="グループ化 218">
                    <a:extLst>
                      <a:ext uri="{FF2B5EF4-FFF2-40B4-BE49-F238E27FC236}">
                        <a16:creationId xmlns:a16="http://schemas.microsoft.com/office/drawing/2014/main" id="{C7DDDC76-E0A6-C748-B532-438C9225A215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220" name="グループ化 219">
                      <a:extLst>
                        <a:ext uri="{FF2B5EF4-FFF2-40B4-BE49-F238E27FC236}">
                          <a16:creationId xmlns:a16="http://schemas.microsoft.com/office/drawing/2014/main" id="{FFA33C67-73AF-8E49-9433-D5CAE97434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222" name="グループ化 221">
                        <a:extLst>
                          <a:ext uri="{FF2B5EF4-FFF2-40B4-BE49-F238E27FC236}">
                            <a16:creationId xmlns:a16="http://schemas.microsoft.com/office/drawing/2014/main" id="{4B74426D-1344-9744-9935-F3F1F63EC9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cxnSp>
                      <p:nvCxnSpPr>
                        <p:cNvPr id="245" name="直線コネクタ 244">
                          <a:extLst>
                            <a:ext uri="{FF2B5EF4-FFF2-40B4-BE49-F238E27FC236}">
                              <a16:creationId xmlns:a16="http://schemas.microsoft.com/office/drawing/2014/main" id="{523A0B7A-FB5C-4D4F-A2F0-80BD072EBD6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4" name="テキスト ボックス 223">
                          <a:extLst>
                            <a:ext uri="{FF2B5EF4-FFF2-40B4-BE49-F238E27FC236}">
                              <a16:creationId xmlns:a16="http://schemas.microsoft.com/office/drawing/2014/main" id="{A7780EAD-6A0E-5347-BB38-9AC8D2E497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5" name="テキスト ボックス 224">
                          <a:extLst>
                            <a:ext uri="{FF2B5EF4-FFF2-40B4-BE49-F238E27FC236}">
                              <a16:creationId xmlns:a16="http://schemas.microsoft.com/office/drawing/2014/main" id="{17FA7A4E-0302-9044-B65E-CDD911595F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6" name="テキスト ボックス 225">
                          <a:extLst>
                            <a:ext uri="{FF2B5EF4-FFF2-40B4-BE49-F238E27FC236}">
                              <a16:creationId xmlns:a16="http://schemas.microsoft.com/office/drawing/2014/main" id="{7F9DC6E7-CFF9-0242-83B3-6E88BB65889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7" name="テキスト ボックス 226">
                          <a:extLst>
                            <a:ext uri="{FF2B5EF4-FFF2-40B4-BE49-F238E27FC236}">
                              <a16:creationId xmlns:a16="http://schemas.microsoft.com/office/drawing/2014/main" id="{10833895-6A63-5C4E-BA7B-E727151E7F6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8" name="テキスト ボックス 227">
                          <a:extLst>
                            <a:ext uri="{FF2B5EF4-FFF2-40B4-BE49-F238E27FC236}">
                              <a16:creationId xmlns:a16="http://schemas.microsoft.com/office/drawing/2014/main" id="{FC94D96E-BC72-2C4B-A8DE-92B95FF5F2A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9" name="テキスト ボックス 228">
                          <a:extLst>
                            <a:ext uri="{FF2B5EF4-FFF2-40B4-BE49-F238E27FC236}">
                              <a16:creationId xmlns:a16="http://schemas.microsoft.com/office/drawing/2014/main" id="{1A98CDD7-E2D8-EB4B-A163-1E7F2558C1B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0" name="テキスト ボックス 229">
                          <a:extLst>
                            <a:ext uri="{FF2B5EF4-FFF2-40B4-BE49-F238E27FC236}">
                              <a16:creationId xmlns:a16="http://schemas.microsoft.com/office/drawing/2014/main" id="{51666D65-54A4-3F4B-85A6-6447041D03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1" name="テキスト ボックス 230">
                          <a:extLst>
                            <a:ext uri="{FF2B5EF4-FFF2-40B4-BE49-F238E27FC236}">
                              <a16:creationId xmlns:a16="http://schemas.microsoft.com/office/drawing/2014/main" id="{C3E4F382-E011-6541-8A11-F6EEA68B9C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2" name="テキスト ボックス 231">
                          <a:extLst>
                            <a:ext uri="{FF2B5EF4-FFF2-40B4-BE49-F238E27FC236}">
                              <a16:creationId xmlns:a16="http://schemas.microsoft.com/office/drawing/2014/main" id="{6E1DDE69-4E55-B843-91EE-84201DC9D5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3" name="テキスト ボックス 232">
                          <a:extLst>
                            <a:ext uri="{FF2B5EF4-FFF2-40B4-BE49-F238E27FC236}">
                              <a16:creationId xmlns:a16="http://schemas.microsoft.com/office/drawing/2014/main" id="{34C73424-BA13-F64F-9961-3F0A4C1F5A3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4" name="円/楕円 233">
                          <a:extLst>
                            <a:ext uri="{FF2B5EF4-FFF2-40B4-BE49-F238E27FC236}">
                              <a16:creationId xmlns:a16="http://schemas.microsoft.com/office/drawing/2014/main" id="{A37229EC-5B6F-1743-ADE1-C7B97D96CE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5" name="円/楕円 234">
                          <a:extLst>
                            <a:ext uri="{FF2B5EF4-FFF2-40B4-BE49-F238E27FC236}">
                              <a16:creationId xmlns:a16="http://schemas.microsoft.com/office/drawing/2014/main" id="{AA32665F-75F3-B54A-B308-058B40C81B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6" name="直線コネクタ 235">
                          <a:extLst>
                            <a:ext uri="{FF2B5EF4-FFF2-40B4-BE49-F238E27FC236}">
                              <a16:creationId xmlns:a16="http://schemas.microsoft.com/office/drawing/2014/main" id="{C431FDC2-1281-154C-B546-15F4D141D12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7" name="円/楕円 236">
                          <a:extLst>
                            <a:ext uri="{FF2B5EF4-FFF2-40B4-BE49-F238E27FC236}">
                              <a16:creationId xmlns:a16="http://schemas.microsoft.com/office/drawing/2014/main" id="{5FA9BBC2-FC3B-D043-BF29-5C4E34E8C5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8" name="円/楕円 237">
                          <a:extLst>
                            <a:ext uri="{FF2B5EF4-FFF2-40B4-BE49-F238E27FC236}">
                              <a16:creationId xmlns:a16="http://schemas.microsoft.com/office/drawing/2014/main" id="{95FF3940-5496-6249-AC2B-AAFC54DBBF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9" name="直線コネクタ 238">
                          <a:extLst>
                            <a:ext uri="{FF2B5EF4-FFF2-40B4-BE49-F238E27FC236}">
                              <a16:creationId xmlns:a16="http://schemas.microsoft.com/office/drawing/2014/main" id="{6DE75F64-89E3-534B-89D6-93D2E9289F9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0" name="直線コネクタ 239">
                          <a:extLst>
                            <a:ext uri="{FF2B5EF4-FFF2-40B4-BE49-F238E27FC236}">
                              <a16:creationId xmlns:a16="http://schemas.microsoft.com/office/drawing/2014/main" id="{0ECB6E08-8ACB-BF4C-96E3-C34F17C0595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1" name="円/楕円 240">
                          <a:extLst>
                            <a:ext uri="{FF2B5EF4-FFF2-40B4-BE49-F238E27FC236}">
                              <a16:creationId xmlns:a16="http://schemas.microsoft.com/office/drawing/2014/main" id="{D00D83ED-CA25-D74C-B853-F091747B46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2" name="円/楕円 241">
                          <a:extLst>
                            <a:ext uri="{FF2B5EF4-FFF2-40B4-BE49-F238E27FC236}">
                              <a16:creationId xmlns:a16="http://schemas.microsoft.com/office/drawing/2014/main" id="{45F02009-21F1-F84F-AC0A-2988E4D354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3" name="直線コネクタ 242">
                          <a:extLst>
                            <a:ext uri="{FF2B5EF4-FFF2-40B4-BE49-F238E27FC236}">
                              <a16:creationId xmlns:a16="http://schemas.microsoft.com/office/drawing/2014/main" id="{27E34DC5-F0B4-9A4C-8745-86B3072092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4" name="円/楕円 243">
                          <a:extLst>
                            <a:ext uri="{FF2B5EF4-FFF2-40B4-BE49-F238E27FC236}">
                              <a16:creationId xmlns:a16="http://schemas.microsoft.com/office/drawing/2014/main" id="{9DEABA26-DE26-534D-867B-6A4E11638E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6" name="円/楕円 245">
                          <a:extLst>
                            <a:ext uri="{FF2B5EF4-FFF2-40B4-BE49-F238E27FC236}">
                              <a16:creationId xmlns:a16="http://schemas.microsoft.com/office/drawing/2014/main" id="{B0FF609C-1C7F-B941-8090-457C3109A6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7" name="直線コネクタ 246">
                          <a:extLst>
                            <a:ext uri="{FF2B5EF4-FFF2-40B4-BE49-F238E27FC236}">
                              <a16:creationId xmlns:a16="http://schemas.microsoft.com/office/drawing/2014/main" id="{A1B4A04F-48F4-D646-8815-BB5A26BEFB2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8" name="直線コネクタ 247">
                          <a:extLst>
                            <a:ext uri="{FF2B5EF4-FFF2-40B4-BE49-F238E27FC236}">
                              <a16:creationId xmlns:a16="http://schemas.microsoft.com/office/drawing/2014/main" id="{9FF83183-2A71-6E4E-A5D0-E51C2EF2B3C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9" name="カギ線コネクタ 248">
                          <a:extLst>
                            <a:ext uri="{FF2B5EF4-FFF2-40B4-BE49-F238E27FC236}">
                              <a16:creationId xmlns:a16="http://schemas.microsoft.com/office/drawing/2014/main" id="{FB505C3E-E3ED-244A-8011-6444E6F15360}"/>
                            </a:ext>
                          </a:extLst>
                        </p:cNvPr>
                        <p:cNvCxnSpPr>
                          <a:cxnSpLocks/>
                          <a:stCxn id="244" idx="4"/>
                          <a:endCxn id="241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0" name="円/楕円 249">
                          <a:extLst>
                            <a:ext uri="{FF2B5EF4-FFF2-40B4-BE49-F238E27FC236}">
                              <a16:creationId xmlns:a16="http://schemas.microsoft.com/office/drawing/2014/main" id="{09972E82-D8B3-7844-A91F-1FA90A086A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1" name="円/楕円 250">
                          <a:extLst>
                            <a:ext uri="{FF2B5EF4-FFF2-40B4-BE49-F238E27FC236}">
                              <a16:creationId xmlns:a16="http://schemas.microsoft.com/office/drawing/2014/main" id="{FCA3B585-89B0-FD42-A00A-E473461966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52" name="直線コネクタ 251">
                          <a:extLst>
                            <a:ext uri="{FF2B5EF4-FFF2-40B4-BE49-F238E27FC236}">
                              <a16:creationId xmlns:a16="http://schemas.microsoft.com/office/drawing/2014/main" id="{F7B9D0F3-C371-AA4E-9419-EEA11DB60CC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3" name="円/楕円 252">
                          <a:extLst>
                            <a:ext uri="{FF2B5EF4-FFF2-40B4-BE49-F238E27FC236}">
                              <a16:creationId xmlns:a16="http://schemas.microsoft.com/office/drawing/2014/main" id="{87E18824-AC42-3A45-BEC7-168CD13702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54" name="直線コネクタ 253">
                          <a:extLst>
                            <a:ext uri="{FF2B5EF4-FFF2-40B4-BE49-F238E27FC236}">
                              <a16:creationId xmlns:a16="http://schemas.microsoft.com/office/drawing/2014/main" id="{0D9DDE29-D15D-C54C-8789-43857AA50D5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5" name="直線コネクタ 254">
                          <a:extLst>
                            <a:ext uri="{FF2B5EF4-FFF2-40B4-BE49-F238E27FC236}">
                              <a16:creationId xmlns:a16="http://schemas.microsoft.com/office/drawing/2014/main" id="{4F8B81CA-92A7-6D4E-B197-758F27B7014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6" name="円/楕円 255">
                          <a:extLst>
                            <a:ext uri="{FF2B5EF4-FFF2-40B4-BE49-F238E27FC236}">
                              <a16:creationId xmlns:a16="http://schemas.microsoft.com/office/drawing/2014/main" id="{68A6E2A9-5760-9546-A02B-CE0432B2EA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57" name="カギ線コネクタ 256">
                          <a:extLst>
                            <a:ext uri="{FF2B5EF4-FFF2-40B4-BE49-F238E27FC236}">
                              <a16:creationId xmlns:a16="http://schemas.microsoft.com/office/drawing/2014/main" id="{B89FC4E6-1132-3A40-9391-10D4A7AEAB6C}"/>
                            </a:ext>
                          </a:extLst>
                        </p:cNvPr>
                        <p:cNvCxnSpPr>
                          <a:cxnSpLocks/>
                          <a:stCxn id="234" idx="4"/>
                          <a:endCxn id="256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8" name="直線コネクタ 257">
                          <a:extLst>
                            <a:ext uri="{FF2B5EF4-FFF2-40B4-BE49-F238E27FC236}">
                              <a16:creationId xmlns:a16="http://schemas.microsoft.com/office/drawing/2014/main" id="{938B1B09-6413-854D-9C79-D72C72BCD72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9" name="テキスト ボックス 258">
                          <a:extLst>
                            <a:ext uri="{FF2B5EF4-FFF2-40B4-BE49-F238E27FC236}">
                              <a16:creationId xmlns:a16="http://schemas.microsoft.com/office/drawing/2014/main" id="{8841ECE3-40D3-0F4B-9C17-01E9D69859A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60" name="直線コネクタ 259">
                          <a:extLst>
                            <a:ext uri="{FF2B5EF4-FFF2-40B4-BE49-F238E27FC236}">
                              <a16:creationId xmlns:a16="http://schemas.microsoft.com/office/drawing/2014/main" id="{88F4BA7A-EA50-CB4C-B856-3D5B31DD69E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1" name="円/楕円 260">
                          <a:extLst>
                            <a:ext uri="{FF2B5EF4-FFF2-40B4-BE49-F238E27FC236}">
                              <a16:creationId xmlns:a16="http://schemas.microsoft.com/office/drawing/2014/main" id="{040745EA-035E-5E41-9CA7-353ECB7D02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2" name="テキスト ボックス 261">
                          <a:extLst>
                            <a:ext uri="{FF2B5EF4-FFF2-40B4-BE49-F238E27FC236}">
                              <a16:creationId xmlns:a16="http://schemas.microsoft.com/office/drawing/2014/main" id="{8658A990-E4BF-0849-B25A-71A7D736EB8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3" name="テキスト ボックス 262">
                          <a:extLst>
                            <a:ext uri="{FF2B5EF4-FFF2-40B4-BE49-F238E27FC236}">
                              <a16:creationId xmlns:a16="http://schemas.microsoft.com/office/drawing/2014/main" id="{02E7BD3E-2F71-8944-9A63-24299628C87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4" name="テキスト ボックス 263">
                          <a:extLst>
                            <a:ext uri="{FF2B5EF4-FFF2-40B4-BE49-F238E27FC236}">
                              <a16:creationId xmlns:a16="http://schemas.microsoft.com/office/drawing/2014/main" id="{063F1E1B-6DEA-7E40-B063-676893D25CB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5" name="テキスト ボックス 264">
                          <a:extLst>
                            <a:ext uri="{FF2B5EF4-FFF2-40B4-BE49-F238E27FC236}">
                              <a16:creationId xmlns:a16="http://schemas.microsoft.com/office/drawing/2014/main" id="{143AC8C4-B159-6643-BEED-D4BA3E173C2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6" name="テキスト ボックス 265">
                          <a:extLst>
                            <a:ext uri="{FF2B5EF4-FFF2-40B4-BE49-F238E27FC236}">
                              <a16:creationId xmlns:a16="http://schemas.microsoft.com/office/drawing/2014/main" id="{BF171981-B463-834A-937D-25AE6C59D8D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7" name="円/楕円 266">
                          <a:extLst>
                            <a:ext uri="{FF2B5EF4-FFF2-40B4-BE49-F238E27FC236}">
                              <a16:creationId xmlns:a16="http://schemas.microsoft.com/office/drawing/2014/main" id="{BACA6E60-40D7-C64B-BD1E-FF84396A83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68" name="直線コネクタ 267">
                          <a:extLst>
                            <a:ext uri="{FF2B5EF4-FFF2-40B4-BE49-F238E27FC236}">
                              <a16:creationId xmlns:a16="http://schemas.microsoft.com/office/drawing/2014/main" id="{8DD7310E-6DBC-5544-B156-189D95ACCEA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9" name="円/楕円 268">
                          <a:extLst>
                            <a:ext uri="{FF2B5EF4-FFF2-40B4-BE49-F238E27FC236}">
                              <a16:creationId xmlns:a16="http://schemas.microsoft.com/office/drawing/2014/main" id="{947758C1-3CA5-574A-8259-29BA628374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70" name="カギ線コネクタ 269">
                          <a:extLst>
                            <a:ext uri="{FF2B5EF4-FFF2-40B4-BE49-F238E27FC236}">
                              <a16:creationId xmlns:a16="http://schemas.microsoft.com/office/drawing/2014/main" id="{18FD77A0-89EB-F948-BA91-DA2814C1486A}"/>
                            </a:ext>
                          </a:extLst>
                        </p:cNvPr>
                        <p:cNvCxnSpPr>
                          <a:cxnSpLocks/>
                          <a:stCxn id="235" idx="4"/>
                          <a:endCxn id="269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1" name="テキスト ボックス 270">
                          <a:extLst>
                            <a:ext uri="{FF2B5EF4-FFF2-40B4-BE49-F238E27FC236}">
                              <a16:creationId xmlns:a16="http://schemas.microsoft.com/office/drawing/2014/main" id="{4CEF870A-29E4-6040-9B83-4BC0E5F9EC0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72" name="テキスト ボックス 271">
                          <a:extLst>
                            <a:ext uri="{FF2B5EF4-FFF2-40B4-BE49-F238E27FC236}">
                              <a16:creationId xmlns:a16="http://schemas.microsoft.com/office/drawing/2014/main" id="{0D5BBFDF-B029-1549-966B-3DB691A8E5C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73" name="円/楕円 272">
                          <a:extLst>
                            <a:ext uri="{FF2B5EF4-FFF2-40B4-BE49-F238E27FC236}">
                              <a16:creationId xmlns:a16="http://schemas.microsoft.com/office/drawing/2014/main" id="{43C195DE-3626-894C-917B-50D147B1A9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74" name="直線コネクタ 273">
                          <a:extLst>
                            <a:ext uri="{FF2B5EF4-FFF2-40B4-BE49-F238E27FC236}">
                              <a16:creationId xmlns:a16="http://schemas.microsoft.com/office/drawing/2014/main" id="{9B0AC761-2E56-F840-81EC-A9841183C5A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5" name="カギ線コネクタ 274">
                          <a:extLst>
                            <a:ext uri="{FF2B5EF4-FFF2-40B4-BE49-F238E27FC236}">
                              <a16:creationId xmlns:a16="http://schemas.microsoft.com/office/drawing/2014/main" id="{A6715CFB-2104-3445-9EA2-DE45FD85380D}"/>
                            </a:ext>
                          </a:extLst>
                        </p:cNvPr>
                        <p:cNvCxnSpPr>
                          <a:cxnSpLocks/>
                          <a:stCxn id="269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6" name="テキスト ボックス 275">
                          <a:extLst>
                            <a:ext uri="{FF2B5EF4-FFF2-40B4-BE49-F238E27FC236}">
                              <a16:creationId xmlns:a16="http://schemas.microsoft.com/office/drawing/2014/main" id="{723A55BB-9719-9B45-A3A2-0D079860863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77" name="テキスト ボックス 276">
                          <a:extLst>
                            <a:ext uri="{FF2B5EF4-FFF2-40B4-BE49-F238E27FC236}">
                              <a16:creationId xmlns:a16="http://schemas.microsoft.com/office/drawing/2014/main" id="{FE471858-549A-834F-A38A-ADD2CB5BBA3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78" name="直線コネクタ 277">
                          <a:extLst>
                            <a:ext uri="{FF2B5EF4-FFF2-40B4-BE49-F238E27FC236}">
                              <a16:creationId xmlns:a16="http://schemas.microsoft.com/office/drawing/2014/main" id="{80075A47-D0F7-DF42-BFFE-DE9BEE792CA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9" name="円/楕円 278">
                          <a:extLst>
                            <a:ext uri="{FF2B5EF4-FFF2-40B4-BE49-F238E27FC236}">
                              <a16:creationId xmlns:a16="http://schemas.microsoft.com/office/drawing/2014/main" id="{2D9CF97C-6F52-F945-BC9A-44E9EEA9EE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0" name="テキスト ボックス 279">
                          <a:extLst>
                            <a:ext uri="{FF2B5EF4-FFF2-40B4-BE49-F238E27FC236}">
                              <a16:creationId xmlns:a16="http://schemas.microsoft.com/office/drawing/2014/main" id="{A4D20B04-DFDC-F74E-9F5B-A26FFEBB3A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1" name="円/楕円 280">
                          <a:extLst>
                            <a:ext uri="{FF2B5EF4-FFF2-40B4-BE49-F238E27FC236}">
                              <a16:creationId xmlns:a16="http://schemas.microsoft.com/office/drawing/2014/main" id="{26CDC791-369E-864D-85C7-9DF1D51D29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2" name="円/楕円 281">
                          <a:extLst>
                            <a:ext uri="{FF2B5EF4-FFF2-40B4-BE49-F238E27FC236}">
                              <a16:creationId xmlns:a16="http://schemas.microsoft.com/office/drawing/2014/main" id="{EBE8E5E8-7F65-964C-99F9-89E15710D7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3" name="円/楕円 282">
                          <a:extLst>
                            <a:ext uri="{FF2B5EF4-FFF2-40B4-BE49-F238E27FC236}">
                              <a16:creationId xmlns:a16="http://schemas.microsoft.com/office/drawing/2014/main" id="{77F30D51-1BCE-194E-AC3C-87472F0EE8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4" name="円/楕円 283">
                          <a:extLst>
                            <a:ext uri="{FF2B5EF4-FFF2-40B4-BE49-F238E27FC236}">
                              <a16:creationId xmlns:a16="http://schemas.microsoft.com/office/drawing/2014/main" id="{17E086E3-F5A9-8447-9707-C8F793B067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5" name="円/楕円 284">
                          <a:extLst>
                            <a:ext uri="{FF2B5EF4-FFF2-40B4-BE49-F238E27FC236}">
                              <a16:creationId xmlns:a16="http://schemas.microsoft.com/office/drawing/2014/main" id="{1A7A7C31-BCF3-6A4F-B5D7-CFFF2070EE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223" name="円/楕円 222">
                        <a:extLst>
                          <a:ext uri="{FF2B5EF4-FFF2-40B4-BE49-F238E27FC236}">
                            <a16:creationId xmlns:a16="http://schemas.microsoft.com/office/drawing/2014/main" id="{BA890BCB-8718-1945-B305-E7719B6C75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221" name="テキスト ボックス 220">
                      <a:extLst>
                        <a:ext uri="{FF2B5EF4-FFF2-40B4-BE49-F238E27FC236}">
                          <a16:creationId xmlns:a16="http://schemas.microsoft.com/office/drawing/2014/main" id="{10D86C7C-EE8F-7A43-9621-D5ABD1B02AD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214" name="カギ線コネクタ 213">
                  <a:extLst>
                    <a:ext uri="{FF2B5EF4-FFF2-40B4-BE49-F238E27FC236}">
                      <a16:creationId xmlns:a16="http://schemas.microsoft.com/office/drawing/2014/main" id="{E71268F5-E154-394A-B04E-D200D779DA9E}"/>
                    </a:ext>
                  </a:extLst>
                </p:cNvPr>
                <p:cNvCxnSpPr>
                  <a:cxnSpLocks/>
                  <a:stCxn id="234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2" name="直線コネクタ 211">
                <a:extLst>
                  <a:ext uri="{FF2B5EF4-FFF2-40B4-BE49-F238E27FC236}">
                    <a16:creationId xmlns:a16="http://schemas.microsoft.com/office/drawing/2014/main" id="{273F0D24-1786-234E-B271-02FAD57AE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solidFill>
                <a:srgbClr val="DC5D4A"/>
              </a:solidFill>
              <a:ln w="28575">
                <a:solidFill>
                  <a:srgbClr val="DC5D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0" name="角丸四角形吹き出し 209">
              <a:extLst>
                <a:ext uri="{FF2B5EF4-FFF2-40B4-BE49-F238E27FC236}">
                  <a16:creationId xmlns:a16="http://schemas.microsoft.com/office/drawing/2014/main" id="{F1C1BADB-1F89-9B41-B848-BE59CFEFA370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60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グループ化 211">
            <a:extLst>
              <a:ext uri="{FF2B5EF4-FFF2-40B4-BE49-F238E27FC236}">
                <a16:creationId xmlns:a16="http://schemas.microsoft.com/office/drawing/2014/main" id="{DDC11D9B-64A6-FE4C-8E50-DDAA2C903833}"/>
              </a:ext>
            </a:extLst>
          </p:cNvPr>
          <p:cNvGrpSpPr/>
          <p:nvPr/>
        </p:nvGrpSpPr>
        <p:grpSpPr>
          <a:xfrm>
            <a:off x="360709" y="2286617"/>
            <a:ext cx="8422582" cy="3015697"/>
            <a:chOff x="245926" y="2896209"/>
            <a:chExt cx="8422582" cy="3015697"/>
          </a:xfrm>
        </p:grpSpPr>
        <p:grpSp>
          <p:nvGrpSpPr>
            <p:cNvPr id="213" name="グループ化 212">
              <a:extLst>
                <a:ext uri="{FF2B5EF4-FFF2-40B4-BE49-F238E27FC236}">
                  <a16:creationId xmlns:a16="http://schemas.microsoft.com/office/drawing/2014/main" id="{09F29B71-8B1B-D243-811E-EEF1DC09DE49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215" name="グループ化 214">
                <a:extLst>
                  <a:ext uri="{FF2B5EF4-FFF2-40B4-BE49-F238E27FC236}">
                    <a16:creationId xmlns:a16="http://schemas.microsoft.com/office/drawing/2014/main" id="{DCA7F199-232D-7D4D-9940-889385E0C2C9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217" name="グループ化 216">
                  <a:extLst>
                    <a:ext uri="{FF2B5EF4-FFF2-40B4-BE49-F238E27FC236}">
                      <a16:creationId xmlns:a16="http://schemas.microsoft.com/office/drawing/2014/main" id="{2E31B77D-358D-454B-8CB1-0D57C7EF3612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219" name="テキスト ボックス 218">
                    <a:extLst>
                      <a:ext uri="{FF2B5EF4-FFF2-40B4-BE49-F238E27FC236}">
                        <a16:creationId xmlns:a16="http://schemas.microsoft.com/office/drawing/2014/main" id="{4374F7B5-2F45-1244-9E38-A48020C73DC1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220" name="円/楕円 219">
                    <a:extLst>
                      <a:ext uri="{FF2B5EF4-FFF2-40B4-BE49-F238E27FC236}">
                        <a16:creationId xmlns:a16="http://schemas.microsoft.com/office/drawing/2014/main" id="{76DD29A4-D075-EF4B-8A81-A0D0E389691E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rgbClr val="DC5D4A"/>
                  </a:solidFill>
                  <a:ln w="12700">
                    <a:solidFill>
                      <a:srgbClr val="DC5D4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221" name="直線コネクタ 220">
                    <a:extLst>
                      <a:ext uri="{FF2B5EF4-FFF2-40B4-BE49-F238E27FC236}">
                        <a16:creationId xmlns:a16="http://schemas.microsoft.com/office/drawing/2014/main" id="{9E539AD3-635F-5948-82D1-99E4F19AD9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solidFill>
                    <a:srgbClr val="DC5D4A"/>
                  </a:solidFill>
                  <a:ln w="28575">
                    <a:solidFill>
                      <a:srgbClr val="DC5D4A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直線コネクタ 221">
                    <a:extLst>
                      <a:ext uri="{FF2B5EF4-FFF2-40B4-BE49-F238E27FC236}">
                        <a16:creationId xmlns:a16="http://schemas.microsoft.com/office/drawing/2014/main" id="{CFA78D8B-8AD2-9A40-AE5F-B40A5F969C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3" name="グループ化 222">
                    <a:extLst>
                      <a:ext uri="{FF2B5EF4-FFF2-40B4-BE49-F238E27FC236}">
                        <a16:creationId xmlns:a16="http://schemas.microsoft.com/office/drawing/2014/main" id="{847EBA99-4C33-0845-9649-F4C08A58F69F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224" name="グループ化 223">
                      <a:extLst>
                        <a:ext uri="{FF2B5EF4-FFF2-40B4-BE49-F238E27FC236}">
                          <a16:creationId xmlns:a16="http://schemas.microsoft.com/office/drawing/2014/main" id="{7739DAC6-F32A-D34C-ADFF-F1298360A9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226" name="グループ化 225">
                        <a:extLst>
                          <a:ext uri="{FF2B5EF4-FFF2-40B4-BE49-F238E27FC236}">
                            <a16:creationId xmlns:a16="http://schemas.microsoft.com/office/drawing/2014/main" id="{60BD4DF4-BE43-E242-8794-A368F13FF2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cxnSp>
                      <p:nvCxnSpPr>
                        <p:cNvPr id="251" name="直線コネクタ 250">
                          <a:extLst>
                            <a:ext uri="{FF2B5EF4-FFF2-40B4-BE49-F238E27FC236}">
                              <a16:creationId xmlns:a16="http://schemas.microsoft.com/office/drawing/2014/main" id="{CC11FCC6-8644-A947-BA42-C78CD8517DA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8" name="テキスト ボックス 227">
                          <a:extLst>
                            <a:ext uri="{FF2B5EF4-FFF2-40B4-BE49-F238E27FC236}">
                              <a16:creationId xmlns:a16="http://schemas.microsoft.com/office/drawing/2014/main" id="{809DD520-3A53-B145-A761-7A9E1B7963D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9" name="テキスト ボックス 228">
                          <a:extLst>
                            <a:ext uri="{FF2B5EF4-FFF2-40B4-BE49-F238E27FC236}">
                              <a16:creationId xmlns:a16="http://schemas.microsoft.com/office/drawing/2014/main" id="{029FA6FC-4013-6F4E-9462-93C996DFDD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0" name="テキスト ボックス 229">
                          <a:extLst>
                            <a:ext uri="{FF2B5EF4-FFF2-40B4-BE49-F238E27FC236}">
                              <a16:creationId xmlns:a16="http://schemas.microsoft.com/office/drawing/2014/main" id="{3AC75366-3584-BE49-B7CB-CC9611600A8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1" name="テキスト ボックス 230">
                          <a:extLst>
                            <a:ext uri="{FF2B5EF4-FFF2-40B4-BE49-F238E27FC236}">
                              <a16:creationId xmlns:a16="http://schemas.microsoft.com/office/drawing/2014/main" id="{4AB3F365-CE73-CB48-A06B-6A3C7717FB6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2" name="テキスト ボックス 231">
                          <a:extLst>
                            <a:ext uri="{FF2B5EF4-FFF2-40B4-BE49-F238E27FC236}">
                              <a16:creationId xmlns:a16="http://schemas.microsoft.com/office/drawing/2014/main" id="{D0A4C058-B765-0349-9E9B-0CD74DBB661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3" name="テキスト ボックス 232">
                          <a:extLst>
                            <a:ext uri="{FF2B5EF4-FFF2-40B4-BE49-F238E27FC236}">
                              <a16:creationId xmlns:a16="http://schemas.microsoft.com/office/drawing/2014/main" id="{5491CF5A-341B-F649-9EB7-DFE3737BDB0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4" name="テキスト ボックス 233">
                          <a:extLst>
                            <a:ext uri="{FF2B5EF4-FFF2-40B4-BE49-F238E27FC236}">
                              <a16:creationId xmlns:a16="http://schemas.microsoft.com/office/drawing/2014/main" id="{8DB3CA6B-5951-0543-BCB7-2DBA00B068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5" name="テキスト ボックス 234">
                          <a:extLst>
                            <a:ext uri="{FF2B5EF4-FFF2-40B4-BE49-F238E27FC236}">
                              <a16:creationId xmlns:a16="http://schemas.microsoft.com/office/drawing/2014/main" id="{9858EFBE-E63A-9E4A-AC38-21128B7EB4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6" name="テキスト ボックス 235">
                          <a:extLst>
                            <a:ext uri="{FF2B5EF4-FFF2-40B4-BE49-F238E27FC236}">
                              <a16:creationId xmlns:a16="http://schemas.microsoft.com/office/drawing/2014/main" id="{ADBB0C9B-2EDA-5048-A162-7F40AB76C19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7" name="テキスト ボックス 236">
                          <a:extLst>
                            <a:ext uri="{FF2B5EF4-FFF2-40B4-BE49-F238E27FC236}">
                              <a16:creationId xmlns:a16="http://schemas.microsoft.com/office/drawing/2014/main" id="{B3D0EF81-C9C7-D940-8F47-C8D0BC64A21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8" name="円/楕円 237">
                          <a:extLst>
                            <a:ext uri="{FF2B5EF4-FFF2-40B4-BE49-F238E27FC236}">
                              <a16:creationId xmlns:a16="http://schemas.microsoft.com/office/drawing/2014/main" id="{F0BE44D4-FE1D-5D4A-A5CE-90FDBAE229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9" name="円/楕円 238">
                          <a:extLst>
                            <a:ext uri="{FF2B5EF4-FFF2-40B4-BE49-F238E27FC236}">
                              <a16:creationId xmlns:a16="http://schemas.microsoft.com/office/drawing/2014/main" id="{47ACDFF3-9A7F-714E-ABDE-0722B6D6B2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0" name="直線コネクタ 239">
                          <a:extLst>
                            <a:ext uri="{FF2B5EF4-FFF2-40B4-BE49-F238E27FC236}">
                              <a16:creationId xmlns:a16="http://schemas.microsoft.com/office/drawing/2014/main" id="{0ADE3542-DEBF-F444-AFBC-AC0ECB046A9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1" name="円/楕円 240">
                          <a:extLst>
                            <a:ext uri="{FF2B5EF4-FFF2-40B4-BE49-F238E27FC236}">
                              <a16:creationId xmlns:a16="http://schemas.microsoft.com/office/drawing/2014/main" id="{DD364277-5B3B-5B4E-8CAE-D63884EA0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2" name="円/楕円 241">
                          <a:extLst>
                            <a:ext uri="{FF2B5EF4-FFF2-40B4-BE49-F238E27FC236}">
                              <a16:creationId xmlns:a16="http://schemas.microsoft.com/office/drawing/2014/main" id="{0A7ED7A6-3599-6D45-8D5A-D091D731C4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3" name="直線コネクタ 242">
                          <a:extLst>
                            <a:ext uri="{FF2B5EF4-FFF2-40B4-BE49-F238E27FC236}">
                              <a16:creationId xmlns:a16="http://schemas.microsoft.com/office/drawing/2014/main" id="{190A11A1-8774-F641-9DD5-42106EA062B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4" name="直線コネクタ 243">
                          <a:extLst>
                            <a:ext uri="{FF2B5EF4-FFF2-40B4-BE49-F238E27FC236}">
                              <a16:creationId xmlns:a16="http://schemas.microsoft.com/office/drawing/2014/main" id="{28D123F5-BA9A-B448-A212-7C484C4240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5" name="円/楕円 244">
                          <a:extLst>
                            <a:ext uri="{FF2B5EF4-FFF2-40B4-BE49-F238E27FC236}">
                              <a16:creationId xmlns:a16="http://schemas.microsoft.com/office/drawing/2014/main" id="{7268E706-956C-E54F-B5F8-B36655D4E7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6" name="円/楕円 245">
                          <a:extLst>
                            <a:ext uri="{FF2B5EF4-FFF2-40B4-BE49-F238E27FC236}">
                              <a16:creationId xmlns:a16="http://schemas.microsoft.com/office/drawing/2014/main" id="{9B723013-91AA-4341-9BF9-D708A5CAC9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7" name="直線コネクタ 246">
                          <a:extLst>
                            <a:ext uri="{FF2B5EF4-FFF2-40B4-BE49-F238E27FC236}">
                              <a16:creationId xmlns:a16="http://schemas.microsoft.com/office/drawing/2014/main" id="{B7892228-F509-8C4D-8B9F-64482EE9001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8" name="円/楕円 247">
                          <a:extLst>
                            <a:ext uri="{FF2B5EF4-FFF2-40B4-BE49-F238E27FC236}">
                              <a16:creationId xmlns:a16="http://schemas.microsoft.com/office/drawing/2014/main" id="{054BBDB9-E8AF-5B4D-AE29-58F447CCBF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9" name="直線コネクタ 248">
                          <a:extLst>
                            <a:ext uri="{FF2B5EF4-FFF2-40B4-BE49-F238E27FC236}">
                              <a16:creationId xmlns:a16="http://schemas.microsoft.com/office/drawing/2014/main" id="{7BC6BA8C-2E8D-F248-8A07-F9BBF85644B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0" name="円/楕円 249">
                          <a:extLst>
                            <a:ext uri="{FF2B5EF4-FFF2-40B4-BE49-F238E27FC236}">
                              <a16:creationId xmlns:a16="http://schemas.microsoft.com/office/drawing/2014/main" id="{47E69E90-564E-1C4A-B4EC-404990D17D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52" name="直線コネクタ 251">
                          <a:extLst>
                            <a:ext uri="{FF2B5EF4-FFF2-40B4-BE49-F238E27FC236}">
                              <a16:creationId xmlns:a16="http://schemas.microsoft.com/office/drawing/2014/main" id="{C43BBBE2-B46B-6146-AFB3-965F1D95764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3" name="カギ線コネクタ 252">
                          <a:extLst>
                            <a:ext uri="{FF2B5EF4-FFF2-40B4-BE49-F238E27FC236}">
                              <a16:creationId xmlns:a16="http://schemas.microsoft.com/office/drawing/2014/main" id="{26BBCC96-1F56-6649-84B1-3BD0D652F0FA}"/>
                            </a:ext>
                          </a:extLst>
                        </p:cNvPr>
                        <p:cNvCxnSpPr>
                          <a:cxnSpLocks/>
                          <a:stCxn id="248" idx="4"/>
                          <a:endCxn id="245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4" name="円/楕円 253">
                          <a:extLst>
                            <a:ext uri="{FF2B5EF4-FFF2-40B4-BE49-F238E27FC236}">
                              <a16:creationId xmlns:a16="http://schemas.microsoft.com/office/drawing/2014/main" id="{09B1F8A2-12D9-F948-8D31-E4ED1FD86A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5" name="円/楕円 254">
                          <a:extLst>
                            <a:ext uri="{FF2B5EF4-FFF2-40B4-BE49-F238E27FC236}">
                              <a16:creationId xmlns:a16="http://schemas.microsoft.com/office/drawing/2014/main" id="{F83AC087-63D4-E841-943D-AB4DA26680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56" name="直線コネクタ 255">
                          <a:extLst>
                            <a:ext uri="{FF2B5EF4-FFF2-40B4-BE49-F238E27FC236}">
                              <a16:creationId xmlns:a16="http://schemas.microsoft.com/office/drawing/2014/main" id="{C303B9B6-2C76-784D-8852-69340C1B4BB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7" name="円/楕円 256">
                          <a:extLst>
                            <a:ext uri="{FF2B5EF4-FFF2-40B4-BE49-F238E27FC236}">
                              <a16:creationId xmlns:a16="http://schemas.microsoft.com/office/drawing/2014/main" id="{4083CBAE-CFA6-F24F-9A2B-FBCBF3B833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58" name="直線コネクタ 257">
                          <a:extLst>
                            <a:ext uri="{FF2B5EF4-FFF2-40B4-BE49-F238E27FC236}">
                              <a16:creationId xmlns:a16="http://schemas.microsoft.com/office/drawing/2014/main" id="{E854DDB3-FD16-3A45-A4A1-E77D59BB10A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59" name="直線コネクタ 258">
                          <a:extLst>
                            <a:ext uri="{FF2B5EF4-FFF2-40B4-BE49-F238E27FC236}">
                              <a16:creationId xmlns:a16="http://schemas.microsoft.com/office/drawing/2014/main" id="{800FFB11-9F2C-7341-A6DE-4AEE69712B5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0" name="円/楕円 259">
                          <a:extLst>
                            <a:ext uri="{FF2B5EF4-FFF2-40B4-BE49-F238E27FC236}">
                              <a16:creationId xmlns:a16="http://schemas.microsoft.com/office/drawing/2014/main" id="{C8D5CA16-46F6-C54A-8BCF-4DD49205DC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61" name="カギ線コネクタ 260">
                          <a:extLst>
                            <a:ext uri="{FF2B5EF4-FFF2-40B4-BE49-F238E27FC236}">
                              <a16:creationId xmlns:a16="http://schemas.microsoft.com/office/drawing/2014/main" id="{DF46AEF8-BB9F-9F4E-9A79-18D0B887FE8D}"/>
                            </a:ext>
                          </a:extLst>
                        </p:cNvPr>
                        <p:cNvCxnSpPr>
                          <a:cxnSpLocks/>
                          <a:stCxn id="238" idx="4"/>
                          <a:endCxn id="260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2" name="直線コネクタ 261">
                          <a:extLst>
                            <a:ext uri="{FF2B5EF4-FFF2-40B4-BE49-F238E27FC236}">
                              <a16:creationId xmlns:a16="http://schemas.microsoft.com/office/drawing/2014/main" id="{0207388D-9C0D-864F-B220-F3F833D2C90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3" name="テキスト ボックス 262">
                          <a:extLst>
                            <a:ext uri="{FF2B5EF4-FFF2-40B4-BE49-F238E27FC236}">
                              <a16:creationId xmlns:a16="http://schemas.microsoft.com/office/drawing/2014/main" id="{63686E33-0790-B449-8DA6-F380106E9FF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64" name="直線コネクタ 263">
                          <a:extLst>
                            <a:ext uri="{FF2B5EF4-FFF2-40B4-BE49-F238E27FC236}">
                              <a16:creationId xmlns:a16="http://schemas.microsoft.com/office/drawing/2014/main" id="{80CB9FBC-F4D9-0647-8EBB-6657501B2C9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65" name="円/楕円 264">
                          <a:extLst>
                            <a:ext uri="{FF2B5EF4-FFF2-40B4-BE49-F238E27FC236}">
                              <a16:creationId xmlns:a16="http://schemas.microsoft.com/office/drawing/2014/main" id="{B68632FB-07D6-974D-8DC5-3B2C8729C5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6" name="テキスト ボックス 265">
                          <a:extLst>
                            <a:ext uri="{FF2B5EF4-FFF2-40B4-BE49-F238E27FC236}">
                              <a16:creationId xmlns:a16="http://schemas.microsoft.com/office/drawing/2014/main" id="{2EE51D10-60D8-5141-A52B-2A48632A0B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7" name="テキスト ボックス 266">
                          <a:extLst>
                            <a:ext uri="{FF2B5EF4-FFF2-40B4-BE49-F238E27FC236}">
                              <a16:creationId xmlns:a16="http://schemas.microsoft.com/office/drawing/2014/main" id="{A3705D6E-9EEC-CF44-B4B4-4EB3D9AB486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8" name="テキスト ボックス 267">
                          <a:extLst>
                            <a:ext uri="{FF2B5EF4-FFF2-40B4-BE49-F238E27FC236}">
                              <a16:creationId xmlns:a16="http://schemas.microsoft.com/office/drawing/2014/main" id="{7965587D-E4E8-9D4C-8476-0B3184FDE3A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69" name="テキスト ボックス 268">
                          <a:extLst>
                            <a:ext uri="{FF2B5EF4-FFF2-40B4-BE49-F238E27FC236}">
                              <a16:creationId xmlns:a16="http://schemas.microsoft.com/office/drawing/2014/main" id="{CE9FCF08-4194-CC46-97EB-BB13620716B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70" name="テキスト ボックス 269">
                          <a:extLst>
                            <a:ext uri="{FF2B5EF4-FFF2-40B4-BE49-F238E27FC236}">
                              <a16:creationId xmlns:a16="http://schemas.microsoft.com/office/drawing/2014/main" id="{C243A5C5-DC20-7A4C-B07C-855DB155A25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71" name="円/楕円 270">
                          <a:extLst>
                            <a:ext uri="{FF2B5EF4-FFF2-40B4-BE49-F238E27FC236}">
                              <a16:creationId xmlns:a16="http://schemas.microsoft.com/office/drawing/2014/main" id="{97DEC81E-095B-7048-B94F-EEFE6A4E40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72" name="直線コネクタ 271">
                          <a:extLst>
                            <a:ext uri="{FF2B5EF4-FFF2-40B4-BE49-F238E27FC236}">
                              <a16:creationId xmlns:a16="http://schemas.microsoft.com/office/drawing/2014/main" id="{A3CD4D84-D5C7-C642-999B-B8E2FA5A23D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3" name="円/楕円 272">
                          <a:extLst>
                            <a:ext uri="{FF2B5EF4-FFF2-40B4-BE49-F238E27FC236}">
                              <a16:creationId xmlns:a16="http://schemas.microsoft.com/office/drawing/2014/main" id="{59920D15-D0D5-8D43-BA79-9D7FE850C4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74" name="カギ線コネクタ 273">
                          <a:extLst>
                            <a:ext uri="{FF2B5EF4-FFF2-40B4-BE49-F238E27FC236}">
                              <a16:creationId xmlns:a16="http://schemas.microsoft.com/office/drawing/2014/main" id="{8984C886-7B3C-1947-B604-164B5969D0A6}"/>
                            </a:ext>
                          </a:extLst>
                        </p:cNvPr>
                        <p:cNvCxnSpPr>
                          <a:cxnSpLocks/>
                          <a:stCxn id="239" idx="4"/>
                          <a:endCxn id="273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5" name="テキスト ボックス 274">
                          <a:extLst>
                            <a:ext uri="{FF2B5EF4-FFF2-40B4-BE49-F238E27FC236}">
                              <a16:creationId xmlns:a16="http://schemas.microsoft.com/office/drawing/2014/main" id="{C455C24E-EF6D-8647-B555-53AB258902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76" name="テキスト ボックス 275">
                          <a:extLst>
                            <a:ext uri="{FF2B5EF4-FFF2-40B4-BE49-F238E27FC236}">
                              <a16:creationId xmlns:a16="http://schemas.microsoft.com/office/drawing/2014/main" id="{2431E0F6-336E-5A45-894A-3BC079CC4C6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77" name="円/楕円 276">
                          <a:extLst>
                            <a:ext uri="{FF2B5EF4-FFF2-40B4-BE49-F238E27FC236}">
                              <a16:creationId xmlns:a16="http://schemas.microsoft.com/office/drawing/2014/main" id="{1E66A410-DA2A-6342-A940-3690C18A71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rgbClr val="DC5D4A"/>
                        </a:solidFill>
                        <a:ln w="12700">
                          <a:solidFill>
                            <a:srgbClr val="DC5D4A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78" name="直線コネクタ 277">
                          <a:extLst>
                            <a:ext uri="{FF2B5EF4-FFF2-40B4-BE49-F238E27FC236}">
                              <a16:creationId xmlns:a16="http://schemas.microsoft.com/office/drawing/2014/main" id="{43B8B8BD-B035-834B-8A4A-76697BA9F23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79" name="カギ線コネクタ 278">
                          <a:extLst>
                            <a:ext uri="{FF2B5EF4-FFF2-40B4-BE49-F238E27FC236}">
                              <a16:creationId xmlns:a16="http://schemas.microsoft.com/office/drawing/2014/main" id="{E592BFEC-42C4-2346-A4AE-BD0C54C8624D}"/>
                            </a:ext>
                          </a:extLst>
                        </p:cNvPr>
                        <p:cNvCxnSpPr>
                          <a:cxnSpLocks/>
                          <a:stCxn id="273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solidFill>
                          <a:srgbClr val="DC5D4A"/>
                        </a:solidFill>
                        <a:ln w="28575">
                          <a:solidFill>
                            <a:srgbClr val="DC5D4A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0" name="テキスト ボックス 279">
                          <a:extLst>
                            <a:ext uri="{FF2B5EF4-FFF2-40B4-BE49-F238E27FC236}">
                              <a16:creationId xmlns:a16="http://schemas.microsoft.com/office/drawing/2014/main" id="{EB841510-8792-B845-A7BF-F5D3D5B9D5A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1" name="テキスト ボックス 280">
                          <a:extLst>
                            <a:ext uri="{FF2B5EF4-FFF2-40B4-BE49-F238E27FC236}">
                              <a16:creationId xmlns:a16="http://schemas.microsoft.com/office/drawing/2014/main" id="{94729629-28F6-264E-9FF0-70366A09262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82" name="直線コネクタ 281">
                          <a:extLst>
                            <a:ext uri="{FF2B5EF4-FFF2-40B4-BE49-F238E27FC236}">
                              <a16:creationId xmlns:a16="http://schemas.microsoft.com/office/drawing/2014/main" id="{FF55533E-1F6C-1040-9E04-FBCE5A9C25A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83" name="円/楕円 282">
                          <a:extLst>
                            <a:ext uri="{FF2B5EF4-FFF2-40B4-BE49-F238E27FC236}">
                              <a16:creationId xmlns:a16="http://schemas.microsoft.com/office/drawing/2014/main" id="{CDCDDCF6-BA2A-D644-98B9-971BDDC4FB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4" name="テキスト ボックス 283">
                          <a:extLst>
                            <a:ext uri="{FF2B5EF4-FFF2-40B4-BE49-F238E27FC236}">
                              <a16:creationId xmlns:a16="http://schemas.microsoft.com/office/drawing/2014/main" id="{842FCC0A-8EA9-9F41-9016-173EF06470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5" name="円/楕円 284">
                          <a:extLst>
                            <a:ext uri="{FF2B5EF4-FFF2-40B4-BE49-F238E27FC236}">
                              <a16:creationId xmlns:a16="http://schemas.microsoft.com/office/drawing/2014/main" id="{43EEA319-C967-7444-A410-EB05063F32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6" name="円/楕円 285">
                          <a:extLst>
                            <a:ext uri="{FF2B5EF4-FFF2-40B4-BE49-F238E27FC236}">
                              <a16:creationId xmlns:a16="http://schemas.microsoft.com/office/drawing/2014/main" id="{CED50E36-3CE2-8B4F-96C6-AB50626A1B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7" name="円/楕円 286">
                          <a:extLst>
                            <a:ext uri="{FF2B5EF4-FFF2-40B4-BE49-F238E27FC236}">
                              <a16:creationId xmlns:a16="http://schemas.microsoft.com/office/drawing/2014/main" id="{E32E46FF-006C-C74C-8907-61D6822FED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8" name="円/楕円 287">
                          <a:extLst>
                            <a:ext uri="{FF2B5EF4-FFF2-40B4-BE49-F238E27FC236}">
                              <a16:creationId xmlns:a16="http://schemas.microsoft.com/office/drawing/2014/main" id="{F022FFD5-2571-F942-9FB4-40C98CB429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89" name="円/楕円 288">
                          <a:extLst>
                            <a:ext uri="{FF2B5EF4-FFF2-40B4-BE49-F238E27FC236}">
                              <a16:creationId xmlns:a16="http://schemas.microsoft.com/office/drawing/2014/main" id="{0AF5B411-9E86-1048-88D5-FD66FB1E4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227" name="円/楕円 226">
                        <a:extLst>
                          <a:ext uri="{FF2B5EF4-FFF2-40B4-BE49-F238E27FC236}">
                            <a16:creationId xmlns:a16="http://schemas.microsoft.com/office/drawing/2014/main" id="{53AFF9E4-D358-2242-BDA6-D730DB3C81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225" name="テキスト ボックス 224">
                      <a:extLst>
                        <a:ext uri="{FF2B5EF4-FFF2-40B4-BE49-F238E27FC236}">
                          <a16:creationId xmlns:a16="http://schemas.microsoft.com/office/drawing/2014/main" id="{1A82F596-DDF1-D940-B0E3-8FFE684078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218" name="カギ線コネクタ 217">
                  <a:extLst>
                    <a:ext uri="{FF2B5EF4-FFF2-40B4-BE49-F238E27FC236}">
                      <a16:creationId xmlns:a16="http://schemas.microsoft.com/office/drawing/2014/main" id="{77685AEF-E42B-1346-BB1F-1991FB9F472D}"/>
                    </a:ext>
                  </a:extLst>
                </p:cNvPr>
                <p:cNvCxnSpPr>
                  <a:cxnSpLocks/>
                  <a:stCxn id="238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6" name="直線コネクタ 215">
                <a:extLst>
                  <a:ext uri="{FF2B5EF4-FFF2-40B4-BE49-F238E27FC236}">
                    <a16:creationId xmlns:a16="http://schemas.microsoft.com/office/drawing/2014/main" id="{47AC9DDE-37F2-1B47-B3E0-589904EBDE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角丸四角形吹き出し 213">
              <a:extLst>
                <a:ext uri="{FF2B5EF4-FFF2-40B4-BE49-F238E27FC236}">
                  <a16:creationId xmlns:a16="http://schemas.microsoft.com/office/drawing/2014/main" id="{B0B6A9A9-8E1C-4945-A3BB-E854048CC406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EB65307-A263-6A4F-B526-29DE75F9139F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Pals in a trie (rooted edge-labeled tree)</a:t>
            </a:r>
          </a:p>
        </p:txBody>
      </p:sp>
      <p:sp>
        <p:nvSpPr>
          <p:cNvPr id="209" name="右矢印 208">
            <a:extLst>
              <a:ext uri="{FF2B5EF4-FFF2-40B4-BE49-F238E27FC236}">
                <a16:creationId xmlns:a16="http://schemas.microsoft.com/office/drawing/2014/main" id="{DC0E83FB-C186-BD4F-8AB7-A1948F102050}"/>
              </a:ext>
            </a:extLst>
          </p:cNvPr>
          <p:cNvSpPr/>
          <p:nvPr/>
        </p:nvSpPr>
        <p:spPr>
          <a:xfrm>
            <a:off x="1283768" y="1018260"/>
            <a:ext cx="6708477" cy="896160"/>
          </a:xfrm>
          <a:prstGeom prst="rightArrow">
            <a:avLst/>
          </a:prstGeom>
          <a:noFill/>
          <a:ln w="38100">
            <a:solidFill>
              <a:srgbClr val="2EA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panose="020F0400000000000000" pitchFamily="34" charset="-128"/>
                <a:cs typeface="Times New Roman" panose="02020603050405020304" pitchFamily="18" charset="0"/>
              </a:rPr>
              <a:t>only consider paths in the root-to-leaf direction</a:t>
            </a:r>
            <a:endParaRPr kumimoji="1" lang="ja-JP" altLang="en-US" sz="2400">
              <a:solidFill>
                <a:srgbClr val="333333"/>
              </a:solidFill>
              <a:latin typeface="Times New Roman" panose="02020603050405020304" pitchFamily="18" charset="0"/>
              <a:ea typeface="Hiragino Maru Gothic ProN W4" panose="020F0400000000000000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B64C637-5AC6-5B4A-91D3-8DF4A2F70E7A}"/>
              </a:ext>
            </a:extLst>
          </p:cNvPr>
          <p:cNvGrpSpPr/>
          <p:nvPr/>
        </p:nvGrpSpPr>
        <p:grpSpPr>
          <a:xfrm rot="2700000">
            <a:off x="3299773" y="4272667"/>
            <a:ext cx="1440401" cy="1440002"/>
            <a:chOff x="518001" y="3909601"/>
            <a:chExt cx="1440401" cy="1440002"/>
          </a:xfrm>
        </p:grpSpPr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4DB8D487-6AE4-7642-8D9E-F042DE074515}"/>
                </a:ext>
              </a:extLst>
            </p:cNvPr>
            <p:cNvCxnSpPr>
              <a:cxnSpLocks/>
            </p:cNvCxnSpPr>
            <p:nvPr/>
          </p:nvCxnSpPr>
          <p:spPr>
            <a:xfrm rot="2700000" flipH="1">
              <a:off x="518002" y="3909600"/>
              <a:ext cx="1440002" cy="1440003"/>
            </a:xfrm>
            <a:prstGeom prst="line">
              <a:avLst/>
            </a:prstGeom>
            <a:ln w="76200">
              <a:solidFill>
                <a:srgbClr val="45A1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>
              <a:extLst>
                <a:ext uri="{FF2B5EF4-FFF2-40B4-BE49-F238E27FC236}">
                  <a16:creationId xmlns:a16="http://schemas.microsoft.com/office/drawing/2014/main" id="{4E4ED351-BB8F-2843-863B-744E8E521A0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18400" y="3909600"/>
              <a:ext cx="1440002" cy="1440003"/>
            </a:xfrm>
            <a:prstGeom prst="line">
              <a:avLst/>
            </a:prstGeom>
            <a:ln w="76200">
              <a:solidFill>
                <a:srgbClr val="45A1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94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正方形/長方形 390">
            <a:extLst>
              <a:ext uri="{FF2B5EF4-FFF2-40B4-BE49-F238E27FC236}">
                <a16:creationId xmlns:a16="http://schemas.microsoft.com/office/drawing/2014/main" id="{E2AFCF5B-74D5-E348-9352-10AC0886494F}"/>
              </a:ext>
            </a:extLst>
          </p:cNvPr>
          <p:cNvSpPr/>
          <p:nvPr/>
        </p:nvSpPr>
        <p:spPr>
          <a:xfrm>
            <a:off x="382377" y="4426099"/>
            <a:ext cx="7785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400" dirty="0">
              <a:solidFill>
                <a:srgbClr val="333333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maximal palindrome centered at     is </a:t>
            </a:r>
            <a:r>
              <a:rPr lang="en-US" altLang="ja-JP" sz="2400" dirty="0" err="1">
                <a:solidFill>
                  <a:srgbClr val="333333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bccaaccb</a:t>
            </a:r>
            <a:r>
              <a:rPr lang="en-US" altLang="ja-JP" sz="24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EEE8E68-F6A4-E546-AC93-084E46917660}"/>
              </a:ext>
            </a:extLst>
          </p:cNvPr>
          <p:cNvGrpSpPr/>
          <p:nvPr/>
        </p:nvGrpSpPr>
        <p:grpSpPr>
          <a:xfrm>
            <a:off x="1337263" y="2097572"/>
            <a:ext cx="6052994" cy="1003653"/>
            <a:chOff x="1087170" y="4166067"/>
            <a:chExt cx="6052994" cy="1003653"/>
          </a:xfrm>
        </p:grpSpPr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29737AD2-B93B-4D42-8328-4D1F949AD135}"/>
                </a:ext>
              </a:extLst>
            </p:cNvPr>
            <p:cNvGrpSpPr/>
            <p:nvPr/>
          </p:nvGrpSpPr>
          <p:grpSpPr>
            <a:xfrm rot="10800000">
              <a:off x="4051307" y="4166067"/>
              <a:ext cx="113334" cy="382783"/>
              <a:chOff x="2649648" y="1331943"/>
              <a:chExt cx="103031" cy="382783"/>
            </a:xfrm>
          </p:grpSpPr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65B7B2FE-7CEB-4C42-AC2F-11B1364C2B62}"/>
                  </a:ext>
                </a:extLst>
              </p:cNvPr>
              <p:cNvCxnSpPr/>
              <p:nvPr/>
            </p:nvCxnSpPr>
            <p:spPr>
              <a:xfrm>
                <a:off x="2697633" y="1529196"/>
                <a:ext cx="0" cy="185530"/>
              </a:xfrm>
              <a:prstGeom prst="line">
                <a:avLst/>
              </a:prstGeom>
              <a:ln w="38100">
                <a:solidFill>
                  <a:srgbClr val="2EA2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三角形 92">
                <a:extLst>
                  <a:ext uri="{FF2B5EF4-FFF2-40B4-BE49-F238E27FC236}">
                    <a16:creationId xmlns:a16="http://schemas.microsoft.com/office/drawing/2014/main" id="{51089EBE-EFDD-E444-98F5-C87FC71D9CEB}"/>
                  </a:ext>
                </a:extLst>
              </p:cNvPr>
              <p:cNvSpPr/>
              <p:nvPr/>
            </p:nvSpPr>
            <p:spPr>
              <a:xfrm rot="10800000">
                <a:off x="2649648" y="1331943"/>
                <a:ext cx="103031" cy="143924"/>
              </a:xfrm>
              <a:prstGeom prst="triangle">
                <a:avLst/>
              </a:prstGeom>
              <a:solidFill>
                <a:srgbClr val="DC5D4A"/>
              </a:solidFill>
              <a:ln w="19050">
                <a:solidFill>
                  <a:srgbClr val="DC5D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333333"/>
                  </a:solidFill>
                </a:endParaRPr>
              </a:p>
            </p:txBody>
          </p:sp>
        </p:grpSp>
        <p:cxnSp>
          <p:nvCxnSpPr>
            <p:cNvPr id="3" name="カギ線コネクタ 2">
              <a:extLst>
                <a:ext uri="{FF2B5EF4-FFF2-40B4-BE49-F238E27FC236}">
                  <a16:creationId xmlns:a16="http://schemas.microsoft.com/office/drawing/2014/main" id="{DAB5A5FB-2772-8D43-B9E4-9C90454DFA33}"/>
                </a:ext>
              </a:extLst>
            </p:cNvPr>
            <p:cNvCxnSpPr>
              <a:cxnSpLocks/>
            </p:cNvCxnSpPr>
            <p:nvPr/>
          </p:nvCxnSpPr>
          <p:spPr>
            <a:xfrm>
              <a:off x="1087170" y="4248819"/>
              <a:ext cx="6052994" cy="920901"/>
            </a:xfrm>
            <a:prstGeom prst="bentConnector3">
              <a:avLst>
                <a:gd name="adj1" fmla="val 57553"/>
              </a:avLst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692AF8B3-F083-6346-91B3-14EB26A3ADE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Maximal palindromes in a trie</a:t>
            </a:r>
          </a:p>
        </p:txBody>
      </p:sp>
      <p:sp>
        <p:nvSpPr>
          <p:cNvPr id="312" name="三角形 311">
            <a:extLst>
              <a:ext uri="{FF2B5EF4-FFF2-40B4-BE49-F238E27FC236}">
                <a16:creationId xmlns:a16="http://schemas.microsoft.com/office/drawing/2014/main" id="{103E66A3-E3AB-0948-914E-1DB46A183A0E}"/>
              </a:ext>
            </a:extLst>
          </p:cNvPr>
          <p:cNvSpPr/>
          <p:nvPr/>
        </p:nvSpPr>
        <p:spPr>
          <a:xfrm>
            <a:off x="5355672" y="4970201"/>
            <a:ext cx="113334" cy="143924"/>
          </a:xfrm>
          <a:prstGeom prst="triangle">
            <a:avLst/>
          </a:prstGeom>
          <a:solidFill>
            <a:srgbClr val="DC5D4A"/>
          </a:solidFill>
          <a:ln w="1905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grpSp>
        <p:nvGrpSpPr>
          <p:cNvPr id="313" name="グループ化 312">
            <a:extLst>
              <a:ext uri="{FF2B5EF4-FFF2-40B4-BE49-F238E27FC236}">
                <a16:creationId xmlns:a16="http://schemas.microsoft.com/office/drawing/2014/main" id="{10B6A7B6-0E5E-524A-95AF-8136454C4DF4}"/>
              </a:ext>
            </a:extLst>
          </p:cNvPr>
          <p:cNvGrpSpPr/>
          <p:nvPr/>
        </p:nvGrpSpPr>
        <p:grpSpPr>
          <a:xfrm>
            <a:off x="360709" y="1230889"/>
            <a:ext cx="8422582" cy="3015697"/>
            <a:chOff x="245926" y="2896209"/>
            <a:chExt cx="8422582" cy="3015697"/>
          </a:xfrm>
        </p:grpSpPr>
        <p:grpSp>
          <p:nvGrpSpPr>
            <p:cNvPr id="314" name="グループ化 313">
              <a:extLst>
                <a:ext uri="{FF2B5EF4-FFF2-40B4-BE49-F238E27FC236}">
                  <a16:creationId xmlns:a16="http://schemas.microsoft.com/office/drawing/2014/main" id="{A304351E-A4BB-594D-BB10-F395E2DD8DE3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316" name="グループ化 315">
                <a:extLst>
                  <a:ext uri="{FF2B5EF4-FFF2-40B4-BE49-F238E27FC236}">
                    <a16:creationId xmlns:a16="http://schemas.microsoft.com/office/drawing/2014/main" id="{ECB700AC-5D35-354A-8876-32C198A72C9E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318" name="グループ化 317">
                  <a:extLst>
                    <a:ext uri="{FF2B5EF4-FFF2-40B4-BE49-F238E27FC236}">
                      <a16:creationId xmlns:a16="http://schemas.microsoft.com/office/drawing/2014/main" id="{68A468D5-136A-D64A-B103-606661652EED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320" name="テキスト ボックス 319">
                    <a:extLst>
                      <a:ext uri="{FF2B5EF4-FFF2-40B4-BE49-F238E27FC236}">
                        <a16:creationId xmlns:a16="http://schemas.microsoft.com/office/drawing/2014/main" id="{E19A5A2B-5ACA-4F4D-B0DE-4051CCA04DD0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321" name="円/楕円 320">
                    <a:extLst>
                      <a:ext uri="{FF2B5EF4-FFF2-40B4-BE49-F238E27FC236}">
                        <a16:creationId xmlns:a16="http://schemas.microsoft.com/office/drawing/2014/main" id="{787F4985-8C40-1748-8B86-5507B58A6A87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322" name="直線コネクタ 321">
                    <a:extLst>
                      <a:ext uri="{FF2B5EF4-FFF2-40B4-BE49-F238E27FC236}">
                        <a16:creationId xmlns:a16="http://schemas.microsoft.com/office/drawing/2014/main" id="{A6B2A576-DEBD-6347-AA2E-209554AAEF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直線コネクタ 322">
                    <a:extLst>
                      <a:ext uri="{FF2B5EF4-FFF2-40B4-BE49-F238E27FC236}">
                        <a16:creationId xmlns:a16="http://schemas.microsoft.com/office/drawing/2014/main" id="{937F1B55-5DD8-0A4E-98EB-F1B815133B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4" name="グループ化 323">
                    <a:extLst>
                      <a:ext uri="{FF2B5EF4-FFF2-40B4-BE49-F238E27FC236}">
                        <a16:creationId xmlns:a16="http://schemas.microsoft.com/office/drawing/2014/main" id="{883ECC57-1ECE-AC44-B4C7-EB07B7307B0A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325" name="グループ化 324">
                      <a:extLst>
                        <a:ext uri="{FF2B5EF4-FFF2-40B4-BE49-F238E27FC236}">
                          <a16:creationId xmlns:a16="http://schemas.microsoft.com/office/drawing/2014/main" id="{90A52DE4-6A17-9843-960E-00AF7DDA10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327" name="グループ化 326">
                        <a:extLst>
                          <a:ext uri="{FF2B5EF4-FFF2-40B4-BE49-F238E27FC236}">
                            <a16:creationId xmlns:a16="http://schemas.microsoft.com/office/drawing/2014/main" id="{9265C781-E349-824C-9FF8-7813B438F5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329" name="テキスト ボックス 328">
                          <a:extLst>
                            <a:ext uri="{FF2B5EF4-FFF2-40B4-BE49-F238E27FC236}">
                              <a16:creationId xmlns:a16="http://schemas.microsoft.com/office/drawing/2014/main" id="{1AE55FC6-8259-B74C-873F-3F832091F69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0" name="テキスト ボックス 329">
                          <a:extLst>
                            <a:ext uri="{FF2B5EF4-FFF2-40B4-BE49-F238E27FC236}">
                              <a16:creationId xmlns:a16="http://schemas.microsoft.com/office/drawing/2014/main" id="{D8DB9244-B4A7-A64A-8B84-AA6258043C6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1" name="テキスト ボックス 330">
                          <a:extLst>
                            <a:ext uri="{FF2B5EF4-FFF2-40B4-BE49-F238E27FC236}">
                              <a16:creationId xmlns:a16="http://schemas.microsoft.com/office/drawing/2014/main" id="{4B834E6E-DD13-554D-B14E-D36EAA8A449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2" name="テキスト ボックス 331">
                          <a:extLst>
                            <a:ext uri="{FF2B5EF4-FFF2-40B4-BE49-F238E27FC236}">
                              <a16:creationId xmlns:a16="http://schemas.microsoft.com/office/drawing/2014/main" id="{93936123-F3BE-FA4D-BBF9-9205425DF43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3" name="テキスト ボックス 332">
                          <a:extLst>
                            <a:ext uri="{FF2B5EF4-FFF2-40B4-BE49-F238E27FC236}">
                              <a16:creationId xmlns:a16="http://schemas.microsoft.com/office/drawing/2014/main" id="{BCE82AF2-A813-1741-9617-2ADF1588E2C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4" name="テキスト ボックス 333">
                          <a:extLst>
                            <a:ext uri="{FF2B5EF4-FFF2-40B4-BE49-F238E27FC236}">
                              <a16:creationId xmlns:a16="http://schemas.microsoft.com/office/drawing/2014/main" id="{2CBDCAFA-A961-7C4A-A0D4-E386A8EEBFC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5" name="テキスト ボックス 334">
                          <a:extLst>
                            <a:ext uri="{FF2B5EF4-FFF2-40B4-BE49-F238E27FC236}">
                              <a16:creationId xmlns:a16="http://schemas.microsoft.com/office/drawing/2014/main" id="{942535A4-2FFB-164C-B2B5-6252E8F2C02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6" name="テキスト ボックス 335">
                          <a:extLst>
                            <a:ext uri="{FF2B5EF4-FFF2-40B4-BE49-F238E27FC236}">
                              <a16:creationId xmlns:a16="http://schemas.microsoft.com/office/drawing/2014/main" id="{65D96519-0EE6-4C43-BD6D-B0990DDC65D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7" name="テキスト ボックス 336">
                          <a:extLst>
                            <a:ext uri="{FF2B5EF4-FFF2-40B4-BE49-F238E27FC236}">
                              <a16:creationId xmlns:a16="http://schemas.microsoft.com/office/drawing/2014/main" id="{6B031CD8-8BCB-D94B-B6C9-1D949F22C7E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8" name="テキスト ボックス 337">
                          <a:extLst>
                            <a:ext uri="{FF2B5EF4-FFF2-40B4-BE49-F238E27FC236}">
                              <a16:creationId xmlns:a16="http://schemas.microsoft.com/office/drawing/2014/main" id="{9AB71BE0-D36E-264E-BFA8-03F158A4EE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9" name="円/楕円 338">
                          <a:extLst>
                            <a:ext uri="{FF2B5EF4-FFF2-40B4-BE49-F238E27FC236}">
                              <a16:creationId xmlns:a16="http://schemas.microsoft.com/office/drawing/2014/main" id="{45E96A33-9BA2-3A46-B518-56B11ED239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0" name="円/楕円 339">
                          <a:extLst>
                            <a:ext uri="{FF2B5EF4-FFF2-40B4-BE49-F238E27FC236}">
                              <a16:creationId xmlns:a16="http://schemas.microsoft.com/office/drawing/2014/main" id="{3F3BD280-9D02-4442-84B4-345ECAEE17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41" name="直線コネクタ 340">
                          <a:extLst>
                            <a:ext uri="{FF2B5EF4-FFF2-40B4-BE49-F238E27FC236}">
                              <a16:creationId xmlns:a16="http://schemas.microsoft.com/office/drawing/2014/main" id="{4B0F8B1D-7F45-D04B-B25D-6316278DCC4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2" name="円/楕円 341">
                          <a:extLst>
                            <a:ext uri="{FF2B5EF4-FFF2-40B4-BE49-F238E27FC236}">
                              <a16:creationId xmlns:a16="http://schemas.microsoft.com/office/drawing/2014/main" id="{8A77C13F-8198-CA4B-8B54-FE37A5F45D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3" name="円/楕円 342">
                          <a:extLst>
                            <a:ext uri="{FF2B5EF4-FFF2-40B4-BE49-F238E27FC236}">
                              <a16:creationId xmlns:a16="http://schemas.microsoft.com/office/drawing/2014/main" id="{6D7BE366-E0D2-0647-AE84-57FFE117A5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44" name="直線コネクタ 343">
                          <a:extLst>
                            <a:ext uri="{FF2B5EF4-FFF2-40B4-BE49-F238E27FC236}">
                              <a16:creationId xmlns:a16="http://schemas.microsoft.com/office/drawing/2014/main" id="{55D4DFFD-12B7-D947-8C7C-F81496850DC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5" name="直線コネクタ 344">
                          <a:extLst>
                            <a:ext uri="{FF2B5EF4-FFF2-40B4-BE49-F238E27FC236}">
                              <a16:creationId xmlns:a16="http://schemas.microsoft.com/office/drawing/2014/main" id="{1E28135B-D904-674C-9A9F-52CB104DE48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6" name="円/楕円 345">
                          <a:extLst>
                            <a:ext uri="{FF2B5EF4-FFF2-40B4-BE49-F238E27FC236}">
                              <a16:creationId xmlns:a16="http://schemas.microsoft.com/office/drawing/2014/main" id="{7021B960-ABA6-7948-AB5D-D339D3DB81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7" name="円/楕円 346">
                          <a:extLst>
                            <a:ext uri="{FF2B5EF4-FFF2-40B4-BE49-F238E27FC236}">
                              <a16:creationId xmlns:a16="http://schemas.microsoft.com/office/drawing/2014/main" id="{7E5E59D2-E530-0E4C-B1DE-81840F039D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48" name="直線コネクタ 347">
                          <a:extLst>
                            <a:ext uri="{FF2B5EF4-FFF2-40B4-BE49-F238E27FC236}">
                              <a16:creationId xmlns:a16="http://schemas.microsoft.com/office/drawing/2014/main" id="{CE6933F7-F982-9143-9448-639E21FAAE5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49" name="円/楕円 348">
                          <a:extLst>
                            <a:ext uri="{FF2B5EF4-FFF2-40B4-BE49-F238E27FC236}">
                              <a16:creationId xmlns:a16="http://schemas.microsoft.com/office/drawing/2014/main" id="{01735A7A-9082-F546-AF44-5CD5071207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50" name="直線コネクタ 349">
                          <a:extLst>
                            <a:ext uri="{FF2B5EF4-FFF2-40B4-BE49-F238E27FC236}">
                              <a16:creationId xmlns:a16="http://schemas.microsoft.com/office/drawing/2014/main" id="{9C9CF9A2-22B3-1C45-B851-4BB3E26A98D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1" name="円/楕円 350">
                          <a:extLst>
                            <a:ext uri="{FF2B5EF4-FFF2-40B4-BE49-F238E27FC236}">
                              <a16:creationId xmlns:a16="http://schemas.microsoft.com/office/drawing/2014/main" id="{F6625795-60EC-6E41-B9F2-FE4CF457BA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52" name="直線コネクタ 351">
                          <a:extLst>
                            <a:ext uri="{FF2B5EF4-FFF2-40B4-BE49-F238E27FC236}">
                              <a16:creationId xmlns:a16="http://schemas.microsoft.com/office/drawing/2014/main" id="{1575B3AD-7335-CD49-8F79-36DC7A046F0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3" name="直線コネクタ 352">
                          <a:extLst>
                            <a:ext uri="{FF2B5EF4-FFF2-40B4-BE49-F238E27FC236}">
                              <a16:creationId xmlns:a16="http://schemas.microsoft.com/office/drawing/2014/main" id="{A64F01B9-E5DE-7747-9146-4C8AB4F1E60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4" name="カギ線コネクタ 353">
                          <a:extLst>
                            <a:ext uri="{FF2B5EF4-FFF2-40B4-BE49-F238E27FC236}">
                              <a16:creationId xmlns:a16="http://schemas.microsoft.com/office/drawing/2014/main" id="{52F59AC1-B352-634E-9FEA-BFCFD2556F12}"/>
                            </a:ext>
                          </a:extLst>
                        </p:cNvPr>
                        <p:cNvCxnSpPr>
                          <a:cxnSpLocks/>
                          <a:stCxn id="349" idx="4"/>
                          <a:endCxn id="346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5" name="円/楕円 354">
                          <a:extLst>
                            <a:ext uri="{FF2B5EF4-FFF2-40B4-BE49-F238E27FC236}">
                              <a16:creationId xmlns:a16="http://schemas.microsoft.com/office/drawing/2014/main" id="{C5A0FA4E-49A5-494D-B693-5A0FF9E73E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7" name="円/楕円 356">
                          <a:extLst>
                            <a:ext uri="{FF2B5EF4-FFF2-40B4-BE49-F238E27FC236}">
                              <a16:creationId xmlns:a16="http://schemas.microsoft.com/office/drawing/2014/main" id="{B78C2EDC-79BD-124C-9B77-7BBA2B2D89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58" name="直線コネクタ 357">
                          <a:extLst>
                            <a:ext uri="{FF2B5EF4-FFF2-40B4-BE49-F238E27FC236}">
                              <a16:creationId xmlns:a16="http://schemas.microsoft.com/office/drawing/2014/main" id="{C0E2EC16-539D-7B4B-A7C7-5D7675CD696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9" name="円/楕円 358">
                          <a:extLst>
                            <a:ext uri="{FF2B5EF4-FFF2-40B4-BE49-F238E27FC236}">
                              <a16:creationId xmlns:a16="http://schemas.microsoft.com/office/drawing/2014/main" id="{553C52D9-390E-9540-A50E-56D7833D9E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60" name="直線コネクタ 359">
                          <a:extLst>
                            <a:ext uri="{FF2B5EF4-FFF2-40B4-BE49-F238E27FC236}">
                              <a16:creationId xmlns:a16="http://schemas.microsoft.com/office/drawing/2014/main" id="{B35BC1AA-4CD4-B740-9976-AE34BCDBB7C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2" name="直線コネクタ 361">
                          <a:extLst>
                            <a:ext uri="{FF2B5EF4-FFF2-40B4-BE49-F238E27FC236}">
                              <a16:creationId xmlns:a16="http://schemas.microsoft.com/office/drawing/2014/main" id="{C5A90C7B-C623-BF45-8CA1-411A4251299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3" name="円/楕円 362">
                          <a:extLst>
                            <a:ext uri="{FF2B5EF4-FFF2-40B4-BE49-F238E27FC236}">
                              <a16:creationId xmlns:a16="http://schemas.microsoft.com/office/drawing/2014/main" id="{ED0B7837-363C-F142-9284-2E63A170D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64" name="カギ線コネクタ 363">
                          <a:extLst>
                            <a:ext uri="{FF2B5EF4-FFF2-40B4-BE49-F238E27FC236}">
                              <a16:creationId xmlns:a16="http://schemas.microsoft.com/office/drawing/2014/main" id="{5B8CF239-9B01-EA41-9F1C-A4D2CE679336}"/>
                            </a:ext>
                          </a:extLst>
                        </p:cNvPr>
                        <p:cNvCxnSpPr>
                          <a:cxnSpLocks/>
                          <a:stCxn id="339" idx="4"/>
                          <a:endCxn id="363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65" name="直線コネクタ 364">
                          <a:extLst>
                            <a:ext uri="{FF2B5EF4-FFF2-40B4-BE49-F238E27FC236}">
                              <a16:creationId xmlns:a16="http://schemas.microsoft.com/office/drawing/2014/main" id="{9E0F2D59-4A25-FE40-9AEB-AF7F415BB33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6" name="テキスト ボックス 365">
                          <a:extLst>
                            <a:ext uri="{FF2B5EF4-FFF2-40B4-BE49-F238E27FC236}">
                              <a16:creationId xmlns:a16="http://schemas.microsoft.com/office/drawing/2014/main" id="{7C088E0C-4BE1-0A4E-AD23-29229ED69AE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67" name="直線コネクタ 366">
                          <a:extLst>
                            <a:ext uri="{FF2B5EF4-FFF2-40B4-BE49-F238E27FC236}">
                              <a16:creationId xmlns:a16="http://schemas.microsoft.com/office/drawing/2014/main" id="{796EBDEF-2159-114D-B4D7-6488DEF5ABE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68" name="円/楕円 367">
                          <a:extLst>
                            <a:ext uri="{FF2B5EF4-FFF2-40B4-BE49-F238E27FC236}">
                              <a16:creationId xmlns:a16="http://schemas.microsoft.com/office/drawing/2014/main" id="{31263936-1467-2D47-A06B-8EB13ED9EA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69" name="テキスト ボックス 368">
                          <a:extLst>
                            <a:ext uri="{FF2B5EF4-FFF2-40B4-BE49-F238E27FC236}">
                              <a16:creationId xmlns:a16="http://schemas.microsoft.com/office/drawing/2014/main" id="{53DDFD01-55A4-104E-B471-D62726145AF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0" name="テキスト ボックス 369">
                          <a:extLst>
                            <a:ext uri="{FF2B5EF4-FFF2-40B4-BE49-F238E27FC236}">
                              <a16:creationId xmlns:a16="http://schemas.microsoft.com/office/drawing/2014/main" id="{013C319E-F789-234F-8232-CAB8C0F9A34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1" name="テキスト ボックス 370">
                          <a:extLst>
                            <a:ext uri="{FF2B5EF4-FFF2-40B4-BE49-F238E27FC236}">
                              <a16:creationId xmlns:a16="http://schemas.microsoft.com/office/drawing/2014/main" id="{C9B2F09D-701A-EF47-A377-AB772BB489C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2" name="テキスト ボックス 371">
                          <a:extLst>
                            <a:ext uri="{FF2B5EF4-FFF2-40B4-BE49-F238E27FC236}">
                              <a16:creationId xmlns:a16="http://schemas.microsoft.com/office/drawing/2014/main" id="{97A6E4CE-2C3C-2F4E-BC8F-75765603FEA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3" name="テキスト ボックス 372">
                          <a:extLst>
                            <a:ext uri="{FF2B5EF4-FFF2-40B4-BE49-F238E27FC236}">
                              <a16:creationId xmlns:a16="http://schemas.microsoft.com/office/drawing/2014/main" id="{8B6E4FED-8602-8B4A-8B4D-B60878477B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4" name="円/楕円 373">
                          <a:extLst>
                            <a:ext uri="{FF2B5EF4-FFF2-40B4-BE49-F238E27FC236}">
                              <a16:creationId xmlns:a16="http://schemas.microsoft.com/office/drawing/2014/main" id="{A08F788C-9A12-DE4D-B599-40D28FD565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75" name="直線コネクタ 374">
                          <a:extLst>
                            <a:ext uri="{FF2B5EF4-FFF2-40B4-BE49-F238E27FC236}">
                              <a16:creationId xmlns:a16="http://schemas.microsoft.com/office/drawing/2014/main" id="{9A44076C-C784-C44D-BF6B-EE3AEE7EA3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6" name="円/楕円 375">
                          <a:extLst>
                            <a:ext uri="{FF2B5EF4-FFF2-40B4-BE49-F238E27FC236}">
                              <a16:creationId xmlns:a16="http://schemas.microsoft.com/office/drawing/2014/main" id="{2CF6441E-A65D-0B4F-8E3D-9367142776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77" name="カギ線コネクタ 376">
                          <a:extLst>
                            <a:ext uri="{FF2B5EF4-FFF2-40B4-BE49-F238E27FC236}">
                              <a16:creationId xmlns:a16="http://schemas.microsoft.com/office/drawing/2014/main" id="{BA836D41-42FC-D04E-AC0E-689ADCC59C76}"/>
                            </a:ext>
                          </a:extLst>
                        </p:cNvPr>
                        <p:cNvCxnSpPr>
                          <a:cxnSpLocks/>
                          <a:stCxn id="340" idx="4"/>
                          <a:endCxn id="376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78" name="テキスト ボックス 377">
                          <a:extLst>
                            <a:ext uri="{FF2B5EF4-FFF2-40B4-BE49-F238E27FC236}">
                              <a16:creationId xmlns:a16="http://schemas.microsoft.com/office/drawing/2014/main" id="{5AA8A774-B04A-AE40-8720-B3648F22221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9" name="テキスト ボックス 378">
                          <a:extLst>
                            <a:ext uri="{FF2B5EF4-FFF2-40B4-BE49-F238E27FC236}">
                              <a16:creationId xmlns:a16="http://schemas.microsoft.com/office/drawing/2014/main" id="{72FDF722-7E0A-6148-A5A3-CEBE06F15FE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80" name="円/楕円 379">
                          <a:extLst>
                            <a:ext uri="{FF2B5EF4-FFF2-40B4-BE49-F238E27FC236}">
                              <a16:creationId xmlns:a16="http://schemas.microsoft.com/office/drawing/2014/main" id="{3E630560-7323-FD46-A28E-69575E814E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81" name="直線コネクタ 380">
                          <a:extLst>
                            <a:ext uri="{FF2B5EF4-FFF2-40B4-BE49-F238E27FC236}">
                              <a16:creationId xmlns:a16="http://schemas.microsoft.com/office/drawing/2014/main" id="{294EDCF7-8E7C-6F44-BEFD-C9E5A5DDD1B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2" name="カギ線コネクタ 381">
                          <a:extLst>
                            <a:ext uri="{FF2B5EF4-FFF2-40B4-BE49-F238E27FC236}">
                              <a16:creationId xmlns:a16="http://schemas.microsoft.com/office/drawing/2014/main" id="{0A5A9CF5-07A3-8E44-A109-9ECDBBBCD1EC}"/>
                            </a:ext>
                          </a:extLst>
                        </p:cNvPr>
                        <p:cNvCxnSpPr>
                          <a:cxnSpLocks/>
                          <a:stCxn id="376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3" name="テキスト ボックス 382">
                          <a:extLst>
                            <a:ext uri="{FF2B5EF4-FFF2-40B4-BE49-F238E27FC236}">
                              <a16:creationId xmlns:a16="http://schemas.microsoft.com/office/drawing/2014/main" id="{BC2FC2C2-ADA7-2F41-B198-8BA6991B1A6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84" name="テキスト ボックス 383">
                          <a:extLst>
                            <a:ext uri="{FF2B5EF4-FFF2-40B4-BE49-F238E27FC236}">
                              <a16:creationId xmlns:a16="http://schemas.microsoft.com/office/drawing/2014/main" id="{0D854355-F414-3E4E-BC9D-7380FB03F1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385" name="直線コネクタ 384">
                          <a:extLst>
                            <a:ext uri="{FF2B5EF4-FFF2-40B4-BE49-F238E27FC236}">
                              <a16:creationId xmlns:a16="http://schemas.microsoft.com/office/drawing/2014/main" id="{7AF3FF63-088D-6E40-AFC8-8E2B0F5FC80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86" name="円/楕円 385">
                          <a:extLst>
                            <a:ext uri="{FF2B5EF4-FFF2-40B4-BE49-F238E27FC236}">
                              <a16:creationId xmlns:a16="http://schemas.microsoft.com/office/drawing/2014/main" id="{32A89D24-DB3F-8144-A39A-70A543376C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87" name="テキスト ボックス 386">
                          <a:extLst>
                            <a:ext uri="{FF2B5EF4-FFF2-40B4-BE49-F238E27FC236}">
                              <a16:creationId xmlns:a16="http://schemas.microsoft.com/office/drawing/2014/main" id="{4D6A4B53-64FE-2F48-AFB9-34F3E84085C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88" name="円/楕円 387">
                          <a:extLst>
                            <a:ext uri="{FF2B5EF4-FFF2-40B4-BE49-F238E27FC236}">
                              <a16:creationId xmlns:a16="http://schemas.microsoft.com/office/drawing/2014/main" id="{ABA2153D-466B-A346-947E-395631E413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89" name="円/楕円 388">
                          <a:extLst>
                            <a:ext uri="{FF2B5EF4-FFF2-40B4-BE49-F238E27FC236}">
                              <a16:creationId xmlns:a16="http://schemas.microsoft.com/office/drawing/2014/main" id="{AEB50F9F-2E2B-4142-AE3C-569FA6D7F2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90" name="円/楕円 389">
                          <a:extLst>
                            <a:ext uri="{FF2B5EF4-FFF2-40B4-BE49-F238E27FC236}">
                              <a16:creationId xmlns:a16="http://schemas.microsoft.com/office/drawing/2014/main" id="{D3838056-93CF-F34B-BC77-220F72F8D1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6" name="円/楕円 355">
                          <a:extLst>
                            <a:ext uri="{FF2B5EF4-FFF2-40B4-BE49-F238E27FC236}">
                              <a16:creationId xmlns:a16="http://schemas.microsoft.com/office/drawing/2014/main" id="{C8895A06-C382-CC40-9160-904ACE8F2A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61" name="円/楕円 360">
                          <a:extLst>
                            <a:ext uri="{FF2B5EF4-FFF2-40B4-BE49-F238E27FC236}">
                              <a16:creationId xmlns:a16="http://schemas.microsoft.com/office/drawing/2014/main" id="{9AC9E395-EE08-0C4B-B832-7A615F3595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328" name="円/楕円 327">
                        <a:extLst>
                          <a:ext uri="{FF2B5EF4-FFF2-40B4-BE49-F238E27FC236}">
                            <a16:creationId xmlns:a16="http://schemas.microsoft.com/office/drawing/2014/main" id="{CBF10C58-DB8D-744D-AE4F-BC0314C865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326" name="テキスト ボックス 325">
                      <a:extLst>
                        <a:ext uri="{FF2B5EF4-FFF2-40B4-BE49-F238E27FC236}">
                          <a16:creationId xmlns:a16="http://schemas.microsoft.com/office/drawing/2014/main" id="{C59DC3DA-DB52-D34F-A769-835E46F876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319" name="カギ線コネクタ 318">
                  <a:extLst>
                    <a:ext uri="{FF2B5EF4-FFF2-40B4-BE49-F238E27FC236}">
                      <a16:creationId xmlns:a16="http://schemas.microsoft.com/office/drawing/2014/main" id="{F3EFCB29-816D-2148-9B68-127BC5CCA51D}"/>
                    </a:ext>
                  </a:extLst>
                </p:cNvPr>
                <p:cNvCxnSpPr>
                  <a:cxnSpLocks/>
                  <a:stCxn id="339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7" name="直線コネクタ 316">
                <a:extLst>
                  <a:ext uri="{FF2B5EF4-FFF2-40B4-BE49-F238E27FC236}">
                    <a16:creationId xmlns:a16="http://schemas.microsoft.com/office/drawing/2014/main" id="{6E2CB0BA-F324-5E41-AD1F-F794B6725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5" name="角丸四角形吹き出し 314">
              <a:extLst>
                <a:ext uri="{FF2B5EF4-FFF2-40B4-BE49-F238E27FC236}">
                  <a16:creationId xmlns:a16="http://schemas.microsoft.com/office/drawing/2014/main" id="{B40DC507-AFDC-6D4C-B672-7D745B7986B9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81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正方形/長方形 463">
            <a:extLst>
              <a:ext uri="{FF2B5EF4-FFF2-40B4-BE49-F238E27FC236}">
                <a16:creationId xmlns:a16="http://schemas.microsoft.com/office/drawing/2014/main" id="{6F20AFCC-4E53-EE47-8AF9-98D54362E931}"/>
              </a:ext>
            </a:extLst>
          </p:cNvPr>
          <p:cNvSpPr/>
          <p:nvPr/>
        </p:nvSpPr>
        <p:spPr>
          <a:xfrm>
            <a:off x="382377" y="4426099"/>
            <a:ext cx="7785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400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maximal palindrome centered at     is </a:t>
            </a:r>
            <a:r>
              <a:rPr lang="en-US" altLang="ja-JP" sz="2400" dirty="0" err="1">
                <a:solidFill>
                  <a:srgbClr val="333333"/>
                </a:solidFill>
                <a:latin typeface="Courier New" panose="02070309020205020404" pitchFamily="49" charset="0"/>
                <a:ea typeface="Cambria Math" panose="02040503050406030204" pitchFamily="18" charset="0"/>
                <a:cs typeface="Courier New" panose="02070309020205020404" pitchFamily="49" charset="0"/>
              </a:rPr>
              <a:t>aaa</a:t>
            </a:r>
            <a:r>
              <a:rPr lang="en-US" altLang="ja-JP" sz="2400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B6D273D-1BD6-D147-B571-AC1D85B34C90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Maximal palindromes in a trie</a:t>
            </a: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D2E6BDA5-AF84-0648-9473-2E0A4FE12A73}"/>
              </a:ext>
            </a:extLst>
          </p:cNvPr>
          <p:cNvGrpSpPr/>
          <p:nvPr/>
        </p:nvGrpSpPr>
        <p:grpSpPr>
          <a:xfrm rot="10800000">
            <a:off x="3688041" y="2099249"/>
            <a:ext cx="2090876" cy="382783"/>
            <a:chOff x="1658466" y="1331943"/>
            <a:chExt cx="2090876" cy="382783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F8415899-EC61-7343-8AE0-1273A18C2D99}"/>
                </a:ext>
              </a:extLst>
            </p:cNvPr>
            <p:cNvGrpSpPr/>
            <p:nvPr/>
          </p:nvGrpSpPr>
          <p:grpSpPr>
            <a:xfrm>
              <a:off x="1658466" y="1529196"/>
              <a:ext cx="2090876" cy="185530"/>
              <a:chOff x="1960659" y="3366054"/>
              <a:chExt cx="3367378" cy="185530"/>
            </a:xfrm>
          </p:grpSpPr>
          <p:cxnSp>
            <p:nvCxnSpPr>
              <p:cNvPr id="95" name="直線矢印コネクタ 94">
                <a:extLst>
                  <a:ext uri="{FF2B5EF4-FFF2-40B4-BE49-F238E27FC236}">
                    <a16:creationId xmlns:a16="http://schemas.microsoft.com/office/drawing/2014/main" id="{F34362BA-DC64-CD4D-BF00-C828A4E53328}"/>
                  </a:ext>
                </a:extLst>
              </p:cNvPr>
              <p:cNvCxnSpPr/>
              <p:nvPr/>
            </p:nvCxnSpPr>
            <p:spPr>
              <a:xfrm>
                <a:off x="1960659" y="3458817"/>
                <a:ext cx="3367378" cy="0"/>
              </a:xfrm>
              <a:prstGeom prst="straightConnector1">
                <a:avLst/>
              </a:prstGeom>
              <a:ln w="38100">
                <a:solidFill>
                  <a:srgbClr val="2EA2B3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A77A20C3-F1DF-414E-897D-4235EDAEEFDC}"/>
                  </a:ext>
                </a:extLst>
              </p:cNvPr>
              <p:cNvCxnSpPr/>
              <p:nvPr/>
            </p:nvCxnSpPr>
            <p:spPr>
              <a:xfrm>
                <a:off x="3657599" y="3366054"/>
                <a:ext cx="0" cy="185530"/>
              </a:xfrm>
              <a:prstGeom prst="line">
                <a:avLst/>
              </a:prstGeom>
              <a:ln w="38100">
                <a:solidFill>
                  <a:srgbClr val="2EA2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三角形 93">
              <a:extLst>
                <a:ext uri="{FF2B5EF4-FFF2-40B4-BE49-F238E27FC236}">
                  <a16:creationId xmlns:a16="http://schemas.microsoft.com/office/drawing/2014/main" id="{696933E7-417E-0D41-9A44-5D06608FDE5E}"/>
                </a:ext>
              </a:extLst>
            </p:cNvPr>
            <p:cNvSpPr/>
            <p:nvPr/>
          </p:nvSpPr>
          <p:spPr>
            <a:xfrm rot="10800000">
              <a:off x="2671025" y="1331943"/>
              <a:ext cx="103031" cy="143924"/>
            </a:xfrm>
            <a:prstGeom prst="triangle">
              <a:avLst/>
            </a:prstGeom>
            <a:solidFill>
              <a:srgbClr val="DC5D4A"/>
            </a:solidFill>
            <a:ln w="19050">
              <a:solidFill>
                <a:srgbClr val="DC5D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333333"/>
                </a:solidFill>
              </a:endParaRPr>
            </a:p>
          </p:txBody>
        </p:sp>
      </p:grpSp>
      <p:sp>
        <p:nvSpPr>
          <p:cNvPr id="385" name="三角形 384">
            <a:extLst>
              <a:ext uri="{FF2B5EF4-FFF2-40B4-BE49-F238E27FC236}">
                <a16:creationId xmlns:a16="http://schemas.microsoft.com/office/drawing/2014/main" id="{057D7F4D-7523-F141-9057-7E3E72CD2482}"/>
              </a:ext>
            </a:extLst>
          </p:cNvPr>
          <p:cNvSpPr/>
          <p:nvPr/>
        </p:nvSpPr>
        <p:spPr>
          <a:xfrm>
            <a:off x="5355673" y="4970200"/>
            <a:ext cx="113334" cy="143924"/>
          </a:xfrm>
          <a:prstGeom prst="triangle">
            <a:avLst/>
          </a:prstGeom>
          <a:solidFill>
            <a:srgbClr val="DC5D4A"/>
          </a:solidFill>
          <a:ln w="1905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grpSp>
        <p:nvGrpSpPr>
          <p:cNvPr id="386" name="グループ化 385">
            <a:extLst>
              <a:ext uri="{FF2B5EF4-FFF2-40B4-BE49-F238E27FC236}">
                <a16:creationId xmlns:a16="http://schemas.microsoft.com/office/drawing/2014/main" id="{0E009ED7-FDC3-934A-832D-49811A475D8D}"/>
              </a:ext>
            </a:extLst>
          </p:cNvPr>
          <p:cNvGrpSpPr/>
          <p:nvPr/>
        </p:nvGrpSpPr>
        <p:grpSpPr>
          <a:xfrm>
            <a:off x="360709" y="1230889"/>
            <a:ext cx="8422582" cy="3015697"/>
            <a:chOff x="245926" y="2896209"/>
            <a:chExt cx="8422582" cy="3015697"/>
          </a:xfrm>
        </p:grpSpPr>
        <p:grpSp>
          <p:nvGrpSpPr>
            <p:cNvPr id="387" name="グループ化 386">
              <a:extLst>
                <a:ext uri="{FF2B5EF4-FFF2-40B4-BE49-F238E27FC236}">
                  <a16:creationId xmlns:a16="http://schemas.microsoft.com/office/drawing/2014/main" id="{48AD7BB0-BB7A-DA40-BA7F-68454B87F71D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389" name="グループ化 388">
                <a:extLst>
                  <a:ext uri="{FF2B5EF4-FFF2-40B4-BE49-F238E27FC236}">
                    <a16:creationId xmlns:a16="http://schemas.microsoft.com/office/drawing/2014/main" id="{D764855D-4FF2-0142-B249-781B720FC77D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391" name="グループ化 390">
                  <a:extLst>
                    <a:ext uri="{FF2B5EF4-FFF2-40B4-BE49-F238E27FC236}">
                      <a16:creationId xmlns:a16="http://schemas.microsoft.com/office/drawing/2014/main" id="{1AAA81A5-23C6-EF46-BF19-BA5B9AB06C6C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393" name="テキスト ボックス 392">
                    <a:extLst>
                      <a:ext uri="{FF2B5EF4-FFF2-40B4-BE49-F238E27FC236}">
                        <a16:creationId xmlns:a16="http://schemas.microsoft.com/office/drawing/2014/main" id="{9A40F082-292D-6C4B-9868-B8BFF4C27485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394" name="円/楕円 393">
                    <a:extLst>
                      <a:ext uri="{FF2B5EF4-FFF2-40B4-BE49-F238E27FC236}">
                        <a16:creationId xmlns:a16="http://schemas.microsoft.com/office/drawing/2014/main" id="{3F5F5BE1-908E-F644-BA45-C98CFDAD34A6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395" name="直線コネクタ 394">
                    <a:extLst>
                      <a:ext uri="{FF2B5EF4-FFF2-40B4-BE49-F238E27FC236}">
                        <a16:creationId xmlns:a16="http://schemas.microsoft.com/office/drawing/2014/main" id="{A661695D-3A16-A741-824E-280D7BF321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直線コネクタ 395">
                    <a:extLst>
                      <a:ext uri="{FF2B5EF4-FFF2-40B4-BE49-F238E27FC236}">
                        <a16:creationId xmlns:a16="http://schemas.microsoft.com/office/drawing/2014/main" id="{322A4142-35C8-D043-8E1C-3417E43FF6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7" name="グループ化 396">
                    <a:extLst>
                      <a:ext uri="{FF2B5EF4-FFF2-40B4-BE49-F238E27FC236}">
                        <a16:creationId xmlns:a16="http://schemas.microsoft.com/office/drawing/2014/main" id="{5A6D0360-F4E8-2C47-9CB7-846676B4B6CE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398" name="グループ化 397">
                      <a:extLst>
                        <a:ext uri="{FF2B5EF4-FFF2-40B4-BE49-F238E27FC236}">
                          <a16:creationId xmlns:a16="http://schemas.microsoft.com/office/drawing/2014/main" id="{78A71FA8-5678-EC47-9E77-1944C6D511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400" name="グループ化 399">
                        <a:extLst>
                          <a:ext uri="{FF2B5EF4-FFF2-40B4-BE49-F238E27FC236}">
                            <a16:creationId xmlns:a16="http://schemas.microsoft.com/office/drawing/2014/main" id="{F88E5C43-1001-6544-AF59-9462FAE6C9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402" name="テキスト ボックス 401">
                          <a:extLst>
                            <a:ext uri="{FF2B5EF4-FFF2-40B4-BE49-F238E27FC236}">
                              <a16:creationId xmlns:a16="http://schemas.microsoft.com/office/drawing/2014/main" id="{BB1867F0-249E-AC4B-B245-B8354D24F32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3" name="テキスト ボックス 402">
                          <a:extLst>
                            <a:ext uri="{FF2B5EF4-FFF2-40B4-BE49-F238E27FC236}">
                              <a16:creationId xmlns:a16="http://schemas.microsoft.com/office/drawing/2014/main" id="{89E7EDE6-42C6-3147-996C-C1D7A0DB1A8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4" name="テキスト ボックス 403">
                          <a:extLst>
                            <a:ext uri="{FF2B5EF4-FFF2-40B4-BE49-F238E27FC236}">
                              <a16:creationId xmlns:a16="http://schemas.microsoft.com/office/drawing/2014/main" id="{FCB01A12-DEE6-D44F-B5B8-71483EC7774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5" name="テキスト ボックス 404">
                          <a:extLst>
                            <a:ext uri="{FF2B5EF4-FFF2-40B4-BE49-F238E27FC236}">
                              <a16:creationId xmlns:a16="http://schemas.microsoft.com/office/drawing/2014/main" id="{2C2475FB-BBCD-2E4F-97A4-11A1F18E0F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6" name="テキスト ボックス 405">
                          <a:extLst>
                            <a:ext uri="{FF2B5EF4-FFF2-40B4-BE49-F238E27FC236}">
                              <a16:creationId xmlns:a16="http://schemas.microsoft.com/office/drawing/2014/main" id="{AC16F841-DCB9-8847-AED7-7658AAF4C78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7" name="テキスト ボックス 406">
                          <a:extLst>
                            <a:ext uri="{FF2B5EF4-FFF2-40B4-BE49-F238E27FC236}">
                              <a16:creationId xmlns:a16="http://schemas.microsoft.com/office/drawing/2014/main" id="{EB96B604-614E-B445-BDC8-E69F0E9C3A1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8" name="テキスト ボックス 407">
                          <a:extLst>
                            <a:ext uri="{FF2B5EF4-FFF2-40B4-BE49-F238E27FC236}">
                              <a16:creationId xmlns:a16="http://schemas.microsoft.com/office/drawing/2014/main" id="{B3549E5D-53D5-1940-A6F3-30FA16C935E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9" name="テキスト ボックス 408">
                          <a:extLst>
                            <a:ext uri="{FF2B5EF4-FFF2-40B4-BE49-F238E27FC236}">
                              <a16:creationId xmlns:a16="http://schemas.microsoft.com/office/drawing/2014/main" id="{F101833C-26B7-8743-8EDF-34C72480308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10" name="テキスト ボックス 409">
                          <a:extLst>
                            <a:ext uri="{FF2B5EF4-FFF2-40B4-BE49-F238E27FC236}">
                              <a16:creationId xmlns:a16="http://schemas.microsoft.com/office/drawing/2014/main" id="{1400B90E-F9A6-BA4E-BBDE-606760CD040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11" name="テキスト ボックス 410">
                          <a:extLst>
                            <a:ext uri="{FF2B5EF4-FFF2-40B4-BE49-F238E27FC236}">
                              <a16:creationId xmlns:a16="http://schemas.microsoft.com/office/drawing/2014/main" id="{4C6E910D-72F2-554F-9475-4E6D83CE350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12" name="円/楕円 411">
                          <a:extLst>
                            <a:ext uri="{FF2B5EF4-FFF2-40B4-BE49-F238E27FC236}">
                              <a16:creationId xmlns:a16="http://schemas.microsoft.com/office/drawing/2014/main" id="{0F608899-42AB-FC4C-B820-C7AA553FF2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13" name="円/楕円 412">
                          <a:extLst>
                            <a:ext uri="{FF2B5EF4-FFF2-40B4-BE49-F238E27FC236}">
                              <a16:creationId xmlns:a16="http://schemas.microsoft.com/office/drawing/2014/main" id="{C86950D8-E734-AA4C-BDB9-0095671AE8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14" name="直線コネクタ 413">
                          <a:extLst>
                            <a:ext uri="{FF2B5EF4-FFF2-40B4-BE49-F238E27FC236}">
                              <a16:creationId xmlns:a16="http://schemas.microsoft.com/office/drawing/2014/main" id="{B16038B3-5453-984D-92C8-4834689CE66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5" name="円/楕円 414">
                          <a:extLst>
                            <a:ext uri="{FF2B5EF4-FFF2-40B4-BE49-F238E27FC236}">
                              <a16:creationId xmlns:a16="http://schemas.microsoft.com/office/drawing/2014/main" id="{82FD1ABA-DEF3-744D-B4C5-B5C42E2F5E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16" name="円/楕円 415">
                          <a:extLst>
                            <a:ext uri="{FF2B5EF4-FFF2-40B4-BE49-F238E27FC236}">
                              <a16:creationId xmlns:a16="http://schemas.microsoft.com/office/drawing/2014/main" id="{FC4E176B-C4A0-7F4A-BF5D-08599385CA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17" name="直線コネクタ 416">
                          <a:extLst>
                            <a:ext uri="{FF2B5EF4-FFF2-40B4-BE49-F238E27FC236}">
                              <a16:creationId xmlns:a16="http://schemas.microsoft.com/office/drawing/2014/main" id="{2E024EBD-D0F0-9B42-8F36-8ED0575996F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8" name="直線コネクタ 417">
                          <a:extLst>
                            <a:ext uri="{FF2B5EF4-FFF2-40B4-BE49-F238E27FC236}">
                              <a16:creationId xmlns:a16="http://schemas.microsoft.com/office/drawing/2014/main" id="{5123077B-6E26-764E-94F5-5D70736014A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9" name="円/楕円 418">
                          <a:extLst>
                            <a:ext uri="{FF2B5EF4-FFF2-40B4-BE49-F238E27FC236}">
                              <a16:creationId xmlns:a16="http://schemas.microsoft.com/office/drawing/2014/main" id="{BFDE76D0-FC28-F047-B910-A9277E3DF0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20" name="円/楕円 419">
                          <a:extLst>
                            <a:ext uri="{FF2B5EF4-FFF2-40B4-BE49-F238E27FC236}">
                              <a16:creationId xmlns:a16="http://schemas.microsoft.com/office/drawing/2014/main" id="{59623468-4FFD-9F41-B728-0690B0C526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21" name="直線コネクタ 420">
                          <a:extLst>
                            <a:ext uri="{FF2B5EF4-FFF2-40B4-BE49-F238E27FC236}">
                              <a16:creationId xmlns:a16="http://schemas.microsoft.com/office/drawing/2014/main" id="{144B9035-081E-AE4E-A4A0-3804FF49065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2" name="円/楕円 421">
                          <a:extLst>
                            <a:ext uri="{FF2B5EF4-FFF2-40B4-BE49-F238E27FC236}">
                              <a16:creationId xmlns:a16="http://schemas.microsoft.com/office/drawing/2014/main" id="{9F73A79F-2471-2A4D-A97C-80138A3F0B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23" name="直線コネクタ 422">
                          <a:extLst>
                            <a:ext uri="{FF2B5EF4-FFF2-40B4-BE49-F238E27FC236}">
                              <a16:creationId xmlns:a16="http://schemas.microsoft.com/office/drawing/2014/main" id="{0113DDCC-A186-1245-A740-B56D4666C92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4" name="円/楕円 423">
                          <a:extLst>
                            <a:ext uri="{FF2B5EF4-FFF2-40B4-BE49-F238E27FC236}">
                              <a16:creationId xmlns:a16="http://schemas.microsoft.com/office/drawing/2014/main" id="{35F7C85F-C067-A44D-A696-B7A8B838DB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25" name="直線コネクタ 424">
                          <a:extLst>
                            <a:ext uri="{FF2B5EF4-FFF2-40B4-BE49-F238E27FC236}">
                              <a16:creationId xmlns:a16="http://schemas.microsoft.com/office/drawing/2014/main" id="{AA1EC240-D356-7047-9BBF-97B5412D16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6" name="直線コネクタ 425">
                          <a:extLst>
                            <a:ext uri="{FF2B5EF4-FFF2-40B4-BE49-F238E27FC236}">
                              <a16:creationId xmlns:a16="http://schemas.microsoft.com/office/drawing/2014/main" id="{D13BA91E-23E4-714C-8140-07B565C6F24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27" name="カギ線コネクタ 426">
                          <a:extLst>
                            <a:ext uri="{FF2B5EF4-FFF2-40B4-BE49-F238E27FC236}">
                              <a16:creationId xmlns:a16="http://schemas.microsoft.com/office/drawing/2014/main" id="{739B8E1A-FE62-8843-A27D-6975F23A7918}"/>
                            </a:ext>
                          </a:extLst>
                        </p:cNvPr>
                        <p:cNvCxnSpPr>
                          <a:cxnSpLocks/>
                          <a:stCxn id="422" idx="4"/>
                          <a:endCxn id="419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8" name="円/楕円 427">
                          <a:extLst>
                            <a:ext uri="{FF2B5EF4-FFF2-40B4-BE49-F238E27FC236}">
                              <a16:creationId xmlns:a16="http://schemas.microsoft.com/office/drawing/2014/main" id="{4067E5AB-92B8-3C41-A510-2B38CC4C6F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30" name="円/楕円 429">
                          <a:extLst>
                            <a:ext uri="{FF2B5EF4-FFF2-40B4-BE49-F238E27FC236}">
                              <a16:creationId xmlns:a16="http://schemas.microsoft.com/office/drawing/2014/main" id="{04C78E75-EE72-CF41-B9E8-1A5A57C2F6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31" name="直線コネクタ 430">
                          <a:extLst>
                            <a:ext uri="{FF2B5EF4-FFF2-40B4-BE49-F238E27FC236}">
                              <a16:creationId xmlns:a16="http://schemas.microsoft.com/office/drawing/2014/main" id="{2132BADC-76CA-C44D-8524-416D83E1B16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2" name="円/楕円 431">
                          <a:extLst>
                            <a:ext uri="{FF2B5EF4-FFF2-40B4-BE49-F238E27FC236}">
                              <a16:creationId xmlns:a16="http://schemas.microsoft.com/office/drawing/2014/main" id="{023D4889-54FF-FA49-88A6-8CBE4146E9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33" name="直線コネクタ 432">
                          <a:extLst>
                            <a:ext uri="{FF2B5EF4-FFF2-40B4-BE49-F238E27FC236}">
                              <a16:creationId xmlns:a16="http://schemas.microsoft.com/office/drawing/2014/main" id="{E272E5E3-42A3-AE47-BA83-3CEAF247EA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5" name="直線コネクタ 434">
                          <a:extLst>
                            <a:ext uri="{FF2B5EF4-FFF2-40B4-BE49-F238E27FC236}">
                              <a16:creationId xmlns:a16="http://schemas.microsoft.com/office/drawing/2014/main" id="{06F9C966-CA63-9947-BF48-7152388F0EC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6" name="円/楕円 435">
                          <a:extLst>
                            <a:ext uri="{FF2B5EF4-FFF2-40B4-BE49-F238E27FC236}">
                              <a16:creationId xmlns:a16="http://schemas.microsoft.com/office/drawing/2014/main" id="{FF7B8726-69C3-F646-ACC7-1B33ACBA8A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37" name="カギ線コネクタ 436">
                          <a:extLst>
                            <a:ext uri="{FF2B5EF4-FFF2-40B4-BE49-F238E27FC236}">
                              <a16:creationId xmlns:a16="http://schemas.microsoft.com/office/drawing/2014/main" id="{CD10EB22-63E1-FA4D-A7EA-9078279740BD}"/>
                            </a:ext>
                          </a:extLst>
                        </p:cNvPr>
                        <p:cNvCxnSpPr>
                          <a:cxnSpLocks/>
                          <a:stCxn id="412" idx="4"/>
                          <a:endCxn id="436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8" name="直線コネクタ 437">
                          <a:extLst>
                            <a:ext uri="{FF2B5EF4-FFF2-40B4-BE49-F238E27FC236}">
                              <a16:creationId xmlns:a16="http://schemas.microsoft.com/office/drawing/2014/main" id="{0149A25E-6BD9-BF4E-9414-A3190AF8208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9" name="テキスト ボックス 438">
                          <a:extLst>
                            <a:ext uri="{FF2B5EF4-FFF2-40B4-BE49-F238E27FC236}">
                              <a16:creationId xmlns:a16="http://schemas.microsoft.com/office/drawing/2014/main" id="{13F8413F-580C-414F-8E29-0F94BD35386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40" name="直線コネクタ 439">
                          <a:extLst>
                            <a:ext uri="{FF2B5EF4-FFF2-40B4-BE49-F238E27FC236}">
                              <a16:creationId xmlns:a16="http://schemas.microsoft.com/office/drawing/2014/main" id="{31947A48-664A-9547-A001-330888C811E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1" name="円/楕円 440">
                          <a:extLst>
                            <a:ext uri="{FF2B5EF4-FFF2-40B4-BE49-F238E27FC236}">
                              <a16:creationId xmlns:a16="http://schemas.microsoft.com/office/drawing/2014/main" id="{D7412013-C6CC-A345-8D68-AA6070F8CB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42" name="テキスト ボックス 441">
                          <a:extLst>
                            <a:ext uri="{FF2B5EF4-FFF2-40B4-BE49-F238E27FC236}">
                              <a16:creationId xmlns:a16="http://schemas.microsoft.com/office/drawing/2014/main" id="{53420B06-5B05-CC4F-AD32-B4215515563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43" name="テキスト ボックス 442">
                          <a:extLst>
                            <a:ext uri="{FF2B5EF4-FFF2-40B4-BE49-F238E27FC236}">
                              <a16:creationId xmlns:a16="http://schemas.microsoft.com/office/drawing/2014/main" id="{1297447B-122C-F541-92FE-4AF2F301204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44" name="テキスト ボックス 443">
                          <a:extLst>
                            <a:ext uri="{FF2B5EF4-FFF2-40B4-BE49-F238E27FC236}">
                              <a16:creationId xmlns:a16="http://schemas.microsoft.com/office/drawing/2014/main" id="{3DBB66DD-D5AA-7045-8B3D-96A90EBC6F4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45" name="テキスト ボックス 444">
                          <a:extLst>
                            <a:ext uri="{FF2B5EF4-FFF2-40B4-BE49-F238E27FC236}">
                              <a16:creationId xmlns:a16="http://schemas.microsoft.com/office/drawing/2014/main" id="{7B5CF7AF-125E-2E4C-853B-A371B547DAD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46" name="テキスト ボックス 445">
                          <a:extLst>
                            <a:ext uri="{FF2B5EF4-FFF2-40B4-BE49-F238E27FC236}">
                              <a16:creationId xmlns:a16="http://schemas.microsoft.com/office/drawing/2014/main" id="{B70656F7-D292-744B-B2F3-36B6CA35FC5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47" name="円/楕円 446">
                          <a:extLst>
                            <a:ext uri="{FF2B5EF4-FFF2-40B4-BE49-F238E27FC236}">
                              <a16:creationId xmlns:a16="http://schemas.microsoft.com/office/drawing/2014/main" id="{88CD5775-E0D2-4642-A25E-16EFECE9E3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48" name="直線コネクタ 447">
                          <a:extLst>
                            <a:ext uri="{FF2B5EF4-FFF2-40B4-BE49-F238E27FC236}">
                              <a16:creationId xmlns:a16="http://schemas.microsoft.com/office/drawing/2014/main" id="{C59DAF0D-C3DF-974E-A7EA-B9F90D3C42D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9" name="円/楕円 448">
                          <a:extLst>
                            <a:ext uri="{FF2B5EF4-FFF2-40B4-BE49-F238E27FC236}">
                              <a16:creationId xmlns:a16="http://schemas.microsoft.com/office/drawing/2014/main" id="{D18DE60D-7666-0B4E-82C9-6F5670F364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50" name="カギ線コネクタ 449">
                          <a:extLst>
                            <a:ext uri="{FF2B5EF4-FFF2-40B4-BE49-F238E27FC236}">
                              <a16:creationId xmlns:a16="http://schemas.microsoft.com/office/drawing/2014/main" id="{1A079216-8AF7-1046-A5BE-FF8CD2D107E4}"/>
                            </a:ext>
                          </a:extLst>
                        </p:cNvPr>
                        <p:cNvCxnSpPr>
                          <a:cxnSpLocks/>
                          <a:stCxn id="413" idx="4"/>
                          <a:endCxn id="449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1" name="テキスト ボックス 450">
                          <a:extLst>
                            <a:ext uri="{FF2B5EF4-FFF2-40B4-BE49-F238E27FC236}">
                              <a16:creationId xmlns:a16="http://schemas.microsoft.com/office/drawing/2014/main" id="{1D7CBB18-991A-C54C-88C2-00ACDAAB973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52" name="テキスト ボックス 451">
                          <a:extLst>
                            <a:ext uri="{FF2B5EF4-FFF2-40B4-BE49-F238E27FC236}">
                              <a16:creationId xmlns:a16="http://schemas.microsoft.com/office/drawing/2014/main" id="{4679FAA0-E532-2A49-8867-CCC8B18608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53" name="円/楕円 452">
                          <a:extLst>
                            <a:ext uri="{FF2B5EF4-FFF2-40B4-BE49-F238E27FC236}">
                              <a16:creationId xmlns:a16="http://schemas.microsoft.com/office/drawing/2014/main" id="{8C00252E-4169-9F43-B3D6-80FEAA824D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54" name="直線コネクタ 453">
                          <a:extLst>
                            <a:ext uri="{FF2B5EF4-FFF2-40B4-BE49-F238E27FC236}">
                              <a16:creationId xmlns:a16="http://schemas.microsoft.com/office/drawing/2014/main" id="{5432C543-1463-0B4E-8AE8-C7A852618A2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5" name="カギ線コネクタ 454">
                          <a:extLst>
                            <a:ext uri="{FF2B5EF4-FFF2-40B4-BE49-F238E27FC236}">
                              <a16:creationId xmlns:a16="http://schemas.microsoft.com/office/drawing/2014/main" id="{0DF16C6D-42A4-6D46-B5F5-DD92CD6641A5}"/>
                            </a:ext>
                          </a:extLst>
                        </p:cNvPr>
                        <p:cNvCxnSpPr>
                          <a:cxnSpLocks/>
                          <a:stCxn id="449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6" name="テキスト ボックス 455">
                          <a:extLst>
                            <a:ext uri="{FF2B5EF4-FFF2-40B4-BE49-F238E27FC236}">
                              <a16:creationId xmlns:a16="http://schemas.microsoft.com/office/drawing/2014/main" id="{E8BCBA77-C46A-A44A-9264-D481882C7E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57" name="テキスト ボックス 456">
                          <a:extLst>
                            <a:ext uri="{FF2B5EF4-FFF2-40B4-BE49-F238E27FC236}">
                              <a16:creationId xmlns:a16="http://schemas.microsoft.com/office/drawing/2014/main" id="{7C07F09A-A661-0544-A220-AE894D1A55B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58" name="直線コネクタ 457">
                          <a:extLst>
                            <a:ext uri="{FF2B5EF4-FFF2-40B4-BE49-F238E27FC236}">
                              <a16:creationId xmlns:a16="http://schemas.microsoft.com/office/drawing/2014/main" id="{92FD70A0-8531-E140-BFD0-A7FC9A95C30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59" name="円/楕円 458">
                          <a:extLst>
                            <a:ext uri="{FF2B5EF4-FFF2-40B4-BE49-F238E27FC236}">
                              <a16:creationId xmlns:a16="http://schemas.microsoft.com/office/drawing/2014/main" id="{EF8D3308-13C5-F444-BD10-0A0E8CC6DB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60" name="テキスト ボックス 459">
                          <a:extLst>
                            <a:ext uri="{FF2B5EF4-FFF2-40B4-BE49-F238E27FC236}">
                              <a16:creationId xmlns:a16="http://schemas.microsoft.com/office/drawing/2014/main" id="{2440A816-AE1B-564F-B85D-483E30326BC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61" name="円/楕円 460">
                          <a:extLst>
                            <a:ext uri="{FF2B5EF4-FFF2-40B4-BE49-F238E27FC236}">
                              <a16:creationId xmlns:a16="http://schemas.microsoft.com/office/drawing/2014/main" id="{E53EF34A-659F-0342-B6CB-50FDA9F5DC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62" name="円/楕円 461">
                          <a:extLst>
                            <a:ext uri="{FF2B5EF4-FFF2-40B4-BE49-F238E27FC236}">
                              <a16:creationId xmlns:a16="http://schemas.microsoft.com/office/drawing/2014/main" id="{2FFA66B7-BA0F-A44A-AC21-5D7468EC95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63" name="円/楕円 462">
                          <a:extLst>
                            <a:ext uri="{FF2B5EF4-FFF2-40B4-BE49-F238E27FC236}">
                              <a16:creationId xmlns:a16="http://schemas.microsoft.com/office/drawing/2014/main" id="{DCC904A8-BA03-1444-A37F-B38BC32FF5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29" name="円/楕円 428">
                          <a:extLst>
                            <a:ext uri="{FF2B5EF4-FFF2-40B4-BE49-F238E27FC236}">
                              <a16:creationId xmlns:a16="http://schemas.microsoft.com/office/drawing/2014/main" id="{F40A2A20-D7C4-4648-AC40-3B5AB21D5E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34" name="円/楕円 433">
                          <a:extLst>
                            <a:ext uri="{FF2B5EF4-FFF2-40B4-BE49-F238E27FC236}">
                              <a16:creationId xmlns:a16="http://schemas.microsoft.com/office/drawing/2014/main" id="{FE164314-5E88-6647-899F-AFC41898DF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401" name="円/楕円 400">
                        <a:extLst>
                          <a:ext uri="{FF2B5EF4-FFF2-40B4-BE49-F238E27FC236}">
                            <a16:creationId xmlns:a16="http://schemas.microsoft.com/office/drawing/2014/main" id="{10C757B2-04B5-6249-AD4E-60234B9941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399" name="テキスト ボックス 398">
                      <a:extLst>
                        <a:ext uri="{FF2B5EF4-FFF2-40B4-BE49-F238E27FC236}">
                          <a16:creationId xmlns:a16="http://schemas.microsoft.com/office/drawing/2014/main" id="{DED868DD-CC14-8E4F-B294-A4704EEBCD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392" name="カギ線コネクタ 391">
                  <a:extLst>
                    <a:ext uri="{FF2B5EF4-FFF2-40B4-BE49-F238E27FC236}">
                      <a16:creationId xmlns:a16="http://schemas.microsoft.com/office/drawing/2014/main" id="{4A1B4FF8-8455-114B-8A8B-BC7EF038FD0D}"/>
                    </a:ext>
                  </a:extLst>
                </p:cNvPr>
                <p:cNvCxnSpPr>
                  <a:cxnSpLocks/>
                  <a:stCxn id="412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直線コネクタ 389">
                <a:extLst>
                  <a:ext uri="{FF2B5EF4-FFF2-40B4-BE49-F238E27FC236}">
                    <a16:creationId xmlns:a16="http://schemas.microsoft.com/office/drawing/2014/main" id="{476828D0-DBD4-D841-A549-EE7441A51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8" name="角丸四角形吹き出し 387">
              <a:extLst>
                <a:ext uri="{FF2B5EF4-FFF2-40B4-BE49-F238E27FC236}">
                  <a16:creationId xmlns:a16="http://schemas.microsoft.com/office/drawing/2014/main" id="{D230FB96-379B-1649-9E1D-5D4D525B0C54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74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D974B2E1-82DC-6A4F-B395-6E430957E49F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Distinct palindromes in a trie</a:t>
            </a:r>
          </a:p>
        </p:txBody>
      </p:sp>
      <p:grpSp>
        <p:nvGrpSpPr>
          <p:cNvPr id="461" name="グループ化 460">
            <a:extLst>
              <a:ext uri="{FF2B5EF4-FFF2-40B4-BE49-F238E27FC236}">
                <a16:creationId xmlns:a16="http://schemas.microsoft.com/office/drawing/2014/main" id="{39A95F50-E497-A346-8EC8-002887FDE3AE}"/>
              </a:ext>
            </a:extLst>
          </p:cNvPr>
          <p:cNvGrpSpPr/>
          <p:nvPr/>
        </p:nvGrpSpPr>
        <p:grpSpPr>
          <a:xfrm>
            <a:off x="360709" y="1230889"/>
            <a:ext cx="8422582" cy="3015697"/>
            <a:chOff x="245926" y="2896209"/>
            <a:chExt cx="8422582" cy="3015697"/>
          </a:xfrm>
        </p:grpSpPr>
        <p:grpSp>
          <p:nvGrpSpPr>
            <p:cNvPr id="462" name="グループ化 461">
              <a:extLst>
                <a:ext uri="{FF2B5EF4-FFF2-40B4-BE49-F238E27FC236}">
                  <a16:creationId xmlns:a16="http://schemas.microsoft.com/office/drawing/2014/main" id="{CCE26433-FBB2-1B49-9E3D-394FA6EC1E8B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464" name="グループ化 463">
                <a:extLst>
                  <a:ext uri="{FF2B5EF4-FFF2-40B4-BE49-F238E27FC236}">
                    <a16:creationId xmlns:a16="http://schemas.microsoft.com/office/drawing/2014/main" id="{68CD38A6-DE49-C14A-89D6-808BC06E534E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466" name="グループ化 465">
                  <a:extLst>
                    <a:ext uri="{FF2B5EF4-FFF2-40B4-BE49-F238E27FC236}">
                      <a16:creationId xmlns:a16="http://schemas.microsoft.com/office/drawing/2014/main" id="{2A35F851-3E95-5943-814B-AF850A498FB9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468" name="テキスト ボックス 467">
                    <a:extLst>
                      <a:ext uri="{FF2B5EF4-FFF2-40B4-BE49-F238E27FC236}">
                        <a16:creationId xmlns:a16="http://schemas.microsoft.com/office/drawing/2014/main" id="{03E93290-7444-AE4D-82EC-B643FC9207D7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469" name="円/楕円 468">
                    <a:extLst>
                      <a:ext uri="{FF2B5EF4-FFF2-40B4-BE49-F238E27FC236}">
                        <a16:creationId xmlns:a16="http://schemas.microsoft.com/office/drawing/2014/main" id="{07E5FBA5-554E-CD4A-B180-4DA04B509938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470" name="直線コネクタ 469">
                    <a:extLst>
                      <a:ext uri="{FF2B5EF4-FFF2-40B4-BE49-F238E27FC236}">
                        <a16:creationId xmlns:a16="http://schemas.microsoft.com/office/drawing/2014/main" id="{E2F452AD-E530-4648-8BC1-D89294CEFF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直線コネクタ 470">
                    <a:extLst>
                      <a:ext uri="{FF2B5EF4-FFF2-40B4-BE49-F238E27FC236}">
                        <a16:creationId xmlns:a16="http://schemas.microsoft.com/office/drawing/2014/main" id="{B83037AE-2BAD-7844-AFD1-F6C474CB64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2" name="グループ化 471">
                    <a:extLst>
                      <a:ext uri="{FF2B5EF4-FFF2-40B4-BE49-F238E27FC236}">
                        <a16:creationId xmlns:a16="http://schemas.microsoft.com/office/drawing/2014/main" id="{A701F4E0-345F-404F-858A-86D3D7C158A5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473" name="グループ化 472">
                      <a:extLst>
                        <a:ext uri="{FF2B5EF4-FFF2-40B4-BE49-F238E27FC236}">
                          <a16:creationId xmlns:a16="http://schemas.microsoft.com/office/drawing/2014/main" id="{A15458B1-4AD0-3A4F-A9D5-C0206A5C00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475" name="グループ化 474">
                        <a:extLst>
                          <a:ext uri="{FF2B5EF4-FFF2-40B4-BE49-F238E27FC236}">
                            <a16:creationId xmlns:a16="http://schemas.microsoft.com/office/drawing/2014/main" id="{F25EDB7A-AD68-514D-BCE4-8CD777C8C9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477" name="テキスト ボックス 476">
                          <a:extLst>
                            <a:ext uri="{FF2B5EF4-FFF2-40B4-BE49-F238E27FC236}">
                              <a16:creationId xmlns:a16="http://schemas.microsoft.com/office/drawing/2014/main" id="{80788A97-319F-2541-95D0-A8DDBBBBF9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8" name="テキスト ボックス 477">
                          <a:extLst>
                            <a:ext uri="{FF2B5EF4-FFF2-40B4-BE49-F238E27FC236}">
                              <a16:creationId xmlns:a16="http://schemas.microsoft.com/office/drawing/2014/main" id="{43520B84-9C7C-9A49-8506-8324B02CF0B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9" name="テキスト ボックス 478">
                          <a:extLst>
                            <a:ext uri="{FF2B5EF4-FFF2-40B4-BE49-F238E27FC236}">
                              <a16:creationId xmlns:a16="http://schemas.microsoft.com/office/drawing/2014/main" id="{467D8DF0-662D-3F4E-BD32-F6D60D1F590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0" name="テキスト ボックス 479">
                          <a:extLst>
                            <a:ext uri="{FF2B5EF4-FFF2-40B4-BE49-F238E27FC236}">
                              <a16:creationId xmlns:a16="http://schemas.microsoft.com/office/drawing/2014/main" id="{CEC86C10-68F8-FF4A-8B7A-9EA84A66FD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1" name="テキスト ボックス 480">
                          <a:extLst>
                            <a:ext uri="{FF2B5EF4-FFF2-40B4-BE49-F238E27FC236}">
                              <a16:creationId xmlns:a16="http://schemas.microsoft.com/office/drawing/2014/main" id="{ACE2F7F4-E118-0C4F-99BD-ED18B02AEAD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2" name="テキスト ボックス 481">
                          <a:extLst>
                            <a:ext uri="{FF2B5EF4-FFF2-40B4-BE49-F238E27FC236}">
                              <a16:creationId xmlns:a16="http://schemas.microsoft.com/office/drawing/2014/main" id="{3EE12B58-E13D-D149-BB28-B6C21D2FEE0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3" name="テキスト ボックス 482">
                          <a:extLst>
                            <a:ext uri="{FF2B5EF4-FFF2-40B4-BE49-F238E27FC236}">
                              <a16:creationId xmlns:a16="http://schemas.microsoft.com/office/drawing/2014/main" id="{6609EE88-DEAC-DC46-998D-2B86DE4EEB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4" name="テキスト ボックス 483">
                          <a:extLst>
                            <a:ext uri="{FF2B5EF4-FFF2-40B4-BE49-F238E27FC236}">
                              <a16:creationId xmlns:a16="http://schemas.microsoft.com/office/drawing/2014/main" id="{9ED52603-759F-D947-8EB0-3EB2CECB1AC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5" name="テキスト ボックス 484">
                          <a:extLst>
                            <a:ext uri="{FF2B5EF4-FFF2-40B4-BE49-F238E27FC236}">
                              <a16:creationId xmlns:a16="http://schemas.microsoft.com/office/drawing/2014/main" id="{D2FD658B-0D66-0544-8D68-01283ED74C1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6" name="テキスト ボックス 485">
                          <a:extLst>
                            <a:ext uri="{FF2B5EF4-FFF2-40B4-BE49-F238E27FC236}">
                              <a16:creationId xmlns:a16="http://schemas.microsoft.com/office/drawing/2014/main" id="{834A2D93-4FE8-2145-B2DA-E5A6513C8D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7" name="円/楕円 486">
                          <a:extLst>
                            <a:ext uri="{FF2B5EF4-FFF2-40B4-BE49-F238E27FC236}">
                              <a16:creationId xmlns:a16="http://schemas.microsoft.com/office/drawing/2014/main" id="{FDF6A125-356A-BB4A-978A-F17092EB6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8" name="円/楕円 487">
                          <a:extLst>
                            <a:ext uri="{FF2B5EF4-FFF2-40B4-BE49-F238E27FC236}">
                              <a16:creationId xmlns:a16="http://schemas.microsoft.com/office/drawing/2014/main" id="{B77C97ED-5416-D644-B72B-6BC8A00C44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89" name="直線コネクタ 488">
                          <a:extLst>
                            <a:ext uri="{FF2B5EF4-FFF2-40B4-BE49-F238E27FC236}">
                              <a16:creationId xmlns:a16="http://schemas.microsoft.com/office/drawing/2014/main" id="{FCCFC141-E495-C243-B3F4-FC0CB484128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0" name="円/楕円 489">
                          <a:extLst>
                            <a:ext uri="{FF2B5EF4-FFF2-40B4-BE49-F238E27FC236}">
                              <a16:creationId xmlns:a16="http://schemas.microsoft.com/office/drawing/2014/main" id="{544C44F2-14BE-F24D-AD1A-3F53DB7962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91" name="円/楕円 490">
                          <a:extLst>
                            <a:ext uri="{FF2B5EF4-FFF2-40B4-BE49-F238E27FC236}">
                              <a16:creationId xmlns:a16="http://schemas.microsoft.com/office/drawing/2014/main" id="{874DB745-BB19-3A4E-A528-4CB1AC2ED3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92" name="直線コネクタ 491">
                          <a:extLst>
                            <a:ext uri="{FF2B5EF4-FFF2-40B4-BE49-F238E27FC236}">
                              <a16:creationId xmlns:a16="http://schemas.microsoft.com/office/drawing/2014/main" id="{D0BA5D9D-C3D2-5949-A61A-57643FD89D5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3" name="直線コネクタ 492">
                          <a:extLst>
                            <a:ext uri="{FF2B5EF4-FFF2-40B4-BE49-F238E27FC236}">
                              <a16:creationId xmlns:a16="http://schemas.microsoft.com/office/drawing/2014/main" id="{ED07D266-CCBE-CF4C-95BC-E50B35177E0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4" name="円/楕円 493">
                          <a:extLst>
                            <a:ext uri="{FF2B5EF4-FFF2-40B4-BE49-F238E27FC236}">
                              <a16:creationId xmlns:a16="http://schemas.microsoft.com/office/drawing/2014/main" id="{5932C8E6-8E0B-1B45-B036-7AA8B5A0BA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95" name="円/楕円 494">
                          <a:extLst>
                            <a:ext uri="{FF2B5EF4-FFF2-40B4-BE49-F238E27FC236}">
                              <a16:creationId xmlns:a16="http://schemas.microsoft.com/office/drawing/2014/main" id="{6847D715-2A1E-E349-8A66-EDD5E905E3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96" name="直線コネクタ 495">
                          <a:extLst>
                            <a:ext uri="{FF2B5EF4-FFF2-40B4-BE49-F238E27FC236}">
                              <a16:creationId xmlns:a16="http://schemas.microsoft.com/office/drawing/2014/main" id="{2AAB72E5-B0DB-5446-B7AA-492CA623146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7" name="円/楕円 496">
                          <a:extLst>
                            <a:ext uri="{FF2B5EF4-FFF2-40B4-BE49-F238E27FC236}">
                              <a16:creationId xmlns:a16="http://schemas.microsoft.com/office/drawing/2014/main" id="{0109DD2A-91BF-174D-A2F5-C44C480B14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98" name="直線コネクタ 497">
                          <a:extLst>
                            <a:ext uri="{FF2B5EF4-FFF2-40B4-BE49-F238E27FC236}">
                              <a16:creationId xmlns:a16="http://schemas.microsoft.com/office/drawing/2014/main" id="{A4985EE6-D8B4-7E4A-969F-74DC451C532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9" name="円/楕円 498">
                          <a:extLst>
                            <a:ext uri="{FF2B5EF4-FFF2-40B4-BE49-F238E27FC236}">
                              <a16:creationId xmlns:a16="http://schemas.microsoft.com/office/drawing/2014/main" id="{A4C1D3FD-DED2-E04E-8DCD-346C44E0D1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0" name="直線コネクタ 499">
                          <a:extLst>
                            <a:ext uri="{FF2B5EF4-FFF2-40B4-BE49-F238E27FC236}">
                              <a16:creationId xmlns:a16="http://schemas.microsoft.com/office/drawing/2014/main" id="{A7FB34CB-BC9F-0A46-89BA-83853E7ED37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1" name="直線コネクタ 500">
                          <a:extLst>
                            <a:ext uri="{FF2B5EF4-FFF2-40B4-BE49-F238E27FC236}">
                              <a16:creationId xmlns:a16="http://schemas.microsoft.com/office/drawing/2014/main" id="{9F9B5831-DA9F-8A49-A611-53E19FCF530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2" name="カギ線コネクタ 501">
                          <a:extLst>
                            <a:ext uri="{FF2B5EF4-FFF2-40B4-BE49-F238E27FC236}">
                              <a16:creationId xmlns:a16="http://schemas.microsoft.com/office/drawing/2014/main" id="{AC282697-C3F4-9946-B299-E78EC1559815}"/>
                            </a:ext>
                          </a:extLst>
                        </p:cNvPr>
                        <p:cNvCxnSpPr>
                          <a:cxnSpLocks/>
                          <a:stCxn id="497" idx="4"/>
                          <a:endCxn id="494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3" name="円/楕円 502">
                          <a:extLst>
                            <a:ext uri="{FF2B5EF4-FFF2-40B4-BE49-F238E27FC236}">
                              <a16:creationId xmlns:a16="http://schemas.microsoft.com/office/drawing/2014/main" id="{DDE9EE21-181F-2F42-8B64-D04BFD8986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04" name="円/楕円 503">
                          <a:extLst>
                            <a:ext uri="{FF2B5EF4-FFF2-40B4-BE49-F238E27FC236}">
                              <a16:creationId xmlns:a16="http://schemas.microsoft.com/office/drawing/2014/main" id="{FC33EE42-AD90-244A-9BBF-7825980879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5" name="直線コネクタ 504">
                          <a:extLst>
                            <a:ext uri="{FF2B5EF4-FFF2-40B4-BE49-F238E27FC236}">
                              <a16:creationId xmlns:a16="http://schemas.microsoft.com/office/drawing/2014/main" id="{85C8975A-D43A-DE41-BCA9-3B9B4D1DEE0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6" name="円/楕円 505">
                          <a:extLst>
                            <a:ext uri="{FF2B5EF4-FFF2-40B4-BE49-F238E27FC236}">
                              <a16:creationId xmlns:a16="http://schemas.microsoft.com/office/drawing/2014/main" id="{845749A2-6374-3E4D-8D35-2AF9940F44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7" name="直線コネクタ 506">
                          <a:extLst>
                            <a:ext uri="{FF2B5EF4-FFF2-40B4-BE49-F238E27FC236}">
                              <a16:creationId xmlns:a16="http://schemas.microsoft.com/office/drawing/2014/main" id="{371B31BB-85CA-2442-8E80-73024ED9949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8" name="直線コネクタ 507">
                          <a:extLst>
                            <a:ext uri="{FF2B5EF4-FFF2-40B4-BE49-F238E27FC236}">
                              <a16:creationId xmlns:a16="http://schemas.microsoft.com/office/drawing/2014/main" id="{37BF23CA-5FCA-1942-955D-C204E2EEE51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9" name="円/楕円 508">
                          <a:extLst>
                            <a:ext uri="{FF2B5EF4-FFF2-40B4-BE49-F238E27FC236}">
                              <a16:creationId xmlns:a16="http://schemas.microsoft.com/office/drawing/2014/main" id="{96F35E1D-D655-F443-98DD-91EF7D5A7A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10" name="カギ線コネクタ 509">
                          <a:extLst>
                            <a:ext uri="{FF2B5EF4-FFF2-40B4-BE49-F238E27FC236}">
                              <a16:creationId xmlns:a16="http://schemas.microsoft.com/office/drawing/2014/main" id="{76CFC034-4CD8-D842-9C55-E631C4322B50}"/>
                            </a:ext>
                          </a:extLst>
                        </p:cNvPr>
                        <p:cNvCxnSpPr>
                          <a:cxnSpLocks/>
                          <a:stCxn id="487" idx="4"/>
                          <a:endCxn id="509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" name="直線コネクタ 510">
                          <a:extLst>
                            <a:ext uri="{FF2B5EF4-FFF2-40B4-BE49-F238E27FC236}">
                              <a16:creationId xmlns:a16="http://schemas.microsoft.com/office/drawing/2014/main" id="{4A7EEE32-D745-0641-A938-9C860725FC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2" name="テキスト ボックス 511">
                          <a:extLst>
                            <a:ext uri="{FF2B5EF4-FFF2-40B4-BE49-F238E27FC236}">
                              <a16:creationId xmlns:a16="http://schemas.microsoft.com/office/drawing/2014/main" id="{65A9CE59-4859-6B47-806A-B402EDB4B33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13" name="直線コネクタ 512">
                          <a:extLst>
                            <a:ext uri="{FF2B5EF4-FFF2-40B4-BE49-F238E27FC236}">
                              <a16:creationId xmlns:a16="http://schemas.microsoft.com/office/drawing/2014/main" id="{802E2257-7329-7B4F-9AD5-7923949B76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4" name="円/楕円 513">
                          <a:extLst>
                            <a:ext uri="{FF2B5EF4-FFF2-40B4-BE49-F238E27FC236}">
                              <a16:creationId xmlns:a16="http://schemas.microsoft.com/office/drawing/2014/main" id="{2506013D-AB89-B448-8B94-CC455EA3D6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5" name="テキスト ボックス 514">
                          <a:extLst>
                            <a:ext uri="{FF2B5EF4-FFF2-40B4-BE49-F238E27FC236}">
                              <a16:creationId xmlns:a16="http://schemas.microsoft.com/office/drawing/2014/main" id="{D0646755-44E3-4D42-A613-C8F371BD78C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6" name="テキスト ボックス 515">
                          <a:extLst>
                            <a:ext uri="{FF2B5EF4-FFF2-40B4-BE49-F238E27FC236}">
                              <a16:creationId xmlns:a16="http://schemas.microsoft.com/office/drawing/2014/main" id="{A7AF299C-8052-274D-AE8F-81F95527226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7" name="テキスト ボックス 516">
                          <a:extLst>
                            <a:ext uri="{FF2B5EF4-FFF2-40B4-BE49-F238E27FC236}">
                              <a16:creationId xmlns:a16="http://schemas.microsoft.com/office/drawing/2014/main" id="{C65C9AFF-9404-944C-AF8B-E7F885B7C04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8" name="テキスト ボックス 517">
                          <a:extLst>
                            <a:ext uri="{FF2B5EF4-FFF2-40B4-BE49-F238E27FC236}">
                              <a16:creationId xmlns:a16="http://schemas.microsoft.com/office/drawing/2014/main" id="{059902D6-1805-B840-9354-42FEC5752E6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9" name="テキスト ボックス 518">
                          <a:extLst>
                            <a:ext uri="{FF2B5EF4-FFF2-40B4-BE49-F238E27FC236}">
                              <a16:creationId xmlns:a16="http://schemas.microsoft.com/office/drawing/2014/main" id="{41E09294-B6D9-8942-ABC6-A8C776E1D40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20" name="円/楕円 519">
                          <a:extLst>
                            <a:ext uri="{FF2B5EF4-FFF2-40B4-BE49-F238E27FC236}">
                              <a16:creationId xmlns:a16="http://schemas.microsoft.com/office/drawing/2014/main" id="{B75EBF88-3428-C346-956D-500DE0C2B5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1" name="直線コネクタ 520">
                          <a:extLst>
                            <a:ext uri="{FF2B5EF4-FFF2-40B4-BE49-F238E27FC236}">
                              <a16:creationId xmlns:a16="http://schemas.microsoft.com/office/drawing/2014/main" id="{E5B310CF-BBE9-E248-946E-ADA0A39C19A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2" name="円/楕円 521">
                          <a:extLst>
                            <a:ext uri="{FF2B5EF4-FFF2-40B4-BE49-F238E27FC236}">
                              <a16:creationId xmlns:a16="http://schemas.microsoft.com/office/drawing/2014/main" id="{6510A025-192A-AE44-9081-BE017F0B05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3" name="カギ線コネクタ 522">
                          <a:extLst>
                            <a:ext uri="{FF2B5EF4-FFF2-40B4-BE49-F238E27FC236}">
                              <a16:creationId xmlns:a16="http://schemas.microsoft.com/office/drawing/2014/main" id="{F8DB65A0-D616-354D-A4F1-14E7DB934E93}"/>
                            </a:ext>
                          </a:extLst>
                        </p:cNvPr>
                        <p:cNvCxnSpPr>
                          <a:cxnSpLocks/>
                          <a:stCxn id="488" idx="4"/>
                          <a:endCxn id="522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4" name="テキスト ボックス 523">
                          <a:extLst>
                            <a:ext uri="{FF2B5EF4-FFF2-40B4-BE49-F238E27FC236}">
                              <a16:creationId xmlns:a16="http://schemas.microsoft.com/office/drawing/2014/main" id="{2AA3B663-0953-7040-AE45-5EED81D63BC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25" name="テキスト ボックス 524">
                          <a:extLst>
                            <a:ext uri="{FF2B5EF4-FFF2-40B4-BE49-F238E27FC236}">
                              <a16:creationId xmlns:a16="http://schemas.microsoft.com/office/drawing/2014/main" id="{2925CBE1-7220-5D46-953A-149F1EA0F2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26" name="円/楕円 525">
                          <a:extLst>
                            <a:ext uri="{FF2B5EF4-FFF2-40B4-BE49-F238E27FC236}">
                              <a16:creationId xmlns:a16="http://schemas.microsoft.com/office/drawing/2014/main" id="{7869B79C-E890-0343-917C-07307A6E02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7" name="直線コネクタ 526">
                          <a:extLst>
                            <a:ext uri="{FF2B5EF4-FFF2-40B4-BE49-F238E27FC236}">
                              <a16:creationId xmlns:a16="http://schemas.microsoft.com/office/drawing/2014/main" id="{76922486-8153-914F-A976-B7700F53BF6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" name="カギ線コネクタ 527">
                          <a:extLst>
                            <a:ext uri="{FF2B5EF4-FFF2-40B4-BE49-F238E27FC236}">
                              <a16:creationId xmlns:a16="http://schemas.microsoft.com/office/drawing/2014/main" id="{2F33B5FC-8DEE-4249-9C81-E14DA5966A0B}"/>
                            </a:ext>
                          </a:extLst>
                        </p:cNvPr>
                        <p:cNvCxnSpPr>
                          <a:cxnSpLocks/>
                          <a:stCxn id="522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9" name="テキスト ボックス 528">
                          <a:extLst>
                            <a:ext uri="{FF2B5EF4-FFF2-40B4-BE49-F238E27FC236}">
                              <a16:creationId xmlns:a16="http://schemas.microsoft.com/office/drawing/2014/main" id="{3075DCDC-7344-4A42-9080-A96FE3E8BA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0" name="テキスト ボックス 529">
                          <a:extLst>
                            <a:ext uri="{FF2B5EF4-FFF2-40B4-BE49-F238E27FC236}">
                              <a16:creationId xmlns:a16="http://schemas.microsoft.com/office/drawing/2014/main" id="{21D1919A-7C64-B54D-AD30-94EDC0DDB69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31" name="直線コネクタ 530">
                          <a:extLst>
                            <a:ext uri="{FF2B5EF4-FFF2-40B4-BE49-F238E27FC236}">
                              <a16:creationId xmlns:a16="http://schemas.microsoft.com/office/drawing/2014/main" id="{F5452816-17D6-0D43-8CCA-1B44DFB643E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2" name="円/楕円 531">
                          <a:extLst>
                            <a:ext uri="{FF2B5EF4-FFF2-40B4-BE49-F238E27FC236}">
                              <a16:creationId xmlns:a16="http://schemas.microsoft.com/office/drawing/2014/main" id="{7B59F718-D623-1249-AE81-321DED9598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3" name="テキスト ボックス 532">
                          <a:extLst>
                            <a:ext uri="{FF2B5EF4-FFF2-40B4-BE49-F238E27FC236}">
                              <a16:creationId xmlns:a16="http://schemas.microsoft.com/office/drawing/2014/main" id="{5A3FFB31-F4C2-994E-AD8C-1CFD2343D0B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4" name="円/楕円 533">
                          <a:extLst>
                            <a:ext uri="{FF2B5EF4-FFF2-40B4-BE49-F238E27FC236}">
                              <a16:creationId xmlns:a16="http://schemas.microsoft.com/office/drawing/2014/main" id="{F7E4E536-623B-654D-B960-E8ADCE41AC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5" name="円/楕円 534">
                          <a:extLst>
                            <a:ext uri="{FF2B5EF4-FFF2-40B4-BE49-F238E27FC236}">
                              <a16:creationId xmlns:a16="http://schemas.microsoft.com/office/drawing/2014/main" id="{DF3C226F-BD42-1549-A83D-F224E013B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6" name="円/楕円 535">
                          <a:extLst>
                            <a:ext uri="{FF2B5EF4-FFF2-40B4-BE49-F238E27FC236}">
                              <a16:creationId xmlns:a16="http://schemas.microsoft.com/office/drawing/2014/main" id="{7E9FDF01-981A-B24A-9D4C-922530121E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7" name="円/楕円 536">
                          <a:extLst>
                            <a:ext uri="{FF2B5EF4-FFF2-40B4-BE49-F238E27FC236}">
                              <a16:creationId xmlns:a16="http://schemas.microsoft.com/office/drawing/2014/main" id="{C0544A38-61CB-CC4B-8AF5-F7A1AFF932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8" name="円/楕円 537">
                          <a:extLst>
                            <a:ext uri="{FF2B5EF4-FFF2-40B4-BE49-F238E27FC236}">
                              <a16:creationId xmlns:a16="http://schemas.microsoft.com/office/drawing/2014/main" id="{C7DC75D8-CA75-5E4D-B2A1-078FBD298D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476" name="円/楕円 475">
                        <a:extLst>
                          <a:ext uri="{FF2B5EF4-FFF2-40B4-BE49-F238E27FC236}">
                            <a16:creationId xmlns:a16="http://schemas.microsoft.com/office/drawing/2014/main" id="{4D213D9D-26FE-4E4F-AC9B-E06DCB95D3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474" name="テキスト ボックス 473">
                      <a:extLst>
                        <a:ext uri="{FF2B5EF4-FFF2-40B4-BE49-F238E27FC236}">
                          <a16:creationId xmlns:a16="http://schemas.microsoft.com/office/drawing/2014/main" id="{F2365B33-48C9-E841-9DAC-6A5C9F8BC4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467" name="カギ線コネクタ 466">
                  <a:extLst>
                    <a:ext uri="{FF2B5EF4-FFF2-40B4-BE49-F238E27FC236}">
                      <a16:creationId xmlns:a16="http://schemas.microsoft.com/office/drawing/2014/main" id="{03936121-1F96-D742-B165-A3DF0E0E89DE}"/>
                    </a:ext>
                  </a:extLst>
                </p:cNvPr>
                <p:cNvCxnSpPr>
                  <a:cxnSpLocks/>
                  <a:stCxn id="487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5" name="直線コネクタ 464">
                <a:extLst>
                  <a:ext uri="{FF2B5EF4-FFF2-40B4-BE49-F238E27FC236}">
                    <a16:creationId xmlns:a16="http://schemas.microsoft.com/office/drawing/2014/main" id="{02E8DFCC-95B8-8546-95FB-B44D55948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3" name="角丸四角形吹き出し 462">
              <a:extLst>
                <a:ext uri="{FF2B5EF4-FFF2-40B4-BE49-F238E27FC236}">
                  <a16:creationId xmlns:a16="http://schemas.microsoft.com/office/drawing/2014/main" id="{1A62AB65-70AF-4348-91CD-F6C8250F66F1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1" name="正方形/長方形 540">
                <a:extLst>
                  <a:ext uri="{FF2B5EF4-FFF2-40B4-BE49-F238E27FC236}">
                    <a16:creationId xmlns:a16="http://schemas.microsoft.com/office/drawing/2014/main" id="{24AED27E-5960-6C48-B845-A9ED3C3296F5}"/>
                  </a:ext>
                </a:extLst>
              </p:cNvPr>
              <p:cNvSpPr/>
              <p:nvPr/>
            </p:nvSpPr>
            <p:spPr>
              <a:xfrm>
                <a:off x="382377" y="4426099"/>
                <a:ext cx="84009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trie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𝒯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{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ε,a,b,c,d,aa,bb,cc,aaa,cdc,acca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   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bccb,caac,cbbc,abccba,ccaacc,bccaaccb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}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41" name="正方形/長方形 540">
                <a:extLst>
                  <a:ext uri="{FF2B5EF4-FFF2-40B4-BE49-F238E27FC236}">
                    <a16:creationId xmlns:a16="http://schemas.microsoft.com/office/drawing/2014/main" id="{24AED27E-5960-6C48-B845-A9ED3C329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4426099"/>
                <a:ext cx="8400914" cy="1938992"/>
              </a:xfrm>
              <a:prstGeom prst="rect">
                <a:avLst/>
              </a:prstGeom>
              <a:blipFill>
                <a:blip r:embed="rId3"/>
                <a:stretch>
                  <a:fillRect l="-1056" b="-65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355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D974B2E1-82DC-6A4F-B395-6E430957E49F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Distinct palindromes in a trie</a:t>
            </a:r>
          </a:p>
        </p:txBody>
      </p:sp>
      <p:grpSp>
        <p:nvGrpSpPr>
          <p:cNvPr id="461" name="グループ化 460">
            <a:extLst>
              <a:ext uri="{FF2B5EF4-FFF2-40B4-BE49-F238E27FC236}">
                <a16:creationId xmlns:a16="http://schemas.microsoft.com/office/drawing/2014/main" id="{39A95F50-E497-A346-8EC8-002887FDE3AE}"/>
              </a:ext>
            </a:extLst>
          </p:cNvPr>
          <p:cNvGrpSpPr/>
          <p:nvPr/>
        </p:nvGrpSpPr>
        <p:grpSpPr>
          <a:xfrm>
            <a:off x="360709" y="1230889"/>
            <a:ext cx="8422582" cy="3015697"/>
            <a:chOff x="245926" y="2896209"/>
            <a:chExt cx="8422582" cy="3015697"/>
          </a:xfrm>
        </p:grpSpPr>
        <p:grpSp>
          <p:nvGrpSpPr>
            <p:cNvPr id="462" name="グループ化 461">
              <a:extLst>
                <a:ext uri="{FF2B5EF4-FFF2-40B4-BE49-F238E27FC236}">
                  <a16:creationId xmlns:a16="http://schemas.microsoft.com/office/drawing/2014/main" id="{CCE26433-FBB2-1B49-9E3D-394FA6EC1E8B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464" name="グループ化 463">
                <a:extLst>
                  <a:ext uri="{FF2B5EF4-FFF2-40B4-BE49-F238E27FC236}">
                    <a16:creationId xmlns:a16="http://schemas.microsoft.com/office/drawing/2014/main" id="{68CD38A6-DE49-C14A-89D6-808BC06E534E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466" name="グループ化 465">
                  <a:extLst>
                    <a:ext uri="{FF2B5EF4-FFF2-40B4-BE49-F238E27FC236}">
                      <a16:creationId xmlns:a16="http://schemas.microsoft.com/office/drawing/2014/main" id="{2A35F851-3E95-5943-814B-AF850A498FB9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468" name="テキスト ボックス 467">
                    <a:extLst>
                      <a:ext uri="{FF2B5EF4-FFF2-40B4-BE49-F238E27FC236}">
                        <a16:creationId xmlns:a16="http://schemas.microsoft.com/office/drawing/2014/main" id="{03E93290-7444-AE4D-82EC-B643FC9207D7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469" name="円/楕円 468">
                    <a:extLst>
                      <a:ext uri="{FF2B5EF4-FFF2-40B4-BE49-F238E27FC236}">
                        <a16:creationId xmlns:a16="http://schemas.microsoft.com/office/drawing/2014/main" id="{07E5FBA5-554E-CD4A-B180-4DA04B509938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470" name="直線コネクタ 469">
                    <a:extLst>
                      <a:ext uri="{FF2B5EF4-FFF2-40B4-BE49-F238E27FC236}">
                        <a16:creationId xmlns:a16="http://schemas.microsoft.com/office/drawing/2014/main" id="{E2F452AD-E530-4648-8BC1-D89294CEFF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直線コネクタ 470">
                    <a:extLst>
                      <a:ext uri="{FF2B5EF4-FFF2-40B4-BE49-F238E27FC236}">
                        <a16:creationId xmlns:a16="http://schemas.microsoft.com/office/drawing/2014/main" id="{B83037AE-2BAD-7844-AFD1-F6C474CB64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2" name="グループ化 471">
                    <a:extLst>
                      <a:ext uri="{FF2B5EF4-FFF2-40B4-BE49-F238E27FC236}">
                        <a16:creationId xmlns:a16="http://schemas.microsoft.com/office/drawing/2014/main" id="{A701F4E0-345F-404F-858A-86D3D7C158A5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473" name="グループ化 472">
                      <a:extLst>
                        <a:ext uri="{FF2B5EF4-FFF2-40B4-BE49-F238E27FC236}">
                          <a16:creationId xmlns:a16="http://schemas.microsoft.com/office/drawing/2014/main" id="{A15458B1-4AD0-3A4F-A9D5-C0206A5C00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475" name="グループ化 474">
                        <a:extLst>
                          <a:ext uri="{FF2B5EF4-FFF2-40B4-BE49-F238E27FC236}">
                            <a16:creationId xmlns:a16="http://schemas.microsoft.com/office/drawing/2014/main" id="{F25EDB7A-AD68-514D-BCE4-8CD777C8C9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477" name="テキスト ボックス 476">
                          <a:extLst>
                            <a:ext uri="{FF2B5EF4-FFF2-40B4-BE49-F238E27FC236}">
                              <a16:creationId xmlns:a16="http://schemas.microsoft.com/office/drawing/2014/main" id="{80788A97-319F-2541-95D0-A8DDBBBBF9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8" name="テキスト ボックス 477">
                          <a:extLst>
                            <a:ext uri="{FF2B5EF4-FFF2-40B4-BE49-F238E27FC236}">
                              <a16:creationId xmlns:a16="http://schemas.microsoft.com/office/drawing/2014/main" id="{43520B84-9C7C-9A49-8506-8324B02CF0B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9" name="テキスト ボックス 478">
                          <a:extLst>
                            <a:ext uri="{FF2B5EF4-FFF2-40B4-BE49-F238E27FC236}">
                              <a16:creationId xmlns:a16="http://schemas.microsoft.com/office/drawing/2014/main" id="{467D8DF0-662D-3F4E-BD32-F6D60D1F590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0" name="テキスト ボックス 479">
                          <a:extLst>
                            <a:ext uri="{FF2B5EF4-FFF2-40B4-BE49-F238E27FC236}">
                              <a16:creationId xmlns:a16="http://schemas.microsoft.com/office/drawing/2014/main" id="{CEC86C10-68F8-FF4A-8B7A-9EA84A66FD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1" name="テキスト ボックス 480">
                          <a:extLst>
                            <a:ext uri="{FF2B5EF4-FFF2-40B4-BE49-F238E27FC236}">
                              <a16:creationId xmlns:a16="http://schemas.microsoft.com/office/drawing/2014/main" id="{ACE2F7F4-E118-0C4F-99BD-ED18B02AEAD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2" name="テキスト ボックス 481">
                          <a:extLst>
                            <a:ext uri="{FF2B5EF4-FFF2-40B4-BE49-F238E27FC236}">
                              <a16:creationId xmlns:a16="http://schemas.microsoft.com/office/drawing/2014/main" id="{3EE12B58-E13D-D149-BB28-B6C21D2FEE0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3" name="テキスト ボックス 482">
                          <a:extLst>
                            <a:ext uri="{FF2B5EF4-FFF2-40B4-BE49-F238E27FC236}">
                              <a16:creationId xmlns:a16="http://schemas.microsoft.com/office/drawing/2014/main" id="{6609EE88-DEAC-DC46-998D-2B86DE4EEB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4" name="テキスト ボックス 483">
                          <a:extLst>
                            <a:ext uri="{FF2B5EF4-FFF2-40B4-BE49-F238E27FC236}">
                              <a16:creationId xmlns:a16="http://schemas.microsoft.com/office/drawing/2014/main" id="{9ED52603-759F-D947-8EB0-3EB2CECB1AC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5" name="テキスト ボックス 484">
                          <a:extLst>
                            <a:ext uri="{FF2B5EF4-FFF2-40B4-BE49-F238E27FC236}">
                              <a16:creationId xmlns:a16="http://schemas.microsoft.com/office/drawing/2014/main" id="{D2FD658B-0D66-0544-8D68-01283ED74C1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6" name="テキスト ボックス 485">
                          <a:extLst>
                            <a:ext uri="{FF2B5EF4-FFF2-40B4-BE49-F238E27FC236}">
                              <a16:creationId xmlns:a16="http://schemas.microsoft.com/office/drawing/2014/main" id="{834A2D93-4FE8-2145-B2DA-E5A6513C8D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7" name="円/楕円 486">
                          <a:extLst>
                            <a:ext uri="{FF2B5EF4-FFF2-40B4-BE49-F238E27FC236}">
                              <a16:creationId xmlns:a16="http://schemas.microsoft.com/office/drawing/2014/main" id="{FDF6A125-356A-BB4A-978A-F17092EB6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8" name="円/楕円 487">
                          <a:extLst>
                            <a:ext uri="{FF2B5EF4-FFF2-40B4-BE49-F238E27FC236}">
                              <a16:creationId xmlns:a16="http://schemas.microsoft.com/office/drawing/2014/main" id="{B77C97ED-5416-D644-B72B-6BC8A00C44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89" name="直線コネクタ 488">
                          <a:extLst>
                            <a:ext uri="{FF2B5EF4-FFF2-40B4-BE49-F238E27FC236}">
                              <a16:creationId xmlns:a16="http://schemas.microsoft.com/office/drawing/2014/main" id="{FCCFC141-E495-C243-B3F4-FC0CB484128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0" name="円/楕円 489">
                          <a:extLst>
                            <a:ext uri="{FF2B5EF4-FFF2-40B4-BE49-F238E27FC236}">
                              <a16:creationId xmlns:a16="http://schemas.microsoft.com/office/drawing/2014/main" id="{544C44F2-14BE-F24D-AD1A-3F53DB7962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91" name="円/楕円 490">
                          <a:extLst>
                            <a:ext uri="{FF2B5EF4-FFF2-40B4-BE49-F238E27FC236}">
                              <a16:creationId xmlns:a16="http://schemas.microsoft.com/office/drawing/2014/main" id="{874DB745-BB19-3A4E-A528-4CB1AC2ED3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92" name="直線コネクタ 491">
                          <a:extLst>
                            <a:ext uri="{FF2B5EF4-FFF2-40B4-BE49-F238E27FC236}">
                              <a16:creationId xmlns:a16="http://schemas.microsoft.com/office/drawing/2014/main" id="{D0BA5D9D-C3D2-5949-A61A-57643FD89D5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3" name="直線コネクタ 492">
                          <a:extLst>
                            <a:ext uri="{FF2B5EF4-FFF2-40B4-BE49-F238E27FC236}">
                              <a16:creationId xmlns:a16="http://schemas.microsoft.com/office/drawing/2014/main" id="{ED07D266-CCBE-CF4C-95BC-E50B35177E0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4" name="円/楕円 493">
                          <a:extLst>
                            <a:ext uri="{FF2B5EF4-FFF2-40B4-BE49-F238E27FC236}">
                              <a16:creationId xmlns:a16="http://schemas.microsoft.com/office/drawing/2014/main" id="{5932C8E6-8E0B-1B45-B036-7AA8B5A0BA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95" name="円/楕円 494">
                          <a:extLst>
                            <a:ext uri="{FF2B5EF4-FFF2-40B4-BE49-F238E27FC236}">
                              <a16:creationId xmlns:a16="http://schemas.microsoft.com/office/drawing/2014/main" id="{6847D715-2A1E-E349-8A66-EDD5E905E3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96" name="直線コネクタ 495">
                          <a:extLst>
                            <a:ext uri="{FF2B5EF4-FFF2-40B4-BE49-F238E27FC236}">
                              <a16:creationId xmlns:a16="http://schemas.microsoft.com/office/drawing/2014/main" id="{2AAB72E5-B0DB-5446-B7AA-492CA623146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7" name="円/楕円 496">
                          <a:extLst>
                            <a:ext uri="{FF2B5EF4-FFF2-40B4-BE49-F238E27FC236}">
                              <a16:creationId xmlns:a16="http://schemas.microsoft.com/office/drawing/2014/main" id="{0109DD2A-91BF-174D-A2F5-C44C480B14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98" name="直線コネクタ 497">
                          <a:extLst>
                            <a:ext uri="{FF2B5EF4-FFF2-40B4-BE49-F238E27FC236}">
                              <a16:creationId xmlns:a16="http://schemas.microsoft.com/office/drawing/2014/main" id="{A4985EE6-D8B4-7E4A-969F-74DC451C532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9" name="円/楕円 498">
                          <a:extLst>
                            <a:ext uri="{FF2B5EF4-FFF2-40B4-BE49-F238E27FC236}">
                              <a16:creationId xmlns:a16="http://schemas.microsoft.com/office/drawing/2014/main" id="{A4C1D3FD-DED2-E04E-8DCD-346C44E0D1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0" name="直線コネクタ 499">
                          <a:extLst>
                            <a:ext uri="{FF2B5EF4-FFF2-40B4-BE49-F238E27FC236}">
                              <a16:creationId xmlns:a16="http://schemas.microsoft.com/office/drawing/2014/main" id="{A7FB34CB-BC9F-0A46-89BA-83853E7ED37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1" name="直線コネクタ 500">
                          <a:extLst>
                            <a:ext uri="{FF2B5EF4-FFF2-40B4-BE49-F238E27FC236}">
                              <a16:creationId xmlns:a16="http://schemas.microsoft.com/office/drawing/2014/main" id="{9F9B5831-DA9F-8A49-A611-53E19FCF530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2" name="カギ線コネクタ 501">
                          <a:extLst>
                            <a:ext uri="{FF2B5EF4-FFF2-40B4-BE49-F238E27FC236}">
                              <a16:creationId xmlns:a16="http://schemas.microsoft.com/office/drawing/2014/main" id="{AC282697-C3F4-9946-B299-E78EC1559815}"/>
                            </a:ext>
                          </a:extLst>
                        </p:cNvPr>
                        <p:cNvCxnSpPr>
                          <a:cxnSpLocks/>
                          <a:stCxn id="497" idx="4"/>
                          <a:endCxn id="494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3" name="円/楕円 502">
                          <a:extLst>
                            <a:ext uri="{FF2B5EF4-FFF2-40B4-BE49-F238E27FC236}">
                              <a16:creationId xmlns:a16="http://schemas.microsoft.com/office/drawing/2014/main" id="{DDE9EE21-181F-2F42-8B64-D04BFD8986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04" name="円/楕円 503">
                          <a:extLst>
                            <a:ext uri="{FF2B5EF4-FFF2-40B4-BE49-F238E27FC236}">
                              <a16:creationId xmlns:a16="http://schemas.microsoft.com/office/drawing/2014/main" id="{FC33EE42-AD90-244A-9BBF-7825980879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5" name="直線コネクタ 504">
                          <a:extLst>
                            <a:ext uri="{FF2B5EF4-FFF2-40B4-BE49-F238E27FC236}">
                              <a16:creationId xmlns:a16="http://schemas.microsoft.com/office/drawing/2014/main" id="{85C8975A-D43A-DE41-BCA9-3B9B4D1DEE0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6" name="円/楕円 505">
                          <a:extLst>
                            <a:ext uri="{FF2B5EF4-FFF2-40B4-BE49-F238E27FC236}">
                              <a16:creationId xmlns:a16="http://schemas.microsoft.com/office/drawing/2014/main" id="{845749A2-6374-3E4D-8D35-2AF9940F44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7" name="直線コネクタ 506">
                          <a:extLst>
                            <a:ext uri="{FF2B5EF4-FFF2-40B4-BE49-F238E27FC236}">
                              <a16:creationId xmlns:a16="http://schemas.microsoft.com/office/drawing/2014/main" id="{371B31BB-85CA-2442-8E80-73024ED9949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8" name="直線コネクタ 507">
                          <a:extLst>
                            <a:ext uri="{FF2B5EF4-FFF2-40B4-BE49-F238E27FC236}">
                              <a16:creationId xmlns:a16="http://schemas.microsoft.com/office/drawing/2014/main" id="{37BF23CA-5FCA-1942-955D-C204E2EEE51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9" name="円/楕円 508">
                          <a:extLst>
                            <a:ext uri="{FF2B5EF4-FFF2-40B4-BE49-F238E27FC236}">
                              <a16:creationId xmlns:a16="http://schemas.microsoft.com/office/drawing/2014/main" id="{96F35E1D-D655-F443-98DD-91EF7D5A7A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10" name="カギ線コネクタ 509">
                          <a:extLst>
                            <a:ext uri="{FF2B5EF4-FFF2-40B4-BE49-F238E27FC236}">
                              <a16:creationId xmlns:a16="http://schemas.microsoft.com/office/drawing/2014/main" id="{76CFC034-4CD8-D842-9C55-E631C4322B50}"/>
                            </a:ext>
                          </a:extLst>
                        </p:cNvPr>
                        <p:cNvCxnSpPr>
                          <a:cxnSpLocks/>
                          <a:stCxn id="487" idx="4"/>
                          <a:endCxn id="509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" name="直線コネクタ 510">
                          <a:extLst>
                            <a:ext uri="{FF2B5EF4-FFF2-40B4-BE49-F238E27FC236}">
                              <a16:creationId xmlns:a16="http://schemas.microsoft.com/office/drawing/2014/main" id="{4A7EEE32-D745-0641-A938-9C860725FC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2" name="テキスト ボックス 511">
                          <a:extLst>
                            <a:ext uri="{FF2B5EF4-FFF2-40B4-BE49-F238E27FC236}">
                              <a16:creationId xmlns:a16="http://schemas.microsoft.com/office/drawing/2014/main" id="{65A9CE59-4859-6B47-806A-B402EDB4B33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13" name="直線コネクタ 512">
                          <a:extLst>
                            <a:ext uri="{FF2B5EF4-FFF2-40B4-BE49-F238E27FC236}">
                              <a16:creationId xmlns:a16="http://schemas.microsoft.com/office/drawing/2014/main" id="{802E2257-7329-7B4F-9AD5-7923949B76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4" name="円/楕円 513">
                          <a:extLst>
                            <a:ext uri="{FF2B5EF4-FFF2-40B4-BE49-F238E27FC236}">
                              <a16:creationId xmlns:a16="http://schemas.microsoft.com/office/drawing/2014/main" id="{2506013D-AB89-B448-8B94-CC455EA3D6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5" name="テキスト ボックス 514">
                          <a:extLst>
                            <a:ext uri="{FF2B5EF4-FFF2-40B4-BE49-F238E27FC236}">
                              <a16:creationId xmlns:a16="http://schemas.microsoft.com/office/drawing/2014/main" id="{D0646755-44E3-4D42-A613-C8F371BD78C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6" name="テキスト ボックス 515">
                          <a:extLst>
                            <a:ext uri="{FF2B5EF4-FFF2-40B4-BE49-F238E27FC236}">
                              <a16:creationId xmlns:a16="http://schemas.microsoft.com/office/drawing/2014/main" id="{A7AF299C-8052-274D-AE8F-81F95527226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7" name="テキスト ボックス 516">
                          <a:extLst>
                            <a:ext uri="{FF2B5EF4-FFF2-40B4-BE49-F238E27FC236}">
                              <a16:creationId xmlns:a16="http://schemas.microsoft.com/office/drawing/2014/main" id="{C65C9AFF-9404-944C-AF8B-E7F885B7C04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8" name="テキスト ボックス 517">
                          <a:extLst>
                            <a:ext uri="{FF2B5EF4-FFF2-40B4-BE49-F238E27FC236}">
                              <a16:creationId xmlns:a16="http://schemas.microsoft.com/office/drawing/2014/main" id="{059902D6-1805-B840-9354-42FEC5752E6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9" name="テキスト ボックス 518">
                          <a:extLst>
                            <a:ext uri="{FF2B5EF4-FFF2-40B4-BE49-F238E27FC236}">
                              <a16:creationId xmlns:a16="http://schemas.microsoft.com/office/drawing/2014/main" id="{41E09294-B6D9-8942-ABC6-A8C776E1D40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20" name="円/楕円 519">
                          <a:extLst>
                            <a:ext uri="{FF2B5EF4-FFF2-40B4-BE49-F238E27FC236}">
                              <a16:creationId xmlns:a16="http://schemas.microsoft.com/office/drawing/2014/main" id="{B75EBF88-3428-C346-956D-500DE0C2B5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1" name="直線コネクタ 520">
                          <a:extLst>
                            <a:ext uri="{FF2B5EF4-FFF2-40B4-BE49-F238E27FC236}">
                              <a16:creationId xmlns:a16="http://schemas.microsoft.com/office/drawing/2014/main" id="{E5B310CF-BBE9-E248-946E-ADA0A39C19A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2" name="円/楕円 521">
                          <a:extLst>
                            <a:ext uri="{FF2B5EF4-FFF2-40B4-BE49-F238E27FC236}">
                              <a16:creationId xmlns:a16="http://schemas.microsoft.com/office/drawing/2014/main" id="{6510A025-192A-AE44-9081-BE017F0B05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3" name="カギ線コネクタ 522">
                          <a:extLst>
                            <a:ext uri="{FF2B5EF4-FFF2-40B4-BE49-F238E27FC236}">
                              <a16:creationId xmlns:a16="http://schemas.microsoft.com/office/drawing/2014/main" id="{F8DB65A0-D616-354D-A4F1-14E7DB934E93}"/>
                            </a:ext>
                          </a:extLst>
                        </p:cNvPr>
                        <p:cNvCxnSpPr>
                          <a:cxnSpLocks/>
                          <a:stCxn id="488" idx="4"/>
                          <a:endCxn id="522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4" name="テキスト ボックス 523">
                          <a:extLst>
                            <a:ext uri="{FF2B5EF4-FFF2-40B4-BE49-F238E27FC236}">
                              <a16:creationId xmlns:a16="http://schemas.microsoft.com/office/drawing/2014/main" id="{2AA3B663-0953-7040-AE45-5EED81D63BC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25" name="テキスト ボックス 524">
                          <a:extLst>
                            <a:ext uri="{FF2B5EF4-FFF2-40B4-BE49-F238E27FC236}">
                              <a16:creationId xmlns:a16="http://schemas.microsoft.com/office/drawing/2014/main" id="{2925CBE1-7220-5D46-953A-149F1EA0F2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26" name="円/楕円 525">
                          <a:extLst>
                            <a:ext uri="{FF2B5EF4-FFF2-40B4-BE49-F238E27FC236}">
                              <a16:creationId xmlns:a16="http://schemas.microsoft.com/office/drawing/2014/main" id="{7869B79C-E890-0343-917C-07307A6E02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7" name="直線コネクタ 526">
                          <a:extLst>
                            <a:ext uri="{FF2B5EF4-FFF2-40B4-BE49-F238E27FC236}">
                              <a16:creationId xmlns:a16="http://schemas.microsoft.com/office/drawing/2014/main" id="{76922486-8153-914F-A976-B7700F53BF6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" name="カギ線コネクタ 527">
                          <a:extLst>
                            <a:ext uri="{FF2B5EF4-FFF2-40B4-BE49-F238E27FC236}">
                              <a16:creationId xmlns:a16="http://schemas.microsoft.com/office/drawing/2014/main" id="{2F33B5FC-8DEE-4249-9C81-E14DA5966A0B}"/>
                            </a:ext>
                          </a:extLst>
                        </p:cNvPr>
                        <p:cNvCxnSpPr>
                          <a:cxnSpLocks/>
                          <a:stCxn id="522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9" name="テキスト ボックス 528">
                          <a:extLst>
                            <a:ext uri="{FF2B5EF4-FFF2-40B4-BE49-F238E27FC236}">
                              <a16:creationId xmlns:a16="http://schemas.microsoft.com/office/drawing/2014/main" id="{3075DCDC-7344-4A42-9080-A96FE3E8BA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0" name="テキスト ボックス 529">
                          <a:extLst>
                            <a:ext uri="{FF2B5EF4-FFF2-40B4-BE49-F238E27FC236}">
                              <a16:creationId xmlns:a16="http://schemas.microsoft.com/office/drawing/2014/main" id="{21D1919A-7C64-B54D-AD30-94EDC0DDB69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31" name="直線コネクタ 530">
                          <a:extLst>
                            <a:ext uri="{FF2B5EF4-FFF2-40B4-BE49-F238E27FC236}">
                              <a16:creationId xmlns:a16="http://schemas.microsoft.com/office/drawing/2014/main" id="{F5452816-17D6-0D43-8CCA-1B44DFB643E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2" name="円/楕円 531">
                          <a:extLst>
                            <a:ext uri="{FF2B5EF4-FFF2-40B4-BE49-F238E27FC236}">
                              <a16:creationId xmlns:a16="http://schemas.microsoft.com/office/drawing/2014/main" id="{7B59F718-D623-1249-AE81-321DED9598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3" name="テキスト ボックス 532">
                          <a:extLst>
                            <a:ext uri="{FF2B5EF4-FFF2-40B4-BE49-F238E27FC236}">
                              <a16:creationId xmlns:a16="http://schemas.microsoft.com/office/drawing/2014/main" id="{5A3FFB31-F4C2-994E-AD8C-1CFD2343D0B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4" name="円/楕円 533">
                          <a:extLst>
                            <a:ext uri="{FF2B5EF4-FFF2-40B4-BE49-F238E27FC236}">
                              <a16:creationId xmlns:a16="http://schemas.microsoft.com/office/drawing/2014/main" id="{F7E4E536-623B-654D-B960-E8ADCE41AC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5" name="円/楕円 534">
                          <a:extLst>
                            <a:ext uri="{FF2B5EF4-FFF2-40B4-BE49-F238E27FC236}">
                              <a16:creationId xmlns:a16="http://schemas.microsoft.com/office/drawing/2014/main" id="{DF3C226F-BD42-1549-A83D-F224E013B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6" name="円/楕円 535">
                          <a:extLst>
                            <a:ext uri="{FF2B5EF4-FFF2-40B4-BE49-F238E27FC236}">
                              <a16:creationId xmlns:a16="http://schemas.microsoft.com/office/drawing/2014/main" id="{7E9FDF01-981A-B24A-9D4C-922530121E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7" name="円/楕円 536">
                          <a:extLst>
                            <a:ext uri="{FF2B5EF4-FFF2-40B4-BE49-F238E27FC236}">
                              <a16:creationId xmlns:a16="http://schemas.microsoft.com/office/drawing/2014/main" id="{C0544A38-61CB-CC4B-8AF5-F7A1AFF932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8" name="円/楕円 537">
                          <a:extLst>
                            <a:ext uri="{FF2B5EF4-FFF2-40B4-BE49-F238E27FC236}">
                              <a16:creationId xmlns:a16="http://schemas.microsoft.com/office/drawing/2014/main" id="{C7DC75D8-CA75-5E4D-B2A1-078FBD298D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476" name="円/楕円 475">
                        <a:extLst>
                          <a:ext uri="{FF2B5EF4-FFF2-40B4-BE49-F238E27FC236}">
                            <a16:creationId xmlns:a16="http://schemas.microsoft.com/office/drawing/2014/main" id="{4D213D9D-26FE-4E4F-AC9B-E06DCB95D3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474" name="テキスト ボックス 473">
                      <a:extLst>
                        <a:ext uri="{FF2B5EF4-FFF2-40B4-BE49-F238E27FC236}">
                          <a16:creationId xmlns:a16="http://schemas.microsoft.com/office/drawing/2014/main" id="{F2365B33-48C9-E841-9DAC-6A5C9F8BC4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467" name="カギ線コネクタ 466">
                  <a:extLst>
                    <a:ext uri="{FF2B5EF4-FFF2-40B4-BE49-F238E27FC236}">
                      <a16:creationId xmlns:a16="http://schemas.microsoft.com/office/drawing/2014/main" id="{03936121-1F96-D742-B165-A3DF0E0E89DE}"/>
                    </a:ext>
                  </a:extLst>
                </p:cNvPr>
                <p:cNvCxnSpPr>
                  <a:cxnSpLocks/>
                  <a:stCxn id="487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5" name="直線コネクタ 464">
                <a:extLst>
                  <a:ext uri="{FF2B5EF4-FFF2-40B4-BE49-F238E27FC236}">
                    <a16:creationId xmlns:a16="http://schemas.microsoft.com/office/drawing/2014/main" id="{02E8DFCC-95B8-8546-95FB-B44D55948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3" name="角丸四角形吹き出し 462">
              <a:extLst>
                <a:ext uri="{FF2B5EF4-FFF2-40B4-BE49-F238E27FC236}">
                  <a16:creationId xmlns:a16="http://schemas.microsoft.com/office/drawing/2014/main" id="{1A62AB65-70AF-4348-91CD-F6C8250F66F1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1" name="正方形/長方形 540">
                <a:extLst>
                  <a:ext uri="{FF2B5EF4-FFF2-40B4-BE49-F238E27FC236}">
                    <a16:creationId xmlns:a16="http://schemas.microsoft.com/office/drawing/2014/main" id="{24AED27E-5960-6C48-B845-A9ED3C3296F5}"/>
                  </a:ext>
                </a:extLst>
              </p:cNvPr>
              <p:cNvSpPr/>
              <p:nvPr/>
            </p:nvSpPr>
            <p:spPr>
              <a:xfrm>
                <a:off x="382377" y="4426099"/>
                <a:ext cx="84009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trie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𝒯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{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ε,a,b,c,d,aa,bb,</a:t>
                </a:r>
                <a:r>
                  <a:rPr lang="en-US" altLang="ja-JP" sz="2400" dirty="0" err="1">
                    <a:solidFill>
                      <a:srgbClr val="DC5D4A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cc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,aaa,cdc,acca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   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bccb,caac,cbbc,abccba,ccaacc,bccaaccb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}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41" name="正方形/長方形 540">
                <a:extLst>
                  <a:ext uri="{FF2B5EF4-FFF2-40B4-BE49-F238E27FC236}">
                    <a16:creationId xmlns:a16="http://schemas.microsoft.com/office/drawing/2014/main" id="{24AED27E-5960-6C48-B845-A9ED3C329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4426099"/>
                <a:ext cx="8400914" cy="1938992"/>
              </a:xfrm>
              <a:prstGeom prst="rect">
                <a:avLst/>
              </a:prstGeom>
              <a:blipFill>
                <a:blip r:embed="rId3"/>
                <a:stretch>
                  <a:fillRect l="-1056" b="-65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64F33E58-B5C8-0144-8B93-D60BA650F84D}"/>
              </a:ext>
            </a:extLst>
          </p:cNvPr>
          <p:cNvCxnSpPr/>
          <p:nvPr/>
        </p:nvCxnSpPr>
        <p:spPr>
          <a:xfrm rot="10800000">
            <a:off x="2330322" y="2223548"/>
            <a:ext cx="1180244" cy="0"/>
          </a:xfrm>
          <a:prstGeom prst="straightConnector1">
            <a:avLst/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A3FAD3E2-7CD4-1748-8742-B8B09044C082}"/>
              </a:ext>
            </a:extLst>
          </p:cNvPr>
          <p:cNvCxnSpPr/>
          <p:nvPr/>
        </p:nvCxnSpPr>
        <p:spPr>
          <a:xfrm rot="10800000">
            <a:off x="2912216" y="2130781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BF479045-C679-C24A-86F3-0D39733EEDF1}"/>
              </a:ext>
            </a:extLst>
          </p:cNvPr>
          <p:cNvCxnSpPr/>
          <p:nvPr/>
        </p:nvCxnSpPr>
        <p:spPr>
          <a:xfrm rot="10800000">
            <a:off x="5241694" y="3179993"/>
            <a:ext cx="1180244" cy="0"/>
          </a:xfrm>
          <a:prstGeom prst="straightConnector1">
            <a:avLst/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0836EC4D-E248-FE4E-9C25-204D5364C253}"/>
              </a:ext>
            </a:extLst>
          </p:cNvPr>
          <p:cNvCxnSpPr/>
          <p:nvPr/>
        </p:nvCxnSpPr>
        <p:spPr>
          <a:xfrm rot="10800000">
            <a:off x="5823588" y="3087226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1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D974B2E1-82DC-6A4F-B395-6E430957E49F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Distinct palindromes in a trie</a:t>
            </a:r>
          </a:p>
        </p:txBody>
      </p:sp>
      <p:grpSp>
        <p:nvGrpSpPr>
          <p:cNvPr id="461" name="グループ化 460">
            <a:extLst>
              <a:ext uri="{FF2B5EF4-FFF2-40B4-BE49-F238E27FC236}">
                <a16:creationId xmlns:a16="http://schemas.microsoft.com/office/drawing/2014/main" id="{39A95F50-E497-A346-8EC8-002887FDE3AE}"/>
              </a:ext>
            </a:extLst>
          </p:cNvPr>
          <p:cNvGrpSpPr/>
          <p:nvPr/>
        </p:nvGrpSpPr>
        <p:grpSpPr>
          <a:xfrm>
            <a:off x="360709" y="1230889"/>
            <a:ext cx="8422582" cy="3015697"/>
            <a:chOff x="245926" y="2896209"/>
            <a:chExt cx="8422582" cy="3015697"/>
          </a:xfrm>
        </p:grpSpPr>
        <p:grpSp>
          <p:nvGrpSpPr>
            <p:cNvPr id="462" name="グループ化 461">
              <a:extLst>
                <a:ext uri="{FF2B5EF4-FFF2-40B4-BE49-F238E27FC236}">
                  <a16:creationId xmlns:a16="http://schemas.microsoft.com/office/drawing/2014/main" id="{CCE26433-FBB2-1B49-9E3D-394FA6EC1E8B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464" name="グループ化 463">
                <a:extLst>
                  <a:ext uri="{FF2B5EF4-FFF2-40B4-BE49-F238E27FC236}">
                    <a16:creationId xmlns:a16="http://schemas.microsoft.com/office/drawing/2014/main" id="{68CD38A6-DE49-C14A-89D6-808BC06E534E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466" name="グループ化 465">
                  <a:extLst>
                    <a:ext uri="{FF2B5EF4-FFF2-40B4-BE49-F238E27FC236}">
                      <a16:creationId xmlns:a16="http://schemas.microsoft.com/office/drawing/2014/main" id="{2A35F851-3E95-5943-814B-AF850A498FB9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468" name="テキスト ボックス 467">
                    <a:extLst>
                      <a:ext uri="{FF2B5EF4-FFF2-40B4-BE49-F238E27FC236}">
                        <a16:creationId xmlns:a16="http://schemas.microsoft.com/office/drawing/2014/main" id="{03E93290-7444-AE4D-82EC-B643FC9207D7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469" name="円/楕円 468">
                    <a:extLst>
                      <a:ext uri="{FF2B5EF4-FFF2-40B4-BE49-F238E27FC236}">
                        <a16:creationId xmlns:a16="http://schemas.microsoft.com/office/drawing/2014/main" id="{07E5FBA5-554E-CD4A-B180-4DA04B509938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470" name="直線コネクタ 469">
                    <a:extLst>
                      <a:ext uri="{FF2B5EF4-FFF2-40B4-BE49-F238E27FC236}">
                        <a16:creationId xmlns:a16="http://schemas.microsoft.com/office/drawing/2014/main" id="{E2F452AD-E530-4648-8BC1-D89294CEFF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直線コネクタ 470">
                    <a:extLst>
                      <a:ext uri="{FF2B5EF4-FFF2-40B4-BE49-F238E27FC236}">
                        <a16:creationId xmlns:a16="http://schemas.microsoft.com/office/drawing/2014/main" id="{B83037AE-2BAD-7844-AFD1-F6C474CB64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72" name="グループ化 471">
                    <a:extLst>
                      <a:ext uri="{FF2B5EF4-FFF2-40B4-BE49-F238E27FC236}">
                        <a16:creationId xmlns:a16="http://schemas.microsoft.com/office/drawing/2014/main" id="{A701F4E0-345F-404F-858A-86D3D7C158A5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473" name="グループ化 472">
                      <a:extLst>
                        <a:ext uri="{FF2B5EF4-FFF2-40B4-BE49-F238E27FC236}">
                          <a16:creationId xmlns:a16="http://schemas.microsoft.com/office/drawing/2014/main" id="{A15458B1-4AD0-3A4F-A9D5-C0206A5C00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475" name="グループ化 474">
                        <a:extLst>
                          <a:ext uri="{FF2B5EF4-FFF2-40B4-BE49-F238E27FC236}">
                            <a16:creationId xmlns:a16="http://schemas.microsoft.com/office/drawing/2014/main" id="{F25EDB7A-AD68-514D-BCE4-8CD777C8C9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477" name="テキスト ボックス 476">
                          <a:extLst>
                            <a:ext uri="{FF2B5EF4-FFF2-40B4-BE49-F238E27FC236}">
                              <a16:creationId xmlns:a16="http://schemas.microsoft.com/office/drawing/2014/main" id="{80788A97-319F-2541-95D0-A8DDBBBBF9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8" name="テキスト ボックス 477">
                          <a:extLst>
                            <a:ext uri="{FF2B5EF4-FFF2-40B4-BE49-F238E27FC236}">
                              <a16:creationId xmlns:a16="http://schemas.microsoft.com/office/drawing/2014/main" id="{43520B84-9C7C-9A49-8506-8324B02CF0B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9" name="テキスト ボックス 478">
                          <a:extLst>
                            <a:ext uri="{FF2B5EF4-FFF2-40B4-BE49-F238E27FC236}">
                              <a16:creationId xmlns:a16="http://schemas.microsoft.com/office/drawing/2014/main" id="{467D8DF0-662D-3F4E-BD32-F6D60D1F590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0" name="テキスト ボックス 479">
                          <a:extLst>
                            <a:ext uri="{FF2B5EF4-FFF2-40B4-BE49-F238E27FC236}">
                              <a16:creationId xmlns:a16="http://schemas.microsoft.com/office/drawing/2014/main" id="{CEC86C10-68F8-FF4A-8B7A-9EA84A66FD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1" name="テキスト ボックス 480">
                          <a:extLst>
                            <a:ext uri="{FF2B5EF4-FFF2-40B4-BE49-F238E27FC236}">
                              <a16:creationId xmlns:a16="http://schemas.microsoft.com/office/drawing/2014/main" id="{ACE2F7F4-E118-0C4F-99BD-ED18B02AEAD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2" name="テキスト ボックス 481">
                          <a:extLst>
                            <a:ext uri="{FF2B5EF4-FFF2-40B4-BE49-F238E27FC236}">
                              <a16:creationId xmlns:a16="http://schemas.microsoft.com/office/drawing/2014/main" id="{3EE12B58-E13D-D149-BB28-B6C21D2FEE0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3" name="テキスト ボックス 482">
                          <a:extLst>
                            <a:ext uri="{FF2B5EF4-FFF2-40B4-BE49-F238E27FC236}">
                              <a16:creationId xmlns:a16="http://schemas.microsoft.com/office/drawing/2014/main" id="{6609EE88-DEAC-DC46-998D-2B86DE4EEB7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4" name="テキスト ボックス 483">
                          <a:extLst>
                            <a:ext uri="{FF2B5EF4-FFF2-40B4-BE49-F238E27FC236}">
                              <a16:creationId xmlns:a16="http://schemas.microsoft.com/office/drawing/2014/main" id="{9ED52603-759F-D947-8EB0-3EB2CECB1AC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5" name="テキスト ボックス 484">
                          <a:extLst>
                            <a:ext uri="{FF2B5EF4-FFF2-40B4-BE49-F238E27FC236}">
                              <a16:creationId xmlns:a16="http://schemas.microsoft.com/office/drawing/2014/main" id="{D2FD658B-0D66-0544-8D68-01283ED74C1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6" name="テキスト ボックス 485">
                          <a:extLst>
                            <a:ext uri="{FF2B5EF4-FFF2-40B4-BE49-F238E27FC236}">
                              <a16:creationId xmlns:a16="http://schemas.microsoft.com/office/drawing/2014/main" id="{834A2D93-4FE8-2145-B2DA-E5A6513C8D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7" name="円/楕円 486">
                          <a:extLst>
                            <a:ext uri="{FF2B5EF4-FFF2-40B4-BE49-F238E27FC236}">
                              <a16:creationId xmlns:a16="http://schemas.microsoft.com/office/drawing/2014/main" id="{FDF6A125-356A-BB4A-978A-F17092EB6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88" name="円/楕円 487">
                          <a:extLst>
                            <a:ext uri="{FF2B5EF4-FFF2-40B4-BE49-F238E27FC236}">
                              <a16:creationId xmlns:a16="http://schemas.microsoft.com/office/drawing/2014/main" id="{B77C97ED-5416-D644-B72B-6BC8A00C44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89" name="直線コネクタ 488">
                          <a:extLst>
                            <a:ext uri="{FF2B5EF4-FFF2-40B4-BE49-F238E27FC236}">
                              <a16:creationId xmlns:a16="http://schemas.microsoft.com/office/drawing/2014/main" id="{FCCFC141-E495-C243-B3F4-FC0CB484128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0" name="円/楕円 489">
                          <a:extLst>
                            <a:ext uri="{FF2B5EF4-FFF2-40B4-BE49-F238E27FC236}">
                              <a16:creationId xmlns:a16="http://schemas.microsoft.com/office/drawing/2014/main" id="{544C44F2-14BE-F24D-AD1A-3F53DB7962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91" name="円/楕円 490">
                          <a:extLst>
                            <a:ext uri="{FF2B5EF4-FFF2-40B4-BE49-F238E27FC236}">
                              <a16:creationId xmlns:a16="http://schemas.microsoft.com/office/drawing/2014/main" id="{874DB745-BB19-3A4E-A528-4CB1AC2ED3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92" name="直線コネクタ 491">
                          <a:extLst>
                            <a:ext uri="{FF2B5EF4-FFF2-40B4-BE49-F238E27FC236}">
                              <a16:creationId xmlns:a16="http://schemas.microsoft.com/office/drawing/2014/main" id="{D0BA5D9D-C3D2-5949-A61A-57643FD89D5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3" name="直線コネクタ 492">
                          <a:extLst>
                            <a:ext uri="{FF2B5EF4-FFF2-40B4-BE49-F238E27FC236}">
                              <a16:creationId xmlns:a16="http://schemas.microsoft.com/office/drawing/2014/main" id="{ED07D266-CCBE-CF4C-95BC-E50B35177E0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4" name="円/楕円 493">
                          <a:extLst>
                            <a:ext uri="{FF2B5EF4-FFF2-40B4-BE49-F238E27FC236}">
                              <a16:creationId xmlns:a16="http://schemas.microsoft.com/office/drawing/2014/main" id="{5932C8E6-8E0B-1B45-B036-7AA8B5A0BA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95" name="円/楕円 494">
                          <a:extLst>
                            <a:ext uri="{FF2B5EF4-FFF2-40B4-BE49-F238E27FC236}">
                              <a16:creationId xmlns:a16="http://schemas.microsoft.com/office/drawing/2014/main" id="{6847D715-2A1E-E349-8A66-EDD5E905E3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96" name="直線コネクタ 495">
                          <a:extLst>
                            <a:ext uri="{FF2B5EF4-FFF2-40B4-BE49-F238E27FC236}">
                              <a16:creationId xmlns:a16="http://schemas.microsoft.com/office/drawing/2014/main" id="{2AAB72E5-B0DB-5446-B7AA-492CA623146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7" name="円/楕円 496">
                          <a:extLst>
                            <a:ext uri="{FF2B5EF4-FFF2-40B4-BE49-F238E27FC236}">
                              <a16:creationId xmlns:a16="http://schemas.microsoft.com/office/drawing/2014/main" id="{0109DD2A-91BF-174D-A2F5-C44C480B14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98" name="直線コネクタ 497">
                          <a:extLst>
                            <a:ext uri="{FF2B5EF4-FFF2-40B4-BE49-F238E27FC236}">
                              <a16:creationId xmlns:a16="http://schemas.microsoft.com/office/drawing/2014/main" id="{A4985EE6-D8B4-7E4A-969F-74DC451C532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9" name="円/楕円 498">
                          <a:extLst>
                            <a:ext uri="{FF2B5EF4-FFF2-40B4-BE49-F238E27FC236}">
                              <a16:creationId xmlns:a16="http://schemas.microsoft.com/office/drawing/2014/main" id="{A4C1D3FD-DED2-E04E-8DCD-346C44E0D1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0" name="直線コネクタ 499">
                          <a:extLst>
                            <a:ext uri="{FF2B5EF4-FFF2-40B4-BE49-F238E27FC236}">
                              <a16:creationId xmlns:a16="http://schemas.microsoft.com/office/drawing/2014/main" id="{A7FB34CB-BC9F-0A46-89BA-83853E7ED37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1" name="直線コネクタ 500">
                          <a:extLst>
                            <a:ext uri="{FF2B5EF4-FFF2-40B4-BE49-F238E27FC236}">
                              <a16:creationId xmlns:a16="http://schemas.microsoft.com/office/drawing/2014/main" id="{9F9B5831-DA9F-8A49-A611-53E19FCF530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2" name="カギ線コネクタ 501">
                          <a:extLst>
                            <a:ext uri="{FF2B5EF4-FFF2-40B4-BE49-F238E27FC236}">
                              <a16:creationId xmlns:a16="http://schemas.microsoft.com/office/drawing/2014/main" id="{AC282697-C3F4-9946-B299-E78EC1559815}"/>
                            </a:ext>
                          </a:extLst>
                        </p:cNvPr>
                        <p:cNvCxnSpPr>
                          <a:cxnSpLocks/>
                          <a:stCxn id="497" idx="4"/>
                          <a:endCxn id="494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3" name="円/楕円 502">
                          <a:extLst>
                            <a:ext uri="{FF2B5EF4-FFF2-40B4-BE49-F238E27FC236}">
                              <a16:creationId xmlns:a16="http://schemas.microsoft.com/office/drawing/2014/main" id="{DDE9EE21-181F-2F42-8B64-D04BFD8986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04" name="円/楕円 503">
                          <a:extLst>
                            <a:ext uri="{FF2B5EF4-FFF2-40B4-BE49-F238E27FC236}">
                              <a16:creationId xmlns:a16="http://schemas.microsoft.com/office/drawing/2014/main" id="{FC33EE42-AD90-244A-9BBF-7825980879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5" name="直線コネクタ 504">
                          <a:extLst>
                            <a:ext uri="{FF2B5EF4-FFF2-40B4-BE49-F238E27FC236}">
                              <a16:creationId xmlns:a16="http://schemas.microsoft.com/office/drawing/2014/main" id="{85C8975A-D43A-DE41-BCA9-3B9B4D1DEE0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6" name="円/楕円 505">
                          <a:extLst>
                            <a:ext uri="{FF2B5EF4-FFF2-40B4-BE49-F238E27FC236}">
                              <a16:creationId xmlns:a16="http://schemas.microsoft.com/office/drawing/2014/main" id="{845749A2-6374-3E4D-8D35-2AF9940F44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7" name="直線コネクタ 506">
                          <a:extLst>
                            <a:ext uri="{FF2B5EF4-FFF2-40B4-BE49-F238E27FC236}">
                              <a16:creationId xmlns:a16="http://schemas.microsoft.com/office/drawing/2014/main" id="{371B31BB-85CA-2442-8E80-73024ED9949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08" name="直線コネクタ 507">
                          <a:extLst>
                            <a:ext uri="{FF2B5EF4-FFF2-40B4-BE49-F238E27FC236}">
                              <a16:creationId xmlns:a16="http://schemas.microsoft.com/office/drawing/2014/main" id="{37BF23CA-5FCA-1942-955D-C204E2EEE51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09" name="円/楕円 508">
                          <a:extLst>
                            <a:ext uri="{FF2B5EF4-FFF2-40B4-BE49-F238E27FC236}">
                              <a16:creationId xmlns:a16="http://schemas.microsoft.com/office/drawing/2014/main" id="{96F35E1D-D655-F443-98DD-91EF7D5A7A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10" name="カギ線コネクタ 509">
                          <a:extLst>
                            <a:ext uri="{FF2B5EF4-FFF2-40B4-BE49-F238E27FC236}">
                              <a16:creationId xmlns:a16="http://schemas.microsoft.com/office/drawing/2014/main" id="{76CFC034-4CD8-D842-9C55-E631C4322B50}"/>
                            </a:ext>
                          </a:extLst>
                        </p:cNvPr>
                        <p:cNvCxnSpPr>
                          <a:cxnSpLocks/>
                          <a:stCxn id="487" idx="4"/>
                          <a:endCxn id="509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11" name="直線コネクタ 510">
                          <a:extLst>
                            <a:ext uri="{FF2B5EF4-FFF2-40B4-BE49-F238E27FC236}">
                              <a16:creationId xmlns:a16="http://schemas.microsoft.com/office/drawing/2014/main" id="{4A7EEE32-D745-0641-A938-9C860725FC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2" name="テキスト ボックス 511">
                          <a:extLst>
                            <a:ext uri="{FF2B5EF4-FFF2-40B4-BE49-F238E27FC236}">
                              <a16:creationId xmlns:a16="http://schemas.microsoft.com/office/drawing/2014/main" id="{65A9CE59-4859-6B47-806A-B402EDB4B33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13" name="直線コネクタ 512">
                          <a:extLst>
                            <a:ext uri="{FF2B5EF4-FFF2-40B4-BE49-F238E27FC236}">
                              <a16:creationId xmlns:a16="http://schemas.microsoft.com/office/drawing/2014/main" id="{802E2257-7329-7B4F-9AD5-7923949B76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4" name="円/楕円 513">
                          <a:extLst>
                            <a:ext uri="{FF2B5EF4-FFF2-40B4-BE49-F238E27FC236}">
                              <a16:creationId xmlns:a16="http://schemas.microsoft.com/office/drawing/2014/main" id="{2506013D-AB89-B448-8B94-CC455EA3D6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5" name="テキスト ボックス 514">
                          <a:extLst>
                            <a:ext uri="{FF2B5EF4-FFF2-40B4-BE49-F238E27FC236}">
                              <a16:creationId xmlns:a16="http://schemas.microsoft.com/office/drawing/2014/main" id="{D0646755-44E3-4D42-A613-C8F371BD78C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6" name="テキスト ボックス 515">
                          <a:extLst>
                            <a:ext uri="{FF2B5EF4-FFF2-40B4-BE49-F238E27FC236}">
                              <a16:creationId xmlns:a16="http://schemas.microsoft.com/office/drawing/2014/main" id="{A7AF299C-8052-274D-AE8F-81F95527226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7" name="テキスト ボックス 516">
                          <a:extLst>
                            <a:ext uri="{FF2B5EF4-FFF2-40B4-BE49-F238E27FC236}">
                              <a16:creationId xmlns:a16="http://schemas.microsoft.com/office/drawing/2014/main" id="{C65C9AFF-9404-944C-AF8B-E7F885B7C04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8" name="テキスト ボックス 517">
                          <a:extLst>
                            <a:ext uri="{FF2B5EF4-FFF2-40B4-BE49-F238E27FC236}">
                              <a16:creationId xmlns:a16="http://schemas.microsoft.com/office/drawing/2014/main" id="{059902D6-1805-B840-9354-42FEC5752E6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19" name="テキスト ボックス 518">
                          <a:extLst>
                            <a:ext uri="{FF2B5EF4-FFF2-40B4-BE49-F238E27FC236}">
                              <a16:creationId xmlns:a16="http://schemas.microsoft.com/office/drawing/2014/main" id="{41E09294-B6D9-8942-ABC6-A8C776E1D40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20" name="円/楕円 519">
                          <a:extLst>
                            <a:ext uri="{FF2B5EF4-FFF2-40B4-BE49-F238E27FC236}">
                              <a16:creationId xmlns:a16="http://schemas.microsoft.com/office/drawing/2014/main" id="{B75EBF88-3428-C346-956D-500DE0C2B5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1" name="直線コネクタ 520">
                          <a:extLst>
                            <a:ext uri="{FF2B5EF4-FFF2-40B4-BE49-F238E27FC236}">
                              <a16:creationId xmlns:a16="http://schemas.microsoft.com/office/drawing/2014/main" id="{E5B310CF-BBE9-E248-946E-ADA0A39C19A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2" name="円/楕円 521">
                          <a:extLst>
                            <a:ext uri="{FF2B5EF4-FFF2-40B4-BE49-F238E27FC236}">
                              <a16:creationId xmlns:a16="http://schemas.microsoft.com/office/drawing/2014/main" id="{6510A025-192A-AE44-9081-BE017F0B05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3" name="カギ線コネクタ 522">
                          <a:extLst>
                            <a:ext uri="{FF2B5EF4-FFF2-40B4-BE49-F238E27FC236}">
                              <a16:creationId xmlns:a16="http://schemas.microsoft.com/office/drawing/2014/main" id="{F8DB65A0-D616-354D-A4F1-14E7DB934E93}"/>
                            </a:ext>
                          </a:extLst>
                        </p:cNvPr>
                        <p:cNvCxnSpPr>
                          <a:cxnSpLocks/>
                          <a:stCxn id="488" idx="4"/>
                          <a:endCxn id="522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4" name="テキスト ボックス 523">
                          <a:extLst>
                            <a:ext uri="{FF2B5EF4-FFF2-40B4-BE49-F238E27FC236}">
                              <a16:creationId xmlns:a16="http://schemas.microsoft.com/office/drawing/2014/main" id="{2AA3B663-0953-7040-AE45-5EED81D63BC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25" name="テキスト ボックス 524">
                          <a:extLst>
                            <a:ext uri="{FF2B5EF4-FFF2-40B4-BE49-F238E27FC236}">
                              <a16:creationId xmlns:a16="http://schemas.microsoft.com/office/drawing/2014/main" id="{2925CBE1-7220-5D46-953A-149F1EA0F2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26" name="円/楕円 525">
                          <a:extLst>
                            <a:ext uri="{FF2B5EF4-FFF2-40B4-BE49-F238E27FC236}">
                              <a16:creationId xmlns:a16="http://schemas.microsoft.com/office/drawing/2014/main" id="{7869B79C-E890-0343-917C-07307A6E02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7" name="直線コネクタ 526">
                          <a:extLst>
                            <a:ext uri="{FF2B5EF4-FFF2-40B4-BE49-F238E27FC236}">
                              <a16:creationId xmlns:a16="http://schemas.microsoft.com/office/drawing/2014/main" id="{76922486-8153-914F-A976-B7700F53BF6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8" name="カギ線コネクタ 527">
                          <a:extLst>
                            <a:ext uri="{FF2B5EF4-FFF2-40B4-BE49-F238E27FC236}">
                              <a16:creationId xmlns:a16="http://schemas.microsoft.com/office/drawing/2014/main" id="{2F33B5FC-8DEE-4249-9C81-E14DA5966A0B}"/>
                            </a:ext>
                          </a:extLst>
                        </p:cNvPr>
                        <p:cNvCxnSpPr>
                          <a:cxnSpLocks/>
                          <a:stCxn id="522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29" name="テキスト ボックス 528">
                          <a:extLst>
                            <a:ext uri="{FF2B5EF4-FFF2-40B4-BE49-F238E27FC236}">
                              <a16:creationId xmlns:a16="http://schemas.microsoft.com/office/drawing/2014/main" id="{3075DCDC-7344-4A42-9080-A96FE3E8BA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0" name="テキスト ボックス 529">
                          <a:extLst>
                            <a:ext uri="{FF2B5EF4-FFF2-40B4-BE49-F238E27FC236}">
                              <a16:creationId xmlns:a16="http://schemas.microsoft.com/office/drawing/2014/main" id="{21D1919A-7C64-B54D-AD30-94EDC0DDB69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31" name="直線コネクタ 530">
                          <a:extLst>
                            <a:ext uri="{FF2B5EF4-FFF2-40B4-BE49-F238E27FC236}">
                              <a16:creationId xmlns:a16="http://schemas.microsoft.com/office/drawing/2014/main" id="{F5452816-17D6-0D43-8CCA-1B44DFB643E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32" name="円/楕円 531">
                          <a:extLst>
                            <a:ext uri="{FF2B5EF4-FFF2-40B4-BE49-F238E27FC236}">
                              <a16:creationId xmlns:a16="http://schemas.microsoft.com/office/drawing/2014/main" id="{7B59F718-D623-1249-AE81-321DED9598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3" name="テキスト ボックス 532">
                          <a:extLst>
                            <a:ext uri="{FF2B5EF4-FFF2-40B4-BE49-F238E27FC236}">
                              <a16:creationId xmlns:a16="http://schemas.microsoft.com/office/drawing/2014/main" id="{5A3FFB31-F4C2-994E-AD8C-1CFD2343D0B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4" name="円/楕円 533">
                          <a:extLst>
                            <a:ext uri="{FF2B5EF4-FFF2-40B4-BE49-F238E27FC236}">
                              <a16:creationId xmlns:a16="http://schemas.microsoft.com/office/drawing/2014/main" id="{F7E4E536-623B-654D-B960-E8ADCE41AC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5" name="円/楕円 534">
                          <a:extLst>
                            <a:ext uri="{FF2B5EF4-FFF2-40B4-BE49-F238E27FC236}">
                              <a16:creationId xmlns:a16="http://schemas.microsoft.com/office/drawing/2014/main" id="{DF3C226F-BD42-1549-A83D-F224E013B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6" name="円/楕円 535">
                          <a:extLst>
                            <a:ext uri="{FF2B5EF4-FFF2-40B4-BE49-F238E27FC236}">
                              <a16:creationId xmlns:a16="http://schemas.microsoft.com/office/drawing/2014/main" id="{7E9FDF01-981A-B24A-9D4C-922530121E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7" name="円/楕円 536">
                          <a:extLst>
                            <a:ext uri="{FF2B5EF4-FFF2-40B4-BE49-F238E27FC236}">
                              <a16:creationId xmlns:a16="http://schemas.microsoft.com/office/drawing/2014/main" id="{C0544A38-61CB-CC4B-8AF5-F7A1AFF932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38" name="円/楕円 537">
                          <a:extLst>
                            <a:ext uri="{FF2B5EF4-FFF2-40B4-BE49-F238E27FC236}">
                              <a16:creationId xmlns:a16="http://schemas.microsoft.com/office/drawing/2014/main" id="{C7DC75D8-CA75-5E4D-B2A1-078FBD298D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476" name="円/楕円 475">
                        <a:extLst>
                          <a:ext uri="{FF2B5EF4-FFF2-40B4-BE49-F238E27FC236}">
                            <a16:creationId xmlns:a16="http://schemas.microsoft.com/office/drawing/2014/main" id="{4D213D9D-26FE-4E4F-AC9B-E06DCB95D3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474" name="テキスト ボックス 473">
                      <a:extLst>
                        <a:ext uri="{FF2B5EF4-FFF2-40B4-BE49-F238E27FC236}">
                          <a16:creationId xmlns:a16="http://schemas.microsoft.com/office/drawing/2014/main" id="{F2365B33-48C9-E841-9DAC-6A5C9F8BC4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467" name="カギ線コネクタ 466">
                  <a:extLst>
                    <a:ext uri="{FF2B5EF4-FFF2-40B4-BE49-F238E27FC236}">
                      <a16:creationId xmlns:a16="http://schemas.microsoft.com/office/drawing/2014/main" id="{03936121-1F96-D742-B165-A3DF0E0E89DE}"/>
                    </a:ext>
                  </a:extLst>
                </p:cNvPr>
                <p:cNvCxnSpPr>
                  <a:cxnSpLocks/>
                  <a:stCxn id="487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5" name="直線コネクタ 464">
                <a:extLst>
                  <a:ext uri="{FF2B5EF4-FFF2-40B4-BE49-F238E27FC236}">
                    <a16:creationId xmlns:a16="http://schemas.microsoft.com/office/drawing/2014/main" id="{02E8DFCC-95B8-8546-95FB-B44D55948C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3" name="角丸四角形吹き出し 462">
              <a:extLst>
                <a:ext uri="{FF2B5EF4-FFF2-40B4-BE49-F238E27FC236}">
                  <a16:creationId xmlns:a16="http://schemas.microsoft.com/office/drawing/2014/main" id="{1A62AB65-70AF-4348-91CD-F6C8250F66F1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1" name="正方形/長方形 540">
                <a:extLst>
                  <a:ext uri="{FF2B5EF4-FFF2-40B4-BE49-F238E27FC236}">
                    <a16:creationId xmlns:a16="http://schemas.microsoft.com/office/drawing/2014/main" id="{24AED27E-5960-6C48-B845-A9ED3C3296F5}"/>
                  </a:ext>
                </a:extLst>
              </p:cNvPr>
              <p:cNvSpPr/>
              <p:nvPr/>
            </p:nvSpPr>
            <p:spPr>
              <a:xfrm>
                <a:off x="382377" y="4426099"/>
                <a:ext cx="84009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trie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𝒯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𝒯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{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ε,a,b,c,d,aa,bb,</a:t>
                </a:r>
                <a:r>
                  <a:rPr lang="en-US" altLang="ja-JP" sz="2400" dirty="0" err="1">
                    <a:solidFill>
                      <a:srgbClr val="DC5D4A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cc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,aaa,cdc,acca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   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bccb,caac,cbbc,abccba,ccaacc,bccaaccb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}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41" name="正方形/長方形 540">
                <a:extLst>
                  <a:ext uri="{FF2B5EF4-FFF2-40B4-BE49-F238E27FC236}">
                    <a16:creationId xmlns:a16="http://schemas.microsoft.com/office/drawing/2014/main" id="{24AED27E-5960-6C48-B845-A9ED3C329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4426099"/>
                <a:ext cx="8400914" cy="1938992"/>
              </a:xfrm>
              <a:prstGeom prst="rect">
                <a:avLst/>
              </a:prstGeom>
              <a:blipFill>
                <a:blip r:embed="rId3"/>
                <a:stretch>
                  <a:fillRect l="-1056" b="-65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64F33E58-B5C8-0144-8B93-D60BA650F84D}"/>
              </a:ext>
            </a:extLst>
          </p:cNvPr>
          <p:cNvCxnSpPr/>
          <p:nvPr/>
        </p:nvCxnSpPr>
        <p:spPr>
          <a:xfrm rot="10800000">
            <a:off x="2330322" y="2223548"/>
            <a:ext cx="1180244" cy="0"/>
          </a:xfrm>
          <a:prstGeom prst="straightConnector1">
            <a:avLst/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A3FAD3E2-7CD4-1748-8742-B8B09044C082}"/>
              </a:ext>
            </a:extLst>
          </p:cNvPr>
          <p:cNvCxnSpPr/>
          <p:nvPr/>
        </p:nvCxnSpPr>
        <p:spPr>
          <a:xfrm rot="10800000">
            <a:off x="2912216" y="2130781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BF479045-C679-C24A-86F3-0D39733EEDF1}"/>
              </a:ext>
            </a:extLst>
          </p:cNvPr>
          <p:cNvCxnSpPr/>
          <p:nvPr/>
        </p:nvCxnSpPr>
        <p:spPr>
          <a:xfrm rot="10800000">
            <a:off x="5241694" y="3179993"/>
            <a:ext cx="1180244" cy="0"/>
          </a:xfrm>
          <a:prstGeom prst="straightConnector1">
            <a:avLst/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0836EC4D-E248-FE4E-9C25-204D5364C253}"/>
              </a:ext>
            </a:extLst>
          </p:cNvPr>
          <p:cNvCxnSpPr/>
          <p:nvPr/>
        </p:nvCxnSpPr>
        <p:spPr>
          <a:xfrm rot="10800000">
            <a:off x="5823588" y="3087226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C018ABFB-96BB-824E-805D-2335E7600790}"/>
              </a:ext>
            </a:extLst>
          </p:cNvPr>
          <p:cNvGrpSpPr/>
          <p:nvPr/>
        </p:nvGrpSpPr>
        <p:grpSpPr>
          <a:xfrm>
            <a:off x="4354243" y="2200240"/>
            <a:ext cx="848530" cy="982142"/>
            <a:chOff x="4203443" y="3990656"/>
            <a:chExt cx="848530" cy="982142"/>
          </a:xfrm>
        </p:grpSpPr>
        <p:cxnSp>
          <p:nvCxnSpPr>
            <p:cNvPr id="87" name="直線矢印コネクタ 86">
              <a:extLst>
                <a:ext uri="{FF2B5EF4-FFF2-40B4-BE49-F238E27FC236}">
                  <a16:creationId xmlns:a16="http://schemas.microsoft.com/office/drawing/2014/main" id="{D40D60AF-41BE-A64E-A5F9-8AD2275A1A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03443" y="3990656"/>
              <a:ext cx="663742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>
              <a:extLst>
                <a:ext uri="{FF2B5EF4-FFF2-40B4-BE49-F238E27FC236}">
                  <a16:creationId xmlns:a16="http://schemas.microsoft.com/office/drawing/2014/main" id="{EF1DF13D-0680-9944-96D4-A588CFBA0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4612" y="3990656"/>
              <a:ext cx="0" cy="982142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>
              <a:extLst>
                <a:ext uri="{FF2B5EF4-FFF2-40B4-BE49-F238E27FC236}">
                  <a16:creationId xmlns:a16="http://schemas.microsoft.com/office/drawing/2014/main" id="{A25A6526-C972-F54A-9EE4-8207318B77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0849" y="4957745"/>
              <a:ext cx="201124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1C5A5B6F-064F-0B43-B9A8-CEB1E9AC415D}"/>
              </a:ext>
            </a:extLst>
          </p:cNvPr>
          <p:cNvGrpSpPr/>
          <p:nvPr/>
        </p:nvGrpSpPr>
        <p:grpSpPr>
          <a:xfrm flipH="1">
            <a:off x="6451376" y="2587051"/>
            <a:ext cx="736460" cy="602882"/>
            <a:chOff x="4354243" y="4119863"/>
            <a:chExt cx="736460" cy="707880"/>
          </a:xfrm>
        </p:grpSpPr>
        <p:cxnSp>
          <p:nvCxnSpPr>
            <p:cNvPr id="91" name="直線矢印コネクタ 90">
              <a:extLst>
                <a:ext uri="{FF2B5EF4-FFF2-40B4-BE49-F238E27FC236}">
                  <a16:creationId xmlns:a16="http://schemas.microsoft.com/office/drawing/2014/main" id="{EC4734C2-1070-404E-80C8-923D9CF6AA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4243" y="4119863"/>
              <a:ext cx="512942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>
              <a:extLst>
                <a:ext uri="{FF2B5EF4-FFF2-40B4-BE49-F238E27FC236}">
                  <a16:creationId xmlns:a16="http://schemas.microsoft.com/office/drawing/2014/main" id="{25CC8F71-F50A-CB42-B40B-501FD90ADE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54612" y="4123627"/>
              <a:ext cx="0" cy="704116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>
              <a:extLst>
                <a:ext uri="{FF2B5EF4-FFF2-40B4-BE49-F238E27FC236}">
                  <a16:creationId xmlns:a16="http://schemas.microsoft.com/office/drawing/2014/main" id="{ED9934A9-4A10-2A4E-8E3C-5627D763DC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0849" y="4812830"/>
              <a:ext cx="239854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6A7731B7-AF46-254B-8A26-B8F7EA0EFDC2}"/>
              </a:ext>
            </a:extLst>
          </p:cNvPr>
          <p:cNvCxnSpPr>
            <a:cxnSpLocks/>
          </p:cNvCxnSpPr>
          <p:nvPr/>
        </p:nvCxnSpPr>
        <p:spPr>
          <a:xfrm flipH="1">
            <a:off x="703490" y="2223548"/>
            <a:ext cx="1565070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17391D91-3C86-244B-B779-169CADA00978}"/>
              </a:ext>
            </a:extLst>
          </p:cNvPr>
          <p:cNvCxnSpPr>
            <a:cxnSpLocks/>
          </p:cNvCxnSpPr>
          <p:nvPr/>
        </p:nvCxnSpPr>
        <p:spPr>
          <a:xfrm flipV="1">
            <a:off x="3482264" y="2323480"/>
            <a:ext cx="0" cy="1524694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A677845C-51EB-4140-886D-3D521107DFA6}"/>
              </a:ext>
            </a:extLst>
          </p:cNvPr>
          <p:cNvCxnSpPr>
            <a:cxnSpLocks/>
          </p:cNvCxnSpPr>
          <p:nvPr/>
        </p:nvCxnSpPr>
        <p:spPr>
          <a:xfrm>
            <a:off x="3485922" y="3848173"/>
            <a:ext cx="750999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0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0A10DE-EEC0-F34E-AB30-4F8F56B8A3F3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Naïve methods for these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6892E0-8362-5946-B0FD-250D0ED2A0D9}"/>
                  </a:ext>
                </a:extLst>
              </p:cNvPr>
              <p:cNvSpPr txBox="1"/>
              <p:nvPr/>
            </p:nvSpPr>
            <p:spPr>
              <a:xfrm>
                <a:off x="382377" y="4431000"/>
                <a:ext cx="8761623" cy="1490381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 lnSpcReduction="20000"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maximal (distinct) pals can be computed by naïvely applying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Manacher’s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(Groult et al.’s) algorithm to each root-to-leaf path.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This takes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time for each root-to-leaf path,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the height of the trie.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6892E0-8362-5946-B0FD-250D0ED2A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4431000"/>
                <a:ext cx="8761623" cy="1490381"/>
              </a:xfrm>
              <a:prstGeom prst="rect">
                <a:avLst/>
              </a:prstGeom>
              <a:blipFill>
                <a:blip r:embed="rId3"/>
                <a:stretch>
                  <a:fillRect l="-724" t="-6780" b="-3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BFAC67F3-E846-F043-A039-AABD55E767A5}"/>
              </a:ext>
            </a:extLst>
          </p:cNvPr>
          <p:cNvGrpSpPr/>
          <p:nvPr/>
        </p:nvGrpSpPr>
        <p:grpSpPr>
          <a:xfrm>
            <a:off x="360709" y="1230889"/>
            <a:ext cx="8422582" cy="3015697"/>
            <a:chOff x="245926" y="2896209"/>
            <a:chExt cx="8422582" cy="3015697"/>
          </a:xfrm>
        </p:grpSpPr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4B59A73E-D469-8C41-88ED-893E9C66BD63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03F7359C-9455-984B-8EB2-B49462D9E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A79BAACF-CD16-7A48-AA12-AF9F3E6A707C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86" name="グループ化 85">
                  <a:extLst>
                    <a:ext uri="{FF2B5EF4-FFF2-40B4-BE49-F238E27FC236}">
                      <a16:creationId xmlns:a16="http://schemas.microsoft.com/office/drawing/2014/main" id="{9218FA95-9AA0-2C46-9936-58F0EFF1E4FF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89" name="円/楕円 88">
                    <a:extLst>
                      <a:ext uri="{FF2B5EF4-FFF2-40B4-BE49-F238E27FC236}">
                        <a16:creationId xmlns:a16="http://schemas.microsoft.com/office/drawing/2014/main" id="{9D9557A0-C0D1-7947-AFDD-1448C0AEF8B5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90" name="直線コネクタ 89">
                    <a:extLst>
                      <a:ext uri="{FF2B5EF4-FFF2-40B4-BE49-F238E27FC236}">
                        <a16:creationId xmlns:a16="http://schemas.microsoft.com/office/drawing/2014/main" id="{77BDCC41-2BFD-3B4B-AB8A-B5FA28562D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674EFA5A-3559-2740-B69F-5DC61F81A5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" name="テキスト ボックス 87">
                    <a:extLst>
                      <a:ext uri="{FF2B5EF4-FFF2-40B4-BE49-F238E27FC236}">
                        <a16:creationId xmlns:a16="http://schemas.microsoft.com/office/drawing/2014/main" id="{4F8A784F-AFC2-6D49-8189-C9D061A0DD12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chemeClr val="bg1">
                          <a:lumMod val="8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grpSp>
                <p:nvGrpSpPr>
                  <p:cNvPr id="92" name="グループ化 91">
                    <a:extLst>
                      <a:ext uri="{FF2B5EF4-FFF2-40B4-BE49-F238E27FC236}">
                        <a16:creationId xmlns:a16="http://schemas.microsoft.com/office/drawing/2014/main" id="{2C157E18-7661-C943-A131-CF5193D37607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93" name="グループ化 92">
                      <a:extLst>
                        <a:ext uri="{FF2B5EF4-FFF2-40B4-BE49-F238E27FC236}">
                          <a16:creationId xmlns:a16="http://schemas.microsoft.com/office/drawing/2014/main" id="{4B68C81E-4B82-A648-A14A-0CCD3FB844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sp>
                    <p:nvSpPr>
                      <p:cNvPr id="96" name="円/楕円 95">
                        <a:extLst>
                          <a:ext uri="{FF2B5EF4-FFF2-40B4-BE49-F238E27FC236}">
                            <a16:creationId xmlns:a16="http://schemas.microsoft.com/office/drawing/2014/main" id="{C4E98FDB-AAD6-8943-8EC3-A10ED2E9F8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  <p:grpSp>
                    <p:nvGrpSpPr>
                      <p:cNvPr id="95" name="グループ化 94">
                        <a:extLst>
                          <a:ext uri="{FF2B5EF4-FFF2-40B4-BE49-F238E27FC236}">
                            <a16:creationId xmlns:a16="http://schemas.microsoft.com/office/drawing/2014/main" id="{03EA10A8-8CC6-5140-BEF5-2FF5E0B3C0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111" name="円/楕円 110">
                          <a:extLst>
                            <a:ext uri="{FF2B5EF4-FFF2-40B4-BE49-F238E27FC236}">
                              <a16:creationId xmlns:a16="http://schemas.microsoft.com/office/drawing/2014/main" id="{374C5B7D-1A85-2243-9D8A-1389D5DF51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18" name="直線コネクタ 117">
                          <a:extLst>
                            <a:ext uri="{FF2B5EF4-FFF2-40B4-BE49-F238E27FC236}">
                              <a16:creationId xmlns:a16="http://schemas.microsoft.com/office/drawing/2014/main" id="{385BC9BD-0375-544D-A3DA-394DAB9846A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直線コネクタ 120">
                          <a:extLst>
                            <a:ext uri="{FF2B5EF4-FFF2-40B4-BE49-F238E27FC236}">
                              <a16:creationId xmlns:a16="http://schemas.microsoft.com/office/drawing/2014/main" id="{BFD5760D-C17D-FB44-A6A1-A3B7C8809DC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3" name="円/楕円 122">
                          <a:extLst>
                            <a:ext uri="{FF2B5EF4-FFF2-40B4-BE49-F238E27FC236}">
                              <a16:creationId xmlns:a16="http://schemas.microsoft.com/office/drawing/2014/main" id="{77BF54AD-F872-3C4E-B859-51FE2929FB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6" name="直線コネクタ 125">
                          <a:extLst>
                            <a:ext uri="{FF2B5EF4-FFF2-40B4-BE49-F238E27FC236}">
                              <a16:creationId xmlns:a16="http://schemas.microsoft.com/office/drawing/2014/main" id="{D7D967EB-1945-4F48-A53F-EBE47278232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7" name="円/楕円 126">
                          <a:extLst>
                            <a:ext uri="{FF2B5EF4-FFF2-40B4-BE49-F238E27FC236}">
                              <a16:creationId xmlns:a16="http://schemas.microsoft.com/office/drawing/2014/main" id="{24246F72-4AAB-304F-8A57-798BFBF698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9" name="円/楕円 128">
                          <a:extLst>
                            <a:ext uri="{FF2B5EF4-FFF2-40B4-BE49-F238E27FC236}">
                              <a16:creationId xmlns:a16="http://schemas.microsoft.com/office/drawing/2014/main" id="{F2D0AA56-5E6C-7C41-ABFC-FF1C01D6EC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0" name="直線コネクタ 129">
                          <a:extLst>
                            <a:ext uri="{FF2B5EF4-FFF2-40B4-BE49-F238E27FC236}">
                              <a16:creationId xmlns:a16="http://schemas.microsoft.com/office/drawing/2014/main" id="{01AA0296-6B52-734F-B029-CB6B2615DC5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1" name="円/楕円 130">
                          <a:extLst>
                            <a:ext uri="{FF2B5EF4-FFF2-40B4-BE49-F238E27FC236}">
                              <a16:creationId xmlns:a16="http://schemas.microsoft.com/office/drawing/2014/main" id="{09F0FD04-BD65-034E-B844-A99A1F5728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2" name="カギ線コネクタ 131">
                          <a:extLst>
                            <a:ext uri="{FF2B5EF4-FFF2-40B4-BE49-F238E27FC236}">
                              <a16:creationId xmlns:a16="http://schemas.microsoft.com/office/drawing/2014/main" id="{6A3CC9AA-8756-2443-AA65-47498C50CD35}"/>
                            </a:ext>
                          </a:extLst>
                        </p:cNvPr>
                        <p:cNvCxnSpPr>
                          <a:cxnSpLocks/>
                          <a:stCxn id="107" idx="4"/>
                          <a:endCxn id="131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" name="直線コネクタ 132">
                          <a:extLst>
                            <a:ext uri="{FF2B5EF4-FFF2-40B4-BE49-F238E27FC236}">
                              <a16:creationId xmlns:a16="http://schemas.microsoft.com/office/drawing/2014/main" id="{633A58FC-FF21-ED4A-B53C-762C524BD65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2" name="円/楕円 141">
                          <a:extLst>
                            <a:ext uri="{FF2B5EF4-FFF2-40B4-BE49-F238E27FC236}">
                              <a16:creationId xmlns:a16="http://schemas.microsoft.com/office/drawing/2014/main" id="{8A4DDEFE-5EA8-5C43-ABE4-6A59D9F7A5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3" name="直線コネクタ 142">
                          <a:extLst>
                            <a:ext uri="{FF2B5EF4-FFF2-40B4-BE49-F238E27FC236}">
                              <a16:creationId xmlns:a16="http://schemas.microsoft.com/office/drawing/2014/main" id="{229646B3-E77E-8D4B-8620-FA5D27F3BA6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4" name="円/楕円 143">
                          <a:extLst>
                            <a:ext uri="{FF2B5EF4-FFF2-40B4-BE49-F238E27FC236}">
                              <a16:creationId xmlns:a16="http://schemas.microsoft.com/office/drawing/2014/main" id="{B4699A1E-6F95-E54F-9E8B-261548ADCC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5" name="カギ線コネクタ 144">
                          <a:extLst>
                            <a:ext uri="{FF2B5EF4-FFF2-40B4-BE49-F238E27FC236}">
                              <a16:creationId xmlns:a16="http://schemas.microsoft.com/office/drawing/2014/main" id="{29D62BE7-6FEB-8346-893B-516EDA981693}"/>
                            </a:ext>
                          </a:extLst>
                        </p:cNvPr>
                        <p:cNvCxnSpPr>
                          <a:cxnSpLocks/>
                          <a:stCxn id="108" idx="4"/>
                          <a:endCxn id="144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8" name="円/楕円 147">
                          <a:extLst>
                            <a:ext uri="{FF2B5EF4-FFF2-40B4-BE49-F238E27FC236}">
                              <a16:creationId xmlns:a16="http://schemas.microsoft.com/office/drawing/2014/main" id="{D37E1B52-1091-6643-89D1-2A22C64B06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9" name="直線コネクタ 148">
                          <a:extLst>
                            <a:ext uri="{FF2B5EF4-FFF2-40B4-BE49-F238E27FC236}">
                              <a16:creationId xmlns:a16="http://schemas.microsoft.com/office/drawing/2014/main" id="{5471CB8A-8835-EA45-A3BB-D90FA1A6774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カギ線コネクタ 149">
                          <a:extLst>
                            <a:ext uri="{FF2B5EF4-FFF2-40B4-BE49-F238E27FC236}">
                              <a16:creationId xmlns:a16="http://schemas.microsoft.com/office/drawing/2014/main" id="{A12CFCD0-3B74-9841-B745-4744230F6F5C}"/>
                            </a:ext>
                          </a:extLst>
                        </p:cNvPr>
                        <p:cNvCxnSpPr>
                          <a:cxnSpLocks/>
                          <a:stCxn id="144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6" name="円/楕円 155">
                          <a:extLst>
                            <a:ext uri="{FF2B5EF4-FFF2-40B4-BE49-F238E27FC236}">
                              <a16:creationId xmlns:a16="http://schemas.microsoft.com/office/drawing/2014/main" id="{891E6AD8-3E89-B840-B179-F82EEF6F62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7" name="円/楕円 156">
                          <a:extLst>
                            <a:ext uri="{FF2B5EF4-FFF2-40B4-BE49-F238E27FC236}">
                              <a16:creationId xmlns:a16="http://schemas.microsoft.com/office/drawing/2014/main" id="{B289F61A-E8B6-D64A-B4E6-E1DA0EF478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8" name="円/楕円 157">
                          <a:extLst>
                            <a:ext uri="{FF2B5EF4-FFF2-40B4-BE49-F238E27FC236}">
                              <a16:creationId xmlns:a16="http://schemas.microsoft.com/office/drawing/2014/main" id="{D5F22AE4-D241-CE4A-8B79-908067CDB9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7" name="テキスト ボックス 96">
                          <a:extLst>
                            <a:ext uri="{FF2B5EF4-FFF2-40B4-BE49-F238E27FC236}">
                              <a16:creationId xmlns:a16="http://schemas.microsoft.com/office/drawing/2014/main" id="{CD9533CF-505B-E64E-9943-B141E2C0305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8" name="テキスト ボックス 97">
                          <a:extLst>
                            <a:ext uri="{FF2B5EF4-FFF2-40B4-BE49-F238E27FC236}">
                              <a16:creationId xmlns:a16="http://schemas.microsoft.com/office/drawing/2014/main" id="{73AF89EF-FE07-5D44-AB99-50FCE42310E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9" name="テキスト ボックス 98">
                          <a:extLst>
                            <a:ext uri="{FF2B5EF4-FFF2-40B4-BE49-F238E27FC236}">
                              <a16:creationId xmlns:a16="http://schemas.microsoft.com/office/drawing/2014/main" id="{688CADEF-C289-5A43-875B-A2F9023E89D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0" name="テキスト ボックス 99">
                          <a:extLst>
                            <a:ext uri="{FF2B5EF4-FFF2-40B4-BE49-F238E27FC236}">
                              <a16:creationId xmlns:a16="http://schemas.microsoft.com/office/drawing/2014/main" id="{6C073DF4-6259-984E-B2AA-D1D6A51DB48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1" name="テキスト ボックス 100">
                          <a:extLst>
                            <a:ext uri="{FF2B5EF4-FFF2-40B4-BE49-F238E27FC236}">
                              <a16:creationId xmlns:a16="http://schemas.microsoft.com/office/drawing/2014/main" id="{F8C0E2F2-59FB-2F4D-B687-176A037BDC2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2" name="テキスト ボックス 101">
                          <a:extLst>
                            <a:ext uri="{FF2B5EF4-FFF2-40B4-BE49-F238E27FC236}">
                              <a16:creationId xmlns:a16="http://schemas.microsoft.com/office/drawing/2014/main" id="{30248799-5233-D949-AC67-4F3FAACCD8F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3" name="テキスト ボックス 102">
                          <a:extLst>
                            <a:ext uri="{FF2B5EF4-FFF2-40B4-BE49-F238E27FC236}">
                              <a16:creationId xmlns:a16="http://schemas.microsoft.com/office/drawing/2014/main" id="{E5ED388D-F43E-F246-B864-F9674E990AD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4" name="テキスト ボックス 103">
                          <a:extLst>
                            <a:ext uri="{FF2B5EF4-FFF2-40B4-BE49-F238E27FC236}">
                              <a16:creationId xmlns:a16="http://schemas.microsoft.com/office/drawing/2014/main" id="{926361A3-15CD-944C-933F-B0E4161CCC5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5" name="テキスト ボックス 104">
                          <a:extLst>
                            <a:ext uri="{FF2B5EF4-FFF2-40B4-BE49-F238E27FC236}">
                              <a16:creationId xmlns:a16="http://schemas.microsoft.com/office/drawing/2014/main" id="{BD28C71D-EA59-AC4B-8337-BB442ED1982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6" name="テキスト ボックス 105">
                          <a:extLst>
                            <a:ext uri="{FF2B5EF4-FFF2-40B4-BE49-F238E27FC236}">
                              <a16:creationId xmlns:a16="http://schemas.microsoft.com/office/drawing/2014/main" id="{82CD4F49-0897-7646-9BF0-72DACA8DAC8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7" name="円/楕円 106">
                          <a:extLst>
                            <a:ext uri="{FF2B5EF4-FFF2-40B4-BE49-F238E27FC236}">
                              <a16:creationId xmlns:a16="http://schemas.microsoft.com/office/drawing/2014/main" id="{170323FF-AF2C-B04C-B842-9D3A7B328D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8" name="円/楕円 107">
                          <a:extLst>
                            <a:ext uri="{FF2B5EF4-FFF2-40B4-BE49-F238E27FC236}">
                              <a16:creationId xmlns:a16="http://schemas.microsoft.com/office/drawing/2014/main" id="{115926E4-2CD3-3548-8B3F-3E3C6022B1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09" name="直線コネクタ 108">
                          <a:extLst>
                            <a:ext uri="{FF2B5EF4-FFF2-40B4-BE49-F238E27FC236}">
                              <a16:creationId xmlns:a16="http://schemas.microsoft.com/office/drawing/2014/main" id="{869D070B-1ADA-DE43-BA92-D57016B189C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0" name="円/楕円 109">
                          <a:extLst>
                            <a:ext uri="{FF2B5EF4-FFF2-40B4-BE49-F238E27FC236}">
                              <a16:creationId xmlns:a16="http://schemas.microsoft.com/office/drawing/2014/main" id="{14F45BE5-F847-444F-ADDE-19729B8EEB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12" name="直線コネクタ 111">
                          <a:extLst>
                            <a:ext uri="{FF2B5EF4-FFF2-40B4-BE49-F238E27FC236}">
                              <a16:creationId xmlns:a16="http://schemas.microsoft.com/office/drawing/2014/main" id="{D81B6CED-65F2-5743-89AD-C71144990B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" name="直線コネクタ 112">
                          <a:extLst>
                            <a:ext uri="{FF2B5EF4-FFF2-40B4-BE49-F238E27FC236}">
                              <a16:creationId xmlns:a16="http://schemas.microsoft.com/office/drawing/2014/main" id="{D0A8596C-2AC6-6646-86A7-F109F595247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4" name="円/楕円 113">
                          <a:extLst>
                            <a:ext uri="{FF2B5EF4-FFF2-40B4-BE49-F238E27FC236}">
                              <a16:creationId xmlns:a16="http://schemas.microsoft.com/office/drawing/2014/main" id="{F0BCCE7F-193E-EA49-89B4-3F30512472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5" name="円/楕円 114">
                          <a:extLst>
                            <a:ext uri="{FF2B5EF4-FFF2-40B4-BE49-F238E27FC236}">
                              <a16:creationId xmlns:a16="http://schemas.microsoft.com/office/drawing/2014/main" id="{9A7C7391-B094-4649-88C7-E89D4DC8EF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16" name="直線コネクタ 115">
                          <a:extLst>
                            <a:ext uri="{FF2B5EF4-FFF2-40B4-BE49-F238E27FC236}">
                              <a16:creationId xmlns:a16="http://schemas.microsoft.com/office/drawing/2014/main" id="{5B51A32D-CDFB-6148-864F-A09FB6ED936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7" name="円/楕円 116">
                          <a:extLst>
                            <a:ext uri="{FF2B5EF4-FFF2-40B4-BE49-F238E27FC236}">
                              <a16:creationId xmlns:a16="http://schemas.microsoft.com/office/drawing/2014/main" id="{97040A98-9701-3841-AD82-1F0C078EB9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9" name="円/楕円 118">
                          <a:extLst>
                            <a:ext uri="{FF2B5EF4-FFF2-40B4-BE49-F238E27FC236}">
                              <a16:creationId xmlns:a16="http://schemas.microsoft.com/office/drawing/2014/main" id="{23607922-AA89-4040-9A24-0ABA71F5D2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0" name="直線コネクタ 119">
                          <a:extLst>
                            <a:ext uri="{FF2B5EF4-FFF2-40B4-BE49-F238E27FC236}">
                              <a16:creationId xmlns:a16="http://schemas.microsoft.com/office/drawing/2014/main" id="{3846E5E4-4583-0040-842A-7C3D2DC5B97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" name="カギ線コネクタ 121">
                          <a:extLst>
                            <a:ext uri="{FF2B5EF4-FFF2-40B4-BE49-F238E27FC236}">
                              <a16:creationId xmlns:a16="http://schemas.microsoft.com/office/drawing/2014/main" id="{D7438301-C0CD-2E4D-A4F8-F725F5180B4F}"/>
                            </a:ext>
                          </a:extLst>
                        </p:cNvPr>
                        <p:cNvCxnSpPr>
                          <a:cxnSpLocks/>
                          <a:stCxn id="117" idx="4"/>
                          <a:endCxn id="114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5" name="円/楕円 124">
                          <a:extLst>
                            <a:ext uri="{FF2B5EF4-FFF2-40B4-BE49-F238E27FC236}">
                              <a16:creationId xmlns:a16="http://schemas.microsoft.com/office/drawing/2014/main" id="{1355A14D-105E-1F45-A9BE-C8E50BBAA4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8" name="直線コネクタ 127">
                          <a:extLst>
                            <a:ext uri="{FF2B5EF4-FFF2-40B4-BE49-F238E27FC236}">
                              <a16:creationId xmlns:a16="http://schemas.microsoft.com/office/drawing/2014/main" id="{721D9D84-825C-CE4B-AFE6-BA14592A819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4" name="テキスト ボックス 133">
                          <a:extLst>
                            <a:ext uri="{FF2B5EF4-FFF2-40B4-BE49-F238E27FC236}">
                              <a16:creationId xmlns:a16="http://schemas.microsoft.com/office/drawing/2014/main" id="{E35CAA22-C2BF-3F4F-8A7C-42E8A8C3FA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5" name="直線コネクタ 134">
                          <a:extLst>
                            <a:ext uri="{FF2B5EF4-FFF2-40B4-BE49-F238E27FC236}">
                              <a16:creationId xmlns:a16="http://schemas.microsoft.com/office/drawing/2014/main" id="{03846EB6-4DC3-BF42-A137-6E80FFA63FE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6" name="円/楕円 135">
                          <a:extLst>
                            <a:ext uri="{FF2B5EF4-FFF2-40B4-BE49-F238E27FC236}">
                              <a16:creationId xmlns:a16="http://schemas.microsoft.com/office/drawing/2014/main" id="{76ED3219-A4E4-1245-BE51-10A3A42E5D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7" name="テキスト ボックス 136">
                          <a:extLst>
                            <a:ext uri="{FF2B5EF4-FFF2-40B4-BE49-F238E27FC236}">
                              <a16:creationId xmlns:a16="http://schemas.microsoft.com/office/drawing/2014/main" id="{3D624E06-AB8B-414E-802C-E0F91EF3214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8" name="テキスト ボックス 137">
                          <a:extLst>
                            <a:ext uri="{FF2B5EF4-FFF2-40B4-BE49-F238E27FC236}">
                              <a16:creationId xmlns:a16="http://schemas.microsoft.com/office/drawing/2014/main" id="{AB9CE5F6-3A07-1540-93CE-9BA1A34FDD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9" name="テキスト ボックス 138">
                          <a:extLst>
                            <a:ext uri="{FF2B5EF4-FFF2-40B4-BE49-F238E27FC236}">
                              <a16:creationId xmlns:a16="http://schemas.microsoft.com/office/drawing/2014/main" id="{4C6DCB18-75E2-3443-B3C2-13AE6860FA5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0" name="テキスト ボックス 139">
                          <a:extLst>
                            <a:ext uri="{FF2B5EF4-FFF2-40B4-BE49-F238E27FC236}">
                              <a16:creationId xmlns:a16="http://schemas.microsoft.com/office/drawing/2014/main" id="{38160FD9-2940-354B-9DCC-83A28C32DD4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1" name="テキスト ボックス 140">
                          <a:extLst>
                            <a:ext uri="{FF2B5EF4-FFF2-40B4-BE49-F238E27FC236}">
                              <a16:creationId xmlns:a16="http://schemas.microsoft.com/office/drawing/2014/main" id="{A597FBE9-9EF3-EB4D-8FAA-391B9A5AFB7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6" name="テキスト ボックス 145">
                          <a:extLst>
                            <a:ext uri="{FF2B5EF4-FFF2-40B4-BE49-F238E27FC236}">
                              <a16:creationId xmlns:a16="http://schemas.microsoft.com/office/drawing/2014/main" id="{BC66FEB1-269C-324E-8585-9F109AE29A7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7" name="テキスト ボックス 146">
                          <a:extLst>
                            <a:ext uri="{FF2B5EF4-FFF2-40B4-BE49-F238E27FC236}">
                              <a16:creationId xmlns:a16="http://schemas.microsoft.com/office/drawing/2014/main" id="{D9CE3586-C3DC-F649-9D7C-A0FF5B51251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1" name="テキスト ボックス 150">
                          <a:extLst>
                            <a:ext uri="{FF2B5EF4-FFF2-40B4-BE49-F238E27FC236}">
                              <a16:creationId xmlns:a16="http://schemas.microsoft.com/office/drawing/2014/main" id="{FF63515C-CC8C-1440-B2DC-46A7E8739D3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2" name="テキスト ボックス 151">
                          <a:extLst>
                            <a:ext uri="{FF2B5EF4-FFF2-40B4-BE49-F238E27FC236}">
                              <a16:creationId xmlns:a16="http://schemas.microsoft.com/office/drawing/2014/main" id="{3E290C77-2FBD-CB4D-B0FF-A2357FDE43E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3" name="直線コネクタ 152">
                          <a:extLst>
                            <a:ext uri="{FF2B5EF4-FFF2-40B4-BE49-F238E27FC236}">
                              <a16:creationId xmlns:a16="http://schemas.microsoft.com/office/drawing/2014/main" id="{5CC2E29F-6DD7-3C47-96DC-A6FC0C94A09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4" name="円/楕円 153">
                          <a:extLst>
                            <a:ext uri="{FF2B5EF4-FFF2-40B4-BE49-F238E27FC236}">
                              <a16:creationId xmlns:a16="http://schemas.microsoft.com/office/drawing/2014/main" id="{BE466112-2CBB-C849-992A-C5DA582DC3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5" name="テキスト ボックス 154">
                          <a:extLst>
                            <a:ext uri="{FF2B5EF4-FFF2-40B4-BE49-F238E27FC236}">
                              <a16:creationId xmlns:a16="http://schemas.microsoft.com/office/drawing/2014/main" id="{7744161D-2CCC-C549-AAC0-029C4938BEC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4" name="円/楕円 123">
                          <a:extLst>
                            <a:ext uri="{FF2B5EF4-FFF2-40B4-BE49-F238E27FC236}">
                              <a16:creationId xmlns:a16="http://schemas.microsoft.com/office/drawing/2014/main" id="{BC08DFBF-44D4-DC4A-89E4-FABC6C3739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4" name="テキスト ボックス 93">
                      <a:extLst>
                        <a:ext uri="{FF2B5EF4-FFF2-40B4-BE49-F238E27FC236}">
                          <a16:creationId xmlns:a16="http://schemas.microsoft.com/office/drawing/2014/main" id="{47E42D25-897C-FE43-9C78-0074E08A9F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87" name="カギ線コネクタ 86">
                  <a:extLst>
                    <a:ext uri="{FF2B5EF4-FFF2-40B4-BE49-F238E27FC236}">
                      <a16:creationId xmlns:a16="http://schemas.microsoft.com/office/drawing/2014/main" id="{97444B9F-26D3-134E-B3FE-CA02700BFE5E}"/>
                    </a:ext>
                  </a:extLst>
                </p:cNvPr>
                <p:cNvCxnSpPr>
                  <a:cxnSpLocks/>
                  <a:stCxn id="107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角丸四角形吹き出し 82">
              <a:extLst>
                <a:ext uri="{FF2B5EF4-FFF2-40B4-BE49-F238E27FC236}">
                  <a16:creationId xmlns:a16="http://schemas.microsoft.com/office/drawing/2014/main" id="{4AFE3EE3-B8F9-254D-BEFE-44A77566A129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467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0A10DE-EEC0-F34E-AB30-4F8F56B8A3F3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Naïve methods for these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6892E0-8362-5946-B0FD-250D0ED2A0D9}"/>
                  </a:ext>
                </a:extLst>
              </p:cNvPr>
              <p:cNvSpPr txBox="1"/>
              <p:nvPr/>
            </p:nvSpPr>
            <p:spPr>
              <a:xfrm>
                <a:off x="382377" y="4431000"/>
                <a:ext cx="8761623" cy="1490381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 lnSpcReduction="20000"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Therefore this naïve method computes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maximal / distinct palindromes in a trie 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h𝐿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time,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is the number of leaves.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This requires 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l-GR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ja-JP" sz="24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in the worst case. 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6892E0-8362-5946-B0FD-250D0ED2A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4431000"/>
                <a:ext cx="8761623" cy="1490381"/>
              </a:xfrm>
              <a:prstGeom prst="rect">
                <a:avLst/>
              </a:prstGeom>
              <a:blipFill>
                <a:blip r:embed="rId3"/>
                <a:stretch>
                  <a:fillRect l="-724" t="-6780" b="-3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BFAC67F3-E846-F043-A039-AABD55E767A5}"/>
              </a:ext>
            </a:extLst>
          </p:cNvPr>
          <p:cNvGrpSpPr/>
          <p:nvPr/>
        </p:nvGrpSpPr>
        <p:grpSpPr>
          <a:xfrm>
            <a:off x="360709" y="1230889"/>
            <a:ext cx="8422582" cy="3015697"/>
            <a:chOff x="245926" y="2896209"/>
            <a:chExt cx="8422582" cy="3015697"/>
          </a:xfrm>
        </p:grpSpPr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4B59A73E-D469-8C41-88ED-893E9C66BD63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03F7359C-9455-984B-8EB2-B49462D9E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A79BAACF-CD16-7A48-AA12-AF9F3E6A707C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86" name="グループ化 85">
                  <a:extLst>
                    <a:ext uri="{FF2B5EF4-FFF2-40B4-BE49-F238E27FC236}">
                      <a16:creationId xmlns:a16="http://schemas.microsoft.com/office/drawing/2014/main" id="{9218FA95-9AA0-2C46-9936-58F0EFF1E4FF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89" name="円/楕円 88">
                    <a:extLst>
                      <a:ext uri="{FF2B5EF4-FFF2-40B4-BE49-F238E27FC236}">
                        <a16:creationId xmlns:a16="http://schemas.microsoft.com/office/drawing/2014/main" id="{9D9557A0-C0D1-7947-AFDD-1448C0AEF8B5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90" name="直線コネクタ 89">
                    <a:extLst>
                      <a:ext uri="{FF2B5EF4-FFF2-40B4-BE49-F238E27FC236}">
                        <a16:creationId xmlns:a16="http://schemas.microsoft.com/office/drawing/2014/main" id="{77BDCC41-2BFD-3B4B-AB8A-B5FA28562D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>
                    <a:extLst>
                      <a:ext uri="{FF2B5EF4-FFF2-40B4-BE49-F238E27FC236}">
                        <a16:creationId xmlns:a16="http://schemas.microsoft.com/office/drawing/2014/main" id="{674EFA5A-3559-2740-B69F-5DC61F81A5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" name="テキスト ボックス 87">
                    <a:extLst>
                      <a:ext uri="{FF2B5EF4-FFF2-40B4-BE49-F238E27FC236}">
                        <a16:creationId xmlns:a16="http://schemas.microsoft.com/office/drawing/2014/main" id="{4F8A784F-AFC2-6D49-8189-C9D061A0DD12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chemeClr val="bg1">
                          <a:lumMod val="8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grpSp>
                <p:nvGrpSpPr>
                  <p:cNvPr id="92" name="グループ化 91">
                    <a:extLst>
                      <a:ext uri="{FF2B5EF4-FFF2-40B4-BE49-F238E27FC236}">
                        <a16:creationId xmlns:a16="http://schemas.microsoft.com/office/drawing/2014/main" id="{2C157E18-7661-C943-A131-CF5193D37607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93" name="グループ化 92">
                      <a:extLst>
                        <a:ext uri="{FF2B5EF4-FFF2-40B4-BE49-F238E27FC236}">
                          <a16:creationId xmlns:a16="http://schemas.microsoft.com/office/drawing/2014/main" id="{4B68C81E-4B82-A648-A14A-0CCD3FB844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sp>
                    <p:nvSpPr>
                      <p:cNvPr id="96" name="円/楕円 95">
                        <a:extLst>
                          <a:ext uri="{FF2B5EF4-FFF2-40B4-BE49-F238E27FC236}">
                            <a16:creationId xmlns:a16="http://schemas.microsoft.com/office/drawing/2014/main" id="{C4E98FDB-AAD6-8943-8EC3-A10ED2E9F8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12700">
                        <a:solidFill>
                          <a:schemeClr val="bg1">
                            <a:lumMod val="8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  <p:grpSp>
                    <p:nvGrpSpPr>
                      <p:cNvPr id="95" name="グループ化 94">
                        <a:extLst>
                          <a:ext uri="{FF2B5EF4-FFF2-40B4-BE49-F238E27FC236}">
                            <a16:creationId xmlns:a16="http://schemas.microsoft.com/office/drawing/2014/main" id="{03EA10A8-8CC6-5140-BEF5-2FF5E0B3C0A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111" name="円/楕円 110">
                          <a:extLst>
                            <a:ext uri="{FF2B5EF4-FFF2-40B4-BE49-F238E27FC236}">
                              <a16:creationId xmlns:a16="http://schemas.microsoft.com/office/drawing/2014/main" id="{374C5B7D-1A85-2243-9D8A-1389D5DF51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18" name="直線コネクタ 117">
                          <a:extLst>
                            <a:ext uri="{FF2B5EF4-FFF2-40B4-BE49-F238E27FC236}">
                              <a16:creationId xmlns:a16="http://schemas.microsoft.com/office/drawing/2014/main" id="{385BC9BD-0375-544D-A3DA-394DAB9846A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直線コネクタ 120">
                          <a:extLst>
                            <a:ext uri="{FF2B5EF4-FFF2-40B4-BE49-F238E27FC236}">
                              <a16:creationId xmlns:a16="http://schemas.microsoft.com/office/drawing/2014/main" id="{BFD5760D-C17D-FB44-A6A1-A3B7C8809DC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3" name="円/楕円 122">
                          <a:extLst>
                            <a:ext uri="{FF2B5EF4-FFF2-40B4-BE49-F238E27FC236}">
                              <a16:creationId xmlns:a16="http://schemas.microsoft.com/office/drawing/2014/main" id="{77BF54AD-F872-3C4E-B859-51FE2929FB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6" name="直線コネクタ 125">
                          <a:extLst>
                            <a:ext uri="{FF2B5EF4-FFF2-40B4-BE49-F238E27FC236}">
                              <a16:creationId xmlns:a16="http://schemas.microsoft.com/office/drawing/2014/main" id="{D7D967EB-1945-4F48-A53F-EBE47278232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7" name="円/楕円 126">
                          <a:extLst>
                            <a:ext uri="{FF2B5EF4-FFF2-40B4-BE49-F238E27FC236}">
                              <a16:creationId xmlns:a16="http://schemas.microsoft.com/office/drawing/2014/main" id="{24246F72-4AAB-304F-8A57-798BFBF698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9" name="円/楕円 128">
                          <a:extLst>
                            <a:ext uri="{FF2B5EF4-FFF2-40B4-BE49-F238E27FC236}">
                              <a16:creationId xmlns:a16="http://schemas.microsoft.com/office/drawing/2014/main" id="{F2D0AA56-5E6C-7C41-ABFC-FF1C01D6EC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0" name="直線コネクタ 129">
                          <a:extLst>
                            <a:ext uri="{FF2B5EF4-FFF2-40B4-BE49-F238E27FC236}">
                              <a16:creationId xmlns:a16="http://schemas.microsoft.com/office/drawing/2014/main" id="{01AA0296-6B52-734F-B029-CB6B2615DC5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1" name="円/楕円 130">
                          <a:extLst>
                            <a:ext uri="{FF2B5EF4-FFF2-40B4-BE49-F238E27FC236}">
                              <a16:creationId xmlns:a16="http://schemas.microsoft.com/office/drawing/2014/main" id="{09F0FD04-BD65-034E-B844-A99A1F5728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2" name="カギ線コネクタ 131">
                          <a:extLst>
                            <a:ext uri="{FF2B5EF4-FFF2-40B4-BE49-F238E27FC236}">
                              <a16:creationId xmlns:a16="http://schemas.microsoft.com/office/drawing/2014/main" id="{6A3CC9AA-8756-2443-AA65-47498C50CD35}"/>
                            </a:ext>
                          </a:extLst>
                        </p:cNvPr>
                        <p:cNvCxnSpPr>
                          <a:cxnSpLocks/>
                          <a:stCxn id="107" idx="4"/>
                          <a:endCxn id="131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" name="直線コネクタ 132">
                          <a:extLst>
                            <a:ext uri="{FF2B5EF4-FFF2-40B4-BE49-F238E27FC236}">
                              <a16:creationId xmlns:a16="http://schemas.microsoft.com/office/drawing/2014/main" id="{633A58FC-FF21-ED4A-B53C-762C524BD65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2" name="円/楕円 141">
                          <a:extLst>
                            <a:ext uri="{FF2B5EF4-FFF2-40B4-BE49-F238E27FC236}">
                              <a16:creationId xmlns:a16="http://schemas.microsoft.com/office/drawing/2014/main" id="{8A4DDEFE-5EA8-5C43-ABE4-6A59D9F7A5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3" name="直線コネクタ 142">
                          <a:extLst>
                            <a:ext uri="{FF2B5EF4-FFF2-40B4-BE49-F238E27FC236}">
                              <a16:creationId xmlns:a16="http://schemas.microsoft.com/office/drawing/2014/main" id="{229646B3-E77E-8D4B-8620-FA5D27F3BA6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4" name="円/楕円 143">
                          <a:extLst>
                            <a:ext uri="{FF2B5EF4-FFF2-40B4-BE49-F238E27FC236}">
                              <a16:creationId xmlns:a16="http://schemas.microsoft.com/office/drawing/2014/main" id="{B4699A1E-6F95-E54F-9E8B-261548ADCC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5" name="カギ線コネクタ 144">
                          <a:extLst>
                            <a:ext uri="{FF2B5EF4-FFF2-40B4-BE49-F238E27FC236}">
                              <a16:creationId xmlns:a16="http://schemas.microsoft.com/office/drawing/2014/main" id="{29D62BE7-6FEB-8346-893B-516EDA981693}"/>
                            </a:ext>
                          </a:extLst>
                        </p:cNvPr>
                        <p:cNvCxnSpPr>
                          <a:cxnSpLocks/>
                          <a:stCxn id="108" idx="4"/>
                          <a:endCxn id="144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8" name="円/楕円 147">
                          <a:extLst>
                            <a:ext uri="{FF2B5EF4-FFF2-40B4-BE49-F238E27FC236}">
                              <a16:creationId xmlns:a16="http://schemas.microsoft.com/office/drawing/2014/main" id="{D37E1B52-1091-6643-89D1-2A22C64B06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9" name="直線コネクタ 148">
                          <a:extLst>
                            <a:ext uri="{FF2B5EF4-FFF2-40B4-BE49-F238E27FC236}">
                              <a16:creationId xmlns:a16="http://schemas.microsoft.com/office/drawing/2014/main" id="{5471CB8A-8835-EA45-A3BB-D90FA1A6774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カギ線コネクタ 149">
                          <a:extLst>
                            <a:ext uri="{FF2B5EF4-FFF2-40B4-BE49-F238E27FC236}">
                              <a16:creationId xmlns:a16="http://schemas.microsoft.com/office/drawing/2014/main" id="{A12CFCD0-3B74-9841-B745-4744230F6F5C}"/>
                            </a:ext>
                          </a:extLst>
                        </p:cNvPr>
                        <p:cNvCxnSpPr>
                          <a:cxnSpLocks/>
                          <a:stCxn id="144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28575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6" name="円/楕円 155">
                          <a:extLst>
                            <a:ext uri="{FF2B5EF4-FFF2-40B4-BE49-F238E27FC236}">
                              <a16:creationId xmlns:a16="http://schemas.microsoft.com/office/drawing/2014/main" id="{891E6AD8-3E89-B840-B179-F82EEF6F62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7" name="円/楕円 156">
                          <a:extLst>
                            <a:ext uri="{FF2B5EF4-FFF2-40B4-BE49-F238E27FC236}">
                              <a16:creationId xmlns:a16="http://schemas.microsoft.com/office/drawing/2014/main" id="{B289F61A-E8B6-D64A-B4E6-E1DA0EF478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8" name="円/楕円 157">
                          <a:extLst>
                            <a:ext uri="{FF2B5EF4-FFF2-40B4-BE49-F238E27FC236}">
                              <a16:creationId xmlns:a16="http://schemas.microsoft.com/office/drawing/2014/main" id="{D5F22AE4-D241-CE4A-8B79-908067CDB9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12700">
                          <a:solidFill>
                            <a:schemeClr val="bg1">
                              <a:lumMod val="8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7" name="テキスト ボックス 96">
                          <a:extLst>
                            <a:ext uri="{FF2B5EF4-FFF2-40B4-BE49-F238E27FC236}">
                              <a16:creationId xmlns:a16="http://schemas.microsoft.com/office/drawing/2014/main" id="{CD9533CF-505B-E64E-9943-B141E2C0305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8" name="テキスト ボックス 97">
                          <a:extLst>
                            <a:ext uri="{FF2B5EF4-FFF2-40B4-BE49-F238E27FC236}">
                              <a16:creationId xmlns:a16="http://schemas.microsoft.com/office/drawing/2014/main" id="{73AF89EF-FE07-5D44-AB99-50FCE42310E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9" name="テキスト ボックス 98">
                          <a:extLst>
                            <a:ext uri="{FF2B5EF4-FFF2-40B4-BE49-F238E27FC236}">
                              <a16:creationId xmlns:a16="http://schemas.microsoft.com/office/drawing/2014/main" id="{688CADEF-C289-5A43-875B-A2F9023E89D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</a:p>
                      </p:txBody>
                    </p:sp>
                    <p:sp>
                      <p:nvSpPr>
                        <p:cNvPr id="100" name="テキスト ボックス 99">
                          <a:extLst>
                            <a:ext uri="{FF2B5EF4-FFF2-40B4-BE49-F238E27FC236}">
                              <a16:creationId xmlns:a16="http://schemas.microsoft.com/office/drawing/2014/main" id="{6C073DF4-6259-984E-B2AA-D1D6A51DB48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1" name="テキスト ボックス 100">
                          <a:extLst>
                            <a:ext uri="{FF2B5EF4-FFF2-40B4-BE49-F238E27FC236}">
                              <a16:creationId xmlns:a16="http://schemas.microsoft.com/office/drawing/2014/main" id="{F8C0E2F2-59FB-2F4D-B687-176A037BDC2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2" name="テキスト ボックス 101">
                          <a:extLst>
                            <a:ext uri="{FF2B5EF4-FFF2-40B4-BE49-F238E27FC236}">
                              <a16:creationId xmlns:a16="http://schemas.microsoft.com/office/drawing/2014/main" id="{30248799-5233-D949-AC67-4F3FAACCD8F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3" name="テキスト ボックス 102">
                          <a:extLst>
                            <a:ext uri="{FF2B5EF4-FFF2-40B4-BE49-F238E27FC236}">
                              <a16:creationId xmlns:a16="http://schemas.microsoft.com/office/drawing/2014/main" id="{E5ED388D-F43E-F246-B864-F9674E990AD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4" name="テキスト ボックス 103">
                          <a:extLst>
                            <a:ext uri="{FF2B5EF4-FFF2-40B4-BE49-F238E27FC236}">
                              <a16:creationId xmlns:a16="http://schemas.microsoft.com/office/drawing/2014/main" id="{926361A3-15CD-944C-933F-B0E4161CCC5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5" name="テキスト ボックス 104">
                          <a:extLst>
                            <a:ext uri="{FF2B5EF4-FFF2-40B4-BE49-F238E27FC236}">
                              <a16:creationId xmlns:a16="http://schemas.microsoft.com/office/drawing/2014/main" id="{BD28C71D-EA59-AC4B-8337-BB442ED1982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6" name="テキスト ボックス 105">
                          <a:extLst>
                            <a:ext uri="{FF2B5EF4-FFF2-40B4-BE49-F238E27FC236}">
                              <a16:creationId xmlns:a16="http://schemas.microsoft.com/office/drawing/2014/main" id="{82CD4F49-0897-7646-9BF0-72DACA8DAC8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7" name="円/楕円 106">
                          <a:extLst>
                            <a:ext uri="{FF2B5EF4-FFF2-40B4-BE49-F238E27FC236}">
                              <a16:creationId xmlns:a16="http://schemas.microsoft.com/office/drawing/2014/main" id="{170323FF-AF2C-B04C-B842-9D3A7B328D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8" name="円/楕円 107">
                          <a:extLst>
                            <a:ext uri="{FF2B5EF4-FFF2-40B4-BE49-F238E27FC236}">
                              <a16:creationId xmlns:a16="http://schemas.microsoft.com/office/drawing/2014/main" id="{115926E4-2CD3-3548-8B3F-3E3C6022B1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09" name="直線コネクタ 108">
                          <a:extLst>
                            <a:ext uri="{FF2B5EF4-FFF2-40B4-BE49-F238E27FC236}">
                              <a16:creationId xmlns:a16="http://schemas.microsoft.com/office/drawing/2014/main" id="{869D070B-1ADA-DE43-BA92-D57016B189C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0" name="円/楕円 109">
                          <a:extLst>
                            <a:ext uri="{FF2B5EF4-FFF2-40B4-BE49-F238E27FC236}">
                              <a16:creationId xmlns:a16="http://schemas.microsoft.com/office/drawing/2014/main" id="{14F45BE5-F847-444F-ADDE-19729B8EEB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12" name="直線コネクタ 111">
                          <a:extLst>
                            <a:ext uri="{FF2B5EF4-FFF2-40B4-BE49-F238E27FC236}">
                              <a16:creationId xmlns:a16="http://schemas.microsoft.com/office/drawing/2014/main" id="{D81B6CED-65F2-5743-89AD-C71144990B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" name="直線コネクタ 112">
                          <a:extLst>
                            <a:ext uri="{FF2B5EF4-FFF2-40B4-BE49-F238E27FC236}">
                              <a16:creationId xmlns:a16="http://schemas.microsoft.com/office/drawing/2014/main" id="{D0A8596C-2AC6-6646-86A7-F109F595247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4" name="円/楕円 113">
                          <a:extLst>
                            <a:ext uri="{FF2B5EF4-FFF2-40B4-BE49-F238E27FC236}">
                              <a16:creationId xmlns:a16="http://schemas.microsoft.com/office/drawing/2014/main" id="{F0BCCE7F-193E-EA49-89B4-3F30512472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5" name="円/楕円 114">
                          <a:extLst>
                            <a:ext uri="{FF2B5EF4-FFF2-40B4-BE49-F238E27FC236}">
                              <a16:creationId xmlns:a16="http://schemas.microsoft.com/office/drawing/2014/main" id="{9A7C7391-B094-4649-88C7-E89D4DC8EF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16" name="直線コネクタ 115">
                          <a:extLst>
                            <a:ext uri="{FF2B5EF4-FFF2-40B4-BE49-F238E27FC236}">
                              <a16:creationId xmlns:a16="http://schemas.microsoft.com/office/drawing/2014/main" id="{5B51A32D-CDFB-6148-864F-A09FB6ED936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7" name="円/楕円 116">
                          <a:extLst>
                            <a:ext uri="{FF2B5EF4-FFF2-40B4-BE49-F238E27FC236}">
                              <a16:creationId xmlns:a16="http://schemas.microsoft.com/office/drawing/2014/main" id="{97040A98-9701-3841-AD82-1F0C078EB9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9" name="円/楕円 118">
                          <a:extLst>
                            <a:ext uri="{FF2B5EF4-FFF2-40B4-BE49-F238E27FC236}">
                              <a16:creationId xmlns:a16="http://schemas.microsoft.com/office/drawing/2014/main" id="{23607922-AA89-4040-9A24-0ABA71F5D2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0" name="直線コネクタ 119">
                          <a:extLst>
                            <a:ext uri="{FF2B5EF4-FFF2-40B4-BE49-F238E27FC236}">
                              <a16:creationId xmlns:a16="http://schemas.microsoft.com/office/drawing/2014/main" id="{3846E5E4-4583-0040-842A-7C3D2DC5B97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" name="カギ線コネクタ 121">
                          <a:extLst>
                            <a:ext uri="{FF2B5EF4-FFF2-40B4-BE49-F238E27FC236}">
                              <a16:creationId xmlns:a16="http://schemas.microsoft.com/office/drawing/2014/main" id="{D7438301-C0CD-2E4D-A4F8-F725F5180B4F}"/>
                            </a:ext>
                          </a:extLst>
                        </p:cNvPr>
                        <p:cNvCxnSpPr>
                          <a:cxnSpLocks/>
                          <a:stCxn id="117" idx="4"/>
                          <a:endCxn id="114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5" name="円/楕円 124">
                          <a:extLst>
                            <a:ext uri="{FF2B5EF4-FFF2-40B4-BE49-F238E27FC236}">
                              <a16:creationId xmlns:a16="http://schemas.microsoft.com/office/drawing/2014/main" id="{1355A14D-105E-1F45-A9BE-C8E50BBAA4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8" name="直線コネクタ 127">
                          <a:extLst>
                            <a:ext uri="{FF2B5EF4-FFF2-40B4-BE49-F238E27FC236}">
                              <a16:creationId xmlns:a16="http://schemas.microsoft.com/office/drawing/2014/main" id="{721D9D84-825C-CE4B-AFE6-BA14592A819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4" name="テキスト ボックス 133">
                          <a:extLst>
                            <a:ext uri="{FF2B5EF4-FFF2-40B4-BE49-F238E27FC236}">
                              <a16:creationId xmlns:a16="http://schemas.microsoft.com/office/drawing/2014/main" id="{E35CAA22-C2BF-3F4F-8A7C-42E8A8C3FA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5" name="直線コネクタ 134">
                          <a:extLst>
                            <a:ext uri="{FF2B5EF4-FFF2-40B4-BE49-F238E27FC236}">
                              <a16:creationId xmlns:a16="http://schemas.microsoft.com/office/drawing/2014/main" id="{03846EB6-4DC3-BF42-A137-6E80FFA63FE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6" name="円/楕円 135">
                          <a:extLst>
                            <a:ext uri="{FF2B5EF4-FFF2-40B4-BE49-F238E27FC236}">
                              <a16:creationId xmlns:a16="http://schemas.microsoft.com/office/drawing/2014/main" id="{76ED3219-A4E4-1245-BE51-10A3A42E5D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7" name="テキスト ボックス 136">
                          <a:extLst>
                            <a:ext uri="{FF2B5EF4-FFF2-40B4-BE49-F238E27FC236}">
                              <a16:creationId xmlns:a16="http://schemas.microsoft.com/office/drawing/2014/main" id="{3D624E06-AB8B-414E-802C-E0F91EF3214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8" name="テキスト ボックス 137">
                          <a:extLst>
                            <a:ext uri="{FF2B5EF4-FFF2-40B4-BE49-F238E27FC236}">
                              <a16:creationId xmlns:a16="http://schemas.microsoft.com/office/drawing/2014/main" id="{AB9CE5F6-3A07-1540-93CE-9BA1A34FDD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9" name="テキスト ボックス 138">
                          <a:extLst>
                            <a:ext uri="{FF2B5EF4-FFF2-40B4-BE49-F238E27FC236}">
                              <a16:creationId xmlns:a16="http://schemas.microsoft.com/office/drawing/2014/main" id="{4C6DCB18-75E2-3443-B3C2-13AE6860FA5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0" name="テキスト ボックス 139">
                          <a:extLst>
                            <a:ext uri="{FF2B5EF4-FFF2-40B4-BE49-F238E27FC236}">
                              <a16:creationId xmlns:a16="http://schemas.microsoft.com/office/drawing/2014/main" id="{38160FD9-2940-354B-9DCC-83A28C32DD4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1" name="テキスト ボックス 140">
                          <a:extLst>
                            <a:ext uri="{FF2B5EF4-FFF2-40B4-BE49-F238E27FC236}">
                              <a16:creationId xmlns:a16="http://schemas.microsoft.com/office/drawing/2014/main" id="{A597FBE9-9EF3-EB4D-8FAA-391B9A5AFB7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6" name="テキスト ボックス 145">
                          <a:extLst>
                            <a:ext uri="{FF2B5EF4-FFF2-40B4-BE49-F238E27FC236}">
                              <a16:creationId xmlns:a16="http://schemas.microsoft.com/office/drawing/2014/main" id="{BC66FEB1-269C-324E-8585-9F109AE29A7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7" name="テキスト ボックス 146">
                          <a:extLst>
                            <a:ext uri="{FF2B5EF4-FFF2-40B4-BE49-F238E27FC236}">
                              <a16:creationId xmlns:a16="http://schemas.microsoft.com/office/drawing/2014/main" id="{D9CE3586-C3DC-F649-9D7C-A0FF5B51251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1" name="テキスト ボックス 150">
                          <a:extLst>
                            <a:ext uri="{FF2B5EF4-FFF2-40B4-BE49-F238E27FC236}">
                              <a16:creationId xmlns:a16="http://schemas.microsoft.com/office/drawing/2014/main" id="{FF63515C-CC8C-1440-B2DC-46A7E8739D3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2" name="テキスト ボックス 151">
                          <a:extLst>
                            <a:ext uri="{FF2B5EF4-FFF2-40B4-BE49-F238E27FC236}">
                              <a16:creationId xmlns:a16="http://schemas.microsoft.com/office/drawing/2014/main" id="{3E290C77-2FBD-CB4D-B0FF-A2357FDE43E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3" name="直線コネクタ 152">
                          <a:extLst>
                            <a:ext uri="{FF2B5EF4-FFF2-40B4-BE49-F238E27FC236}">
                              <a16:creationId xmlns:a16="http://schemas.microsoft.com/office/drawing/2014/main" id="{5CC2E29F-6DD7-3C47-96DC-A6FC0C94A09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4" name="円/楕円 153">
                          <a:extLst>
                            <a:ext uri="{FF2B5EF4-FFF2-40B4-BE49-F238E27FC236}">
                              <a16:creationId xmlns:a16="http://schemas.microsoft.com/office/drawing/2014/main" id="{BE466112-2CBB-C849-992A-C5DA582DC3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chemeClr val="tx1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5" name="テキスト ボックス 154">
                          <a:extLst>
                            <a:ext uri="{FF2B5EF4-FFF2-40B4-BE49-F238E27FC236}">
                              <a16:creationId xmlns:a16="http://schemas.microsoft.com/office/drawing/2014/main" id="{7744161D-2CCC-C549-AAC0-029C4938BEC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4" name="円/楕円 123">
                          <a:extLst>
                            <a:ext uri="{FF2B5EF4-FFF2-40B4-BE49-F238E27FC236}">
                              <a16:creationId xmlns:a16="http://schemas.microsoft.com/office/drawing/2014/main" id="{BC08DFBF-44D4-DC4A-89E4-FABC6C3739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94" name="テキスト ボックス 93">
                      <a:extLst>
                        <a:ext uri="{FF2B5EF4-FFF2-40B4-BE49-F238E27FC236}">
                          <a16:creationId xmlns:a16="http://schemas.microsoft.com/office/drawing/2014/main" id="{47E42D25-897C-FE43-9C78-0074E08A9F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87" name="カギ線コネクタ 86">
                  <a:extLst>
                    <a:ext uri="{FF2B5EF4-FFF2-40B4-BE49-F238E27FC236}">
                      <a16:creationId xmlns:a16="http://schemas.microsoft.com/office/drawing/2014/main" id="{97444B9F-26D3-134E-B3FE-CA02700BFE5E}"/>
                    </a:ext>
                  </a:extLst>
                </p:cNvPr>
                <p:cNvCxnSpPr>
                  <a:cxnSpLocks/>
                  <a:stCxn id="107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角丸四角形吹き出し 82">
              <a:extLst>
                <a:ext uri="{FF2B5EF4-FFF2-40B4-BE49-F238E27FC236}">
                  <a16:creationId xmlns:a16="http://schemas.microsoft.com/office/drawing/2014/main" id="{4AFE3EE3-B8F9-254D-BEFE-44A77566A129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55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877F43-A366-D44A-BEA3-1012D3120297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Palindromes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58F592-BBC4-4347-9504-16CC7C45A914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 palindrome is a string that reads the same forward and backward.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Examples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40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○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radar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40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○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neveroddoreven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(Never odd or even.)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40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○</a:t>
                </a:r>
                <a:r>
                  <a:rPr lang="ja-JP" altLang="en-US" sz="2400">
                    <a:latin typeface="+mn-ea"/>
                    <a:cs typeface="Times New Roman" panose="02020603050405020304" pitchFamily="18" charset="0"/>
                  </a:rPr>
                  <a:t>リモコンてんこもり</a:t>
                </a:r>
                <a:r>
                  <a:rPr lang="en-US" altLang="ja-JP" sz="2400" dirty="0">
                    <a:latin typeface="+mn-ea"/>
                    <a:cs typeface="Times New Roman" panose="02020603050405020304" pitchFamily="18" charset="0"/>
                  </a:rPr>
                  <a:t> (</a:t>
                </a:r>
                <a:r>
                  <a:rPr lang="ja-JP" altLang="en-US" sz="2400">
                    <a:latin typeface="+mn-ea"/>
                    <a:cs typeface="Times New Roman" panose="02020603050405020304" pitchFamily="18" charset="0"/>
                  </a:rPr>
                  <a:t>りもこんてんこもり</a:t>
                </a:r>
                <a:r>
                  <a:rPr lang="en-US" altLang="ja-JP" sz="2400" dirty="0">
                    <a:latin typeface="+mn-ea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= There are a lot of remote controllers.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40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○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64222+523 × 113=311 × 325+22246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ea typeface="Hiragino Maru Gothic ProN W4" charset="-128"/>
                    <a:cs typeface="Hiragino Maru Gothic ProN W4" charset="-128"/>
                  </a:rPr>
                  <a:t>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ea typeface="Hiragino Maru Gothic ProN W4" charset="-128"/>
                    <a:cs typeface="Hiragino Maru Gothic ProN W4" charset="-128"/>
                  </a:rPr>
                  <a:t>              </a:t>
                </a:r>
                <a:r>
                  <a:rPr lang="ja-JP" altLang="en-US" sz="2400">
                    <a:solidFill>
                      <a:srgbClr val="333333"/>
                    </a:solidFill>
                    <a:ea typeface="Hiragino Maru Gothic ProN W4" charset="-128"/>
                    <a:cs typeface="Hiragino Maru Gothic ProN W4" charset="-128"/>
                  </a:rPr>
                  <a:t>   </a:t>
                </a:r>
                <a:r>
                  <a:rPr lang="en-US" altLang="ja-JP" sz="2400" dirty="0">
                    <a:solidFill>
                      <a:srgbClr val="333333"/>
                    </a:solidFill>
                    <a:ea typeface="Hiragino Maru Gothic ProN W4" charset="-128"/>
                    <a:cs typeface="Hiragino Maru Gothic ProN W4" charset="-128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 12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3321=123321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rPr>
                  <a:t>  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Hiragino Maru Gothic ProN W4" charset="-128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58F592-BBC4-4347-9504-16CC7C45A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 l="-878" t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0950BC53-403C-A748-B1AB-87BD3FF76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780" y="2358523"/>
            <a:ext cx="2012496" cy="214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FA9608-E469-0441-9DE7-951ABF215BB9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Main results for maximal palindromes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 22">
                <a:extLst>
                  <a:ext uri="{FF2B5EF4-FFF2-40B4-BE49-F238E27FC236}">
                    <a16:creationId xmlns:a16="http://schemas.microsoft.com/office/drawing/2014/main" id="{5C6F0799-C151-F643-A001-5B9157A0A0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074201"/>
                  </p:ext>
                </p:extLst>
              </p:nvPr>
            </p:nvGraphicFramePr>
            <p:xfrm>
              <a:off x="112871" y="1266637"/>
              <a:ext cx="891825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string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Manacher 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 22">
                <a:extLst>
                  <a:ext uri="{FF2B5EF4-FFF2-40B4-BE49-F238E27FC236}">
                    <a16:creationId xmlns:a16="http://schemas.microsoft.com/office/drawing/2014/main" id="{5C6F0799-C151-F643-A001-5B9157A0A0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074201"/>
                  </p:ext>
                </p:extLst>
              </p:nvPr>
            </p:nvGraphicFramePr>
            <p:xfrm>
              <a:off x="112871" y="1266637"/>
              <a:ext cx="891825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53425" r="-437615" b="-63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05405" r="-93143" b="-2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05405" b="-2216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211111" r="-93143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211111" b="-1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string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311111" r="-437615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Manacher 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311111" r="-93143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311111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FCCE2C5-C484-554A-AE70-BCBAC1EBB46D}"/>
              </a:ext>
            </a:extLst>
          </p:cNvPr>
          <p:cNvCxnSpPr>
            <a:cxnSpLocks/>
          </p:cNvCxnSpPr>
          <p:nvPr/>
        </p:nvCxnSpPr>
        <p:spPr>
          <a:xfrm>
            <a:off x="1581167" y="1266637"/>
            <a:ext cx="0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D2997BF-F7FE-9345-8541-A38A39F9CC3A}"/>
              </a:ext>
            </a:extLst>
          </p:cNvPr>
          <p:cNvCxnSpPr>
            <a:cxnSpLocks/>
          </p:cNvCxnSpPr>
          <p:nvPr/>
        </p:nvCxnSpPr>
        <p:spPr>
          <a:xfrm>
            <a:off x="100721" y="1700636"/>
            <a:ext cx="891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788F2E8-8DEC-4944-B2AA-D95206CA753E}"/>
                  </a:ext>
                </a:extLst>
              </p:cNvPr>
              <p:cNvSpPr txBox="1"/>
              <p:nvPr/>
            </p:nvSpPr>
            <p:spPr>
              <a:xfrm flipH="1">
                <a:off x="191189" y="3681497"/>
                <a:ext cx="8761623" cy="1490381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 lnSpcReduction="2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b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length of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</a:t>
                </a:r>
                <a:r>
                  <a:rPr lang="en-US" altLang="ja-JP" sz="2400" b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string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2400" b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edges of the trie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leaves of the trie</a:t>
                </a:r>
                <a:r>
                  <a:rPr lang="en-US" altLang="ja-JP" sz="2400" i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b="0" i="1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height of the trie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the branching nodes of the trie</a:t>
                </a:r>
                <a:r>
                  <a:rPr lang="ja-JP" alt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788F2E8-8DEC-4944-B2AA-D95206CA7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1189" y="3681497"/>
                <a:ext cx="8761623" cy="1490381"/>
              </a:xfrm>
              <a:prstGeom prst="rect">
                <a:avLst/>
              </a:prstGeom>
              <a:blipFill>
                <a:blip r:embed="rId4"/>
                <a:stretch>
                  <a:fillRect l="-724" t="-6780" b="-3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BFDDBDA-A702-8845-A1A0-CCFAEE1D3495}"/>
              </a:ext>
            </a:extLst>
          </p:cNvPr>
          <p:cNvCxnSpPr>
            <a:cxnSpLocks/>
          </p:cNvCxnSpPr>
          <p:nvPr/>
        </p:nvCxnSpPr>
        <p:spPr>
          <a:xfrm>
            <a:off x="100721" y="2667228"/>
            <a:ext cx="891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06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FA9608-E469-0441-9DE7-951ABF215BB9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Main results for maximal palindromes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表 22">
                <a:extLst>
                  <a:ext uri="{FF2B5EF4-FFF2-40B4-BE49-F238E27FC236}">
                    <a16:creationId xmlns:a16="http://schemas.microsoft.com/office/drawing/2014/main" id="{5C6F0799-C151-F643-A001-5B9157A0A0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650878"/>
                  </p:ext>
                </p:extLst>
              </p:nvPr>
            </p:nvGraphicFramePr>
            <p:xfrm>
              <a:off x="112871" y="1266637"/>
              <a:ext cx="891825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string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Manacher 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表 22">
                <a:extLst>
                  <a:ext uri="{FF2B5EF4-FFF2-40B4-BE49-F238E27FC236}">
                    <a16:creationId xmlns:a16="http://schemas.microsoft.com/office/drawing/2014/main" id="{5C6F0799-C151-F643-A001-5B9157A0A0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650878"/>
                  </p:ext>
                </p:extLst>
              </p:nvPr>
            </p:nvGraphicFramePr>
            <p:xfrm>
              <a:off x="112871" y="1266637"/>
              <a:ext cx="8918258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53425" r="-437615" b="-630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05405" r="-93143" b="-2216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05405" b="-2216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211111" r="-93143" b="-1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211111" b="-1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string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311111" r="-437615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Manacher 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311111" r="-93143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311111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FCCE2C5-C484-554A-AE70-BCBAC1EBB46D}"/>
              </a:ext>
            </a:extLst>
          </p:cNvPr>
          <p:cNvCxnSpPr>
            <a:cxnSpLocks/>
          </p:cNvCxnSpPr>
          <p:nvPr/>
        </p:nvCxnSpPr>
        <p:spPr>
          <a:xfrm>
            <a:off x="1581167" y="1266637"/>
            <a:ext cx="0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D2997BF-F7FE-9345-8541-A38A39F9CC3A}"/>
              </a:ext>
            </a:extLst>
          </p:cNvPr>
          <p:cNvCxnSpPr>
            <a:cxnSpLocks/>
          </p:cNvCxnSpPr>
          <p:nvPr/>
        </p:nvCxnSpPr>
        <p:spPr>
          <a:xfrm>
            <a:off x="100721" y="1700636"/>
            <a:ext cx="891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788F2E8-8DEC-4944-B2AA-D95206CA753E}"/>
                  </a:ext>
                </a:extLst>
              </p:cNvPr>
              <p:cNvSpPr txBox="1"/>
              <p:nvPr/>
            </p:nvSpPr>
            <p:spPr>
              <a:xfrm flipH="1">
                <a:off x="191189" y="3681497"/>
                <a:ext cx="8761623" cy="1490381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 lnSpcReduction="2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b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length of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</a:t>
                </a:r>
                <a:r>
                  <a:rPr lang="en-US" altLang="ja-JP" sz="2400" b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string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2400" b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edges</a:t>
                </a:r>
                <a:r>
                  <a:rPr lang="ja-JP" altLang="en-US" sz="2400" b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the trie</a:t>
                </a:r>
                <a:endParaRPr lang="en-US" altLang="ja-JP" sz="2400" b="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leaves of the trie</a:t>
                </a:r>
                <a:r>
                  <a:rPr lang="en-US" altLang="ja-JP" sz="2400" i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b="0" i="1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height of the trie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the branching nodes of the trie</a:t>
                </a:r>
                <a:r>
                  <a:rPr lang="ja-JP" alt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788F2E8-8DEC-4944-B2AA-D95206CA7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1189" y="3681497"/>
                <a:ext cx="8761623" cy="1490381"/>
              </a:xfrm>
              <a:prstGeom prst="rect">
                <a:avLst/>
              </a:prstGeom>
              <a:blipFill>
                <a:blip r:embed="rId4"/>
                <a:stretch>
                  <a:fillRect l="-724" t="-6780" b="-3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BFDDBDA-A702-8845-A1A0-CCFAEE1D3495}"/>
              </a:ext>
            </a:extLst>
          </p:cNvPr>
          <p:cNvCxnSpPr>
            <a:cxnSpLocks/>
          </p:cNvCxnSpPr>
          <p:nvPr/>
        </p:nvCxnSpPr>
        <p:spPr>
          <a:xfrm>
            <a:off x="100721" y="2667228"/>
            <a:ext cx="891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5D61081-B849-2F4B-9DEA-4C78CD13ACCB}"/>
              </a:ext>
            </a:extLst>
          </p:cNvPr>
          <p:cNvSpPr/>
          <p:nvPr/>
        </p:nvSpPr>
        <p:spPr>
          <a:xfrm>
            <a:off x="4896468" y="2660281"/>
            <a:ext cx="3972225" cy="1599707"/>
          </a:xfrm>
          <a:custGeom>
            <a:avLst/>
            <a:gdLst>
              <a:gd name="connsiteX0" fmla="*/ 316097 w 3626069"/>
              <a:gd name="connsiteY0" fmla="*/ 0 h 1734874"/>
              <a:gd name="connsiteX1" fmla="*/ 392600 w 3626069"/>
              <a:gd name="connsiteY1" fmla="*/ 737187 h 1734874"/>
              <a:gd name="connsiteX2" fmla="*/ 3459785 w 3626069"/>
              <a:gd name="connsiteY2" fmla="*/ 737187 h 1734874"/>
              <a:gd name="connsiteX3" fmla="*/ 3626069 w 3626069"/>
              <a:gd name="connsiteY3" fmla="*/ 903471 h 1734874"/>
              <a:gd name="connsiteX4" fmla="*/ 3626069 w 3626069"/>
              <a:gd name="connsiteY4" fmla="*/ 1568590 h 1734874"/>
              <a:gd name="connsiteX5" fmla="*/ 3459785 w 3626069"/>
              <a:gd name="connsiteY5" fmla="*/ 1734874 h 1734874"/>
              <a:gd name="connsiteX6" fmla="*/ 166284 w 3626069"/>
              <a:gd name="connsiteY6" fmla="*/ 1734874 h 1734874"/>
              <a:gd name="connsiteX7" fmla="*/ 0 w 3626069"/>
              <a:gd name="connsiteY7" fmla="*/ 1568590 h 1734874"/>
              <a:gd name="connsiteX8" fmla="*/ 0 w 3626069"/>
              <a:gd name="connsiteY8" fmla="*/ 903471 h 1734874"/>
              <a:gd name="connsiteX9" fmla="*/ 166284 w 3626069"/>
              <a:gd name="connsiteY9" fmla="*/ 737187 h 1734874"/>
              <a:gd name="connsiteX10" fmla="*/ 239594 w 3626069"/>
              <a:gd name="connsiteY10" fmla="*/ 737187 h 17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6069" h="1734874">
                <a:moveTo>
                  <a:pt x="316097" y="0"/>
                </a:moveTo>
                <a:lnTo>
                  <a:pt x="392600" y="737187"/>
                </a:lnTo>
                <a:lnTo>
                  <a:pt x="3459785" y="737187"/>
                </a:lnTo>
                <a:cubicBezTo>
                  <a:pt x="3551621" y="737187"/>
                  <a:pt x="3626069" y="811635"/>
                  <a:pt x="3626069" y="903471"/>
                </a:cubicBezTo>
                <a:lnTo>
                  <a:pt x="3626069" y="1568590"/>
                </a:lnTo>
                <a:cubicBezTo>
                  <a:pt x="3626069" y="1660426"/>
                  <a:pt x="3551621" y="1734874"/>
                  <a:pt x="3459785" y="1734874"/>
                </a:cubicBezTo>
                <a:lnTo>
                  <a:pt x="166284" y="1734874"/>
                </a:lnTo>
                <a:cubicBezTo>
                  <a:pt x="74448" y="1734874"/>
                  <a:pt x="0" y="1660426"/>
                  <a:pt x="0" y="1568590"/>
                </a:cubicBezTo>
                <a:lnTo>
                  <a:pt x="0" y="903471"/>
                </a:lnTo>
                <a:cubicBezTo>
                  <a:pt x="0" y="811635"/>
                  <a:pt x="74448" y="737187"/>
                  <a:pt x="166284" y="737187"/>
                </a:cubicBezTo>
                <a:lnTo>
                  <a:pt x="239594" y="737187"/>
                </a:lnTo>
                <a:close/>
              </a:path>
            </a:pathLst>
          </a:custGeom>
          <a:noFill/>
          <a:ln w="381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FAD73E-BBA8-0A49-993E-709866FAE548}"/>
              </a:ext>
            </a:extLst>
          </p:cNvPr>
          <p:cNvSpPr/>
          <p:nvPr/>
        </p:nvSpPr>
        <p:spPr>
          <a:xfrm>
            <a:off x="4745421" y="1723208"/>
            <a:ext cx="2207172" cy="911890"/>
          </a:xfrm>
          <a:prstGeom prst="rect">
            <a:avLst/>
          </a:prstGeom>
          <a:noFill/>
          <a:ln w="381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D1E7504-913E-0F45-A3E5-E888E37719DE}"/>
                  </a:ext>
                </a:extLst>
              </p:cNvPr>
              <p:cNvSpPr/>
              <p:nvPr/>
            </p:nvSpPr>
            <p:spPr>
              <a:xfrm>
                <a:off x="4572000" y="3390088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time complexity are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ja-JP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24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worst case.</a:t>
                </a:r>
                <a:endParaRPr lang="ja-JP" altLang="en-US" sz="240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5D1E7504-913E-0F45-A3E5-E888E3771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90088"/>
                <a:ext cx="4572000" cy="830997"/>
              </a:xfrm>
              <a:prstGeom prst="rect">
                <a:avLst/>
              </a:prstGeom>
              <a:blipFill>
                <a:blip r:embed="rId5"/>
                <a:stretch>
                  <a:fillRect t="-4545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72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>
                <a:extLst>
                  <a:ext uri="{FF2B5EF4-FFF2-40B4-BE49-F238E27FC236}">
                    <a16:creationId xmlns:a16="http://schemas.microsoft.com/office/drawing/2014/main" id="{09111863-0280-314C-9430-1BF38AAEAE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6242920"/>
                  </p:ext>
                </p:extLst>
              </p:nvPr>
            </p:nvGraphicFramePr>
            <p:xfrm>
              <a:off x="112871" y="1266637"/>
              <a:ext cx="8918258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kumimoji="1" lang="ja-JP" altLang="en-US" sz="2400" b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string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kumimoji="1" lang="ja-JP" altLang="en-US" sz="2400" b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Groult et al.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>
                <a:extLst>
                  <a:ext uri="{FF2B5EF4-FFF2-40B4-BE49-F238E27FC236}">
                    <a16:creationId xmlns:a16="http://schemas.microsoft.com/office/drawing/2014/main" id="{09111863-0280-314C-9430-1BF38AAEAE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6242920"/>
                  </p:ext>
                </p:extLst>
              </p:nvPr>
            </p:nvGraphicFramePr>
            <p:xfrm>
              <a:off x="112871" y="1266637"/>
              <a:ext cx="8918258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105405" r="-437615" b="-1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05405" r="-93143" b="-124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05405" b="-124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string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211111" r="-437615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Groult et al.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211111" r="-93143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211111" b="-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FA9608-E469-0441-9DE7-951ABF215BB9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Main results for distinct palindromes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9FCCE2C5-C484-554A-AE70-BCBAC1EBB46D}"/>
              </a:ext>
            </a:extLst>
          </p:cNvPr>
          <p:cNvCxnSpPr>
            <a:cxnSpLocks/>
          </p:cNvCxnSpPr>
          <p:nvPr/>
        </p:nvCxnSpPr>
        <p:spPr>
          <a:xfrm>
            <a:off x="1583157" y="1266502"/>
            <a:ext cx="0" cy="13717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D2997BF-F7FE-9345-8541-A38A39F9CC3A}"/>
              </a:ext>
            </a:extLst>
          </p:cNvPr>
          <p:cNvCxnSpPr>
            <a:cxnSpLocks/>
          </p:cNvCxnSpPr>
          <p:nvPr/>
        </p:nvCxnSpPr>
        <p:spPr>
          <a:xfrm>
            <a:off x="105857" y="1697227"/>
            <a:ext cx="891312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E40DC53-701F-BD4D-BBD8-D0057FCA3BA2}"/>
                  </a:ext>
                </a:extLst>
              </p:cNvPr>
              <p:cNvSpPr txBox="1"/>
              <p:nvPr/>
            </p:nvSpPr>
            <p:spPr>
              <a:xfrm>
                <a:off x="191189" y="2970902"/>
                <a:ext cx="8761623" cy="1490381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b="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length of a string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2400" b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edges</a:t>
                </a:r>
                <a:r>
                  <a:rPr lang="ja-JP" altLang="en-US" sz="2400" b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the trie</a:t>
                </a:r>
                <a:endParaRPr lang="en-US" altLang="ja-JP" sz="2400" b="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height of the trie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CE40DC53-701F-BD4D-BBD8-D0057FCA3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9" y="2970902"/>
                <a:ext cx="8761623" cy="1490381"/>
              </a:xfrm>
              <a:prstGeom prst="rect">
                <a:avLst/>
              </a:prstGeom>
              <a:blipFill>
                <a:blip r:embed="rId4"/>
                <a:stretch>
                  <a:fillRect l="-868" t="-33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A179F9E6-891B-D24F-BE8A-DC276B69CD68}"/>
              </a:ext>
            </a:extLst>
          </p:cNvPr>
          <p:cNvCxnSpPr>
            <a:cxnSpLocks/>
          </p:cNvCxnSpPr>
          <p:nvPr/>
        </p:nvCxnSpPr>
        <p:spPr>
          <a:xfrm>
            <a:off x="95419" y="2214869"/>
            <a:ext cx="89360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609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 17">
                <a:extLst>
                  <a:ext uri="{FF2B5EF4-FFF2-40B4-BE49-F238E27FC236}">
                    <a16:creationId xmlns:a16="http://schemas.microsoft.com/office/drawing/2014/main" id="{1DC48695-E254-D544-8AD4-E600489DDE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012438"/>
                  </p:ext>
                </p:extLst>
              </p:nvPr>
            </p:nvGraphicFramePr>
            <p:xfrm>
              <a:off x="112871" y="1266637"/>
              <a:ext cx="8918258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Maximal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Distinct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kumimoji="1" lang="ja-JP" altLang="en-US" sz="2400" b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 17">
                <a:extLst>
                  <a:ext uri="{FF2B5EF4-FFF2-40B4-BE49-F238E27FC236}">
                    <a16:creationId xmlns:a16="http://schemas.microsoft.com/office/drawing/2014/main" id="{1DC48695-E254-D544-8AD4-E600489DDE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8012438"/>
                  </p:ext>
                </p:extLst>
              </p:nvPr>
            </p:nvGraphicFramePr>
            <p:xfrm>
              <a:off x="112871" y="1266637"/>
              <a:ext cx="8918258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Maximal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53425" r="-437615" b="-1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05405" r="-93143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05405" b="-3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211111" r="-93143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211111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Distinct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172308" r="-437615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72308" r="-93143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72308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FA9608-E469-0441-9DE7-951ABF215BB9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Main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7BB4092-5922-EF4E-9E19-F96893689498}"/>
                  </a:ext>
                </a:extLst>
              </p:cNvPr>
              <p:cNvSpPr txBox="1"/>
              <p:nvPr/>
            </p:nvSpPr>
            <p:spPr>
              <a:xfrm>
                <a:off x="191189" y="4171234"/>
                <a:ext cx="8761623" cy="1490381"/>
              </a:xfrm>
              <a:prstGeom prst="rect">
                <a:avLst/>
              </a:prstGeom>
              <a:noFill/>
            </p:spPr>
            <p:txBody>
              <a:bodyPr wrap="none" rtlCol="0"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2400" b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edges</a:t>
                </a:r>
                <a:r>
                  <a:rPr lang="ja-JP" altLang="en-US" sz="2400" b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the trie</a:t>
                </a:r>
                <a:endParaRPr lang="en-US" altLang="ja-JP" sz="2400" b="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leaves of the trie</a:t>
                </a:r>
                <a:r>
                  <a:rPr lang="en-US" altLang="ja-JP" sz="2400" i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b="0" i="1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height of the trie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the branching nodes of the trie</a:t>
                </a:r>
                <a:r>
                  <a:rPr lang="ja-JP" alt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7BB4092-5922-EF4E-9E19-F96893689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9" y="4171234"/>
                <a:ext cx="8761623" cy="1490381"/>
              </a:xfrm>
              <a:prstGeom prst="rect">
                <a:avLst/>
              </a:prstGeom>
              <a:blipFill>
                <a:blip r:embed="rId4"/>
                <a:stretch>
                  <a:fillRect l="-868" t="-5042" b="-33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5F83C7-746A-0F43-8CEB-5268342DB759}"/>
              </a:ext>
            </a:extLst>
          </p:cNvPr>
          <p:cNvCxnSpPr>
            <a:cxnSpLocks/>
          </p:cNvCxnSpPr>
          <p:nvPr/>
        </p:nvCxnSpPr>
        <p:spPr>
          <a:xfrm>
            <a:off x="1581167" y="1266637"/>
            <a:ext cx="0" cy="2194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9C44E3D-C3C8-C448-856A-17CA629C06FE}"/>
              </a:ext>
            </a:extLst>
          </p:cNvPr>
          <p:cNvCxnSpPr>
            <a:cxnSpLocks/>
          </p:cNvCxnSpPr>
          <p:nvPr/>
        </p:nvCxnSpPr>
        <p:spPr>
          <a:xfrm>
            <a:off x="100721" y="1700636"/>
            <a:ext cx="891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F51B360-0F12-FD4F-8E29-1FB14A3870AE}"/>
              </a:ext>
            </a:extLst>
          </p:cNvPr>
          <p:cNvSpPr/>
          <p:nvPr/>
        </p:nvSpPr>
        <p:spPr>
          <a:xfrm>
            <a:off x="112734" y="1739220"/>
            <a:ext cx="8906235" cy="879320"/>
          </a:xfrm>
          <a:custGeom>
            <a:avLst/>
            <a:gdLst>
              <a:gd name="connsiteX0" fmla="*/ 0 w 8906235"/>
              <a:gd name="connsiteY0" fmla="*/ 0 h 879320"/>
              <a:gd name="connsiteX1" fmla="*/ 2868460 w 8906235"/>
              <a:gd name="connsiteY1" fmla="*/ 0 h 879320"/>
              <a:gd name="connsiteX2" fmla="*/ 2868461 w 8906235"/>
              <a:gd name="connsiteY2" fmla="*/ 0 h 879320"/>
              <a:gd name="connsiteX3" fmla="*/ 8906235 w 8906235"/>
              <a:gd name="connsiteY3" fmla="*/ 0 h 879320"/>
              <a:gd name="connsiteX4" fmla="*/ 8906235 w 8906235"/>
              <a:gd name="connsiteY4" fmla="*/ 437359 h 879320"/>
              <a:gd name="connsiteX5" fmla="*/ 2868461 w 8906235"/>
              <a:gd name="connsiteY5" fmla="*/ 437359 h 879320"/>
              <a:gd name="connsiteX6" fmla="*/ 2868461 w 8906235"/>
              <a:gd name="connsiteY6" fmla="*/ 879320 h 879320"/>
              <a:gd name="connsiteX7" fmla="*/ 0 w 8906235"/>
              <a:gd name="connsiteY7" fmla="*/ 879320 h 8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6235" h="879320">
                <a:moveTo>
                  <a:pt x="0" y="0"/>
                </a:moveTo>
                <a:lnTo>
                  <a:pt x="2868460" y="0"/>
                </a:lnTo>
                <a:lnTo>
                  <a:pt x="2868461" y="0"/>
                </a:lnTo>
                <a:lnTo>
                  <a:pt x="8906235" y="0"/>
                </a:lnTo>
                <a:lnTo>
                  <a:pt x="8906235" y="437359"/>
                </a:lnTo>
                <a:lnTo>
                  <a:pt x="2868461" y="437359"/>
                </a:lnTo>
                <a:lnTo>
                  <a:pt x="2868461" y="879320"/>
                </a:lnTo>
                <a:lnTo>
                  <a:pt x="0" y="879320"/>
                </a:lnTo>
                <a:close/>
              </a:path>
            </a:pathLst>
          </a:custGeom>
          <a:noFill/>
          <a:ln w="381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146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 17">
                <a:extLst>
                  <a:ext uri="{FF2B5EF4-FFF2-40B4-BE49-F238E27FC236}">
                    <a16:creationId xmlns:a16="http://schemas.microsoft.com/office/drawing/2014/main" id="{1DC48695-E254-D544-8AD4-E600489DDE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9634294"/>
                  </p:ext>
                </p:extLst>
              </p:nvPr>
            </p:nvGraphicFramePr>
            <p:xfrm>
              <a:off x="112871" y="1266637"/>
              <a:ext cx="8918258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Maximal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0" smtClean="0">
                                    <a:solidFill>
                                      <a:srgbClr val="DC5D4A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DC5D4A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DC5D4A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DC5D4A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kumimoji="1" lang="en-US" altLang="ja-JP" sz="2400" b="1" dirty="0">
                            <a:solidFill>
                              <a:srgbClr val="DC5D4A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Distinct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kumimoji="1" lang="ja-JP" altLang="en-US" sz="2400" b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 17">
                <a:extLst>
                  <a:ext uri="{FF2B5EF4-FFF2-40B4-BE49-F238E27FC236}">
                    <a16:creationId xmlns:a16="http://schemas.microsoft.com/office/drawing/2014/main" id="{1DC48695-E254-D544-8AD4-E600489DDE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9634294"/>
                  </p:ext>
                </p:extLst>
              </p:nvPr>
            </p:nvGraphicFramePr>
            <p:xfrm>
              <a:off x="112871" y="1266637"/>
              <a:ext cx="8918258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Maximal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53425" r="-437615" b="-1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05405" r="-93143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05405" b="-3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211111" r="-93143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211111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Distinct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172308" r="-437615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72308" r="-93143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72308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FA9608-E469-0441-9DE7-951ABF215BB9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Main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7BB4092-5922-EF4E-9E19-F96893689498}"/>
                  </a:ext>
                </a:extLst>
              </p:cNvPr>
              <p:cNvSpPr txBox="1"/>
              <p:nvPr/>
            </p:nvSpPr>
            <p:spPr>
              <a:xfrm>
                <a:off x="191189" y="4171234"/>
                <a:ext cx="8761623" cy="1490381"/>
              </a:xfrm>
              <a:prstGeom prst="rect">
                <a:avLst/>
              </a:prstGeom>
              <a:noFill/>
            </p:spPr>
            <p:txBody>
              <a:bodyPr wrap="none" rtlCol="0"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2400" b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edges</a:t>
                </a:r>
                <a:r>
                  <a:rPr lang="ja-JP" altLang="en-US" sz="2400" b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the trie</a:t>
                </a:r>
                <a:endParaRPr lang="en-US" altLang="ja-JP" sz="2400" b="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leaves of the trie</a:t>
                </a:r>
                <a:r>
                  <a:rPr lang="en-US" altLang="ja-JP" sz="2400" i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b="0" i="1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height of the trie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the branching nodes of the trie</a:t>
                </a:r>
                <a:r>
                  <a:rPr lang="ja-JP" alt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7BB4092-5922-EF4E-9E19-F96893689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9" y="4171234"/>
                <a:ext cx="8761623" cy="1490381"/>
              </a:xfrm>
              <a:prstGeom prst="rect">
                <a:avLst/>
              </a:prstGeom>
              <a:blipFill>
                <a:blip r:embed="rId4"/>
                <a:stretch>
                  <a:fillRect l="-868" t="-5042" b="-33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5F83C7-746A-0F43-8CEB-5268342DB759}"/>
              </a:ext>
            </a:extLst>
          </p:cNvPr>
          <p:cNvCxnSpPr>
            <a:cxnSpLocks/>
          </p:cNvCxnSpPr>
          <p:nvPr/>
        </p:nvCxnSpPr>
        <p:spPr>
          <a:xfrm>
            <a:off x="1581167" y="1266637"/>
            <a:ext cx="0" cy="2194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9C44E3D-C3C8-C448-856A-17CA629C06FE}"/>
              </a:ext>
            </a:extLst>
          </p:cNvPr>
          <p:cNvCxnSpPr>
            <a:cxnSpLocks/>
          </p:cNvCxnSpPr>
          <p:nvPr/>
        </p:nvCxnSpPr>
        <p:spPr>
          <a:xfrm>
            <a:off x="100721" y="1699872"/>
            <a:ext cx="891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F51B360-0F12-FD4F-8E29-1FB14A3870AE}"/>
              </a:ext>
            </a:extLst>
          </p:cNvPr>
          <p:cNvSpPr/>
          <p:nvPr/>
        </p:nvSpPr>
        <p:spPr>
          <a:xfrm>
            <a:off x="112734" y="1739220"/>
            <a:ext cx="8906235" cy="879320"/>
          </a:xfrm>
          <a:custGeom>
            <a:avLst/>
            <a:gdLst>
              <a:gd name="connsiteX0" fmla="*/ 0 w 8906235"/>
              <a:gd name="connsiteY0" fmla="*/ 0 h 879320"/>
              <a:gd name="connsiteX1" fmla="*/ 2868460 w 8906235"/>
              <a:gd name="connsiteY1" fmla="*/ 0 h 879320"/>
              <a:gd name="connsiteX2" fmla="*/ 2868461 w 8906235"/>
              <a:gd name="connsiteY2" fmla="*/ 0 h 879320"/>
              <a:gd name="connsiteX3" fmla="*/ 8906235 w 8906235"/>
              <a:gd name="connsiteY3" fmla="*/ 0 h 879320"/>
              <a:gd name="connsiteX4" fmla="*/ 8906235 w 8906235"/>
              <a:gd name="connsiteY4" fmla="*/ 437359 h 879320"/>
              <a:gd name="connsiteX5" fmla="*/ 2868461 w 8906235"/>
              <a:gd name="connsiteY5" fmla="*/ 437359 h 879320"/>
              <a:gd name="connsiteX6" fmla="*/ 2868461 w 8906235"/>
              <a:gd name="connsiteY6" fmla="*/ 879320 h 879320"/>
              <a:gd name="connsiteX7" fmla="*/ 0 w 8906235"/>
              <a:gd name="connsiteY7" fmla="*/ 879320 h 8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6235" h="879320">
                <a:moveTo>
                  <a:pt x="0" y="0"/>
                </a:moveTo>
                <a:lnTo>
                  <a:pt x="2868460" y="0"/>
                </a:lnTo>
                <a:lnTo>
                  <a:pt x="2868461" y="0"/>
                </a:lnTo>
                <a:lnTo>
                  <a:pt x="8906235" y="0"/>
                </a:lnTo>
                <a:lnTo>
                  <a:pt x="8906235" y="437359"/>
                </a:lnTo>
                <a:lnTo>
                  <a:pt x="2868461" y="437359"/>
                </a:lnTo>
                <a:lnTo>
                  <a:pt x="2868461" y="879320"/>
                </a:lnTo>
                <a:lnTo>
                  <a:pt x="0" y="879320"/>
                </a:lnTo>
                <a:close/>
              </a:path>
            </a:pathLst>
          </a:custGeom>
          <a:noFill/>
          <a:ln w="381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45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65B7B2FE-7CEB-4C42-AC2F-11B1364C2B62}"/>
              </a:ext>
            </a:extLst>
          </p:cNvPr>
          <p:cNvCxnSpPr/>
          <p:nvPr/>
        </p:nvCxnSpPr>
        <p:spPr>
          <a:xfrm rot="10800000">
            <a:off x="4356868" y="1866987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692AF8B3-F083-6346-91B3-14EB26A3ADE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 number of maximal palindromes</a:t>
            </a:r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21385BE6-918C-A544-98A0-843E9CA6DEC1}"/>
              </a:ext>
            </a:extLst>
          </p:cNvPr>
          <p:cNvGrpSpPr/>
          <p:nvPr/>
        </p:nvGrpSpPr>
        <p:grpSpPr>
          <a:xfrm>
            <a:off x="360709" y="982800"/>
            <a:ext cx="8422582" cy="3014399"/>
            <a:chOff x="245926" y="2897507"/>
            <a:chExt cx="8422582" cy="3014399"/>
          </a:xfrm>
        </p:grpSpPr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2F4243FC-493E-DF42-9398-1C89AA72C31F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89" name="グループ化 88">
                <a:extLst>
                  <a:ext uri="{FF2B5EF4-FFF2-40B4-BE49-F238E27FC236}">
                    <a16:creationId xmlns:a16="http://schemas.microsoft.com/office/drawing/2014/main" id="{E94D5B2C-515B-8745-9D57-DA5988F860A5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92" name="グループ化 91">
                  <a:extLst>
                    <a:ext uri="{FF2B5EF4-FFF2-40B4-BE49-F238E27FC236}">
                      <a16:creationId xmlns:a16="http://schemas.microsoft.com/office/drawing/2014/main" id="{4EE6A077-E0FD-B948-BDA8-C7DF3571F6EC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96" name="テキスト ボックス 95">
                    <a:extLst>
                      <a:ext uri="{FF2B5EF4-FFF2-40B4-BE49-F238E27FC236}">
                        <a16:creationId xmlns:a16="http://schemas.microsoft.com/office/drawing/2014/main" id="{37C8DFA9-D971-364E-BEC3-50D7A76CF950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97" name="円/楕円 96">
                    <a:extLst>
                      <a:ext uri="{FF2B5EF4-FFF2-40B4-BE49-F238E27FC236}">
                        <a16:creationId xmlns:a16="http://schemas.microsoft.com/office/drawing/2014/main" id="{4735F6D4-1200-CE41-9AFE-97752C42936C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98" name="直線コネクタ 97">
                    <a:extLst>
                      <a:ext uri="{FF2B5EF4-FFF2-40B4-BE49-F238E27FC236}">
                        <a16:creationId xmlns:a16="http://schemas.microsoft.com/office/drawing/2014/main" id="{F657E1D4-AA25-F042-9D78-94F5220965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98">
                    <a:extLst>
                      <a:ext uri="{FF2B5EF4-FFF2-40B4-BE49-F238E27FC236}">
                        <a16:creationId xmlns:a16="http://schemas.microsoft.com/office/drawing/2014/main" id="{71F8671A-239C-CE49-BA9C-2E10310144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" name="グループ化 99">
                    <a:extLst>
                      <a:ext uri="{FF2B5EF4-FFF2-40B4-BE49-F238E27FC236}">
                        <a16:creationId xmlns:a16="http://schemas.microsoft.com/office/drawing/2014/main" id="{BBC2F6A3-C146-CF4E-8D12-1F89D3F8A4FD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101" name="グループ化 100">
                      <a:extLst>
                        <a:ext uri="{FF2B5EF4-FFF2-40B4-BE49-F238E27FC236}">
                          <a16:creationId xmlns:a16="http://schemas.microsoft.com/office/drawing/2014/main" id="{172CF66F-FDC2-9847-AB33-FA46BD24CB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103" name="グループ化 102">
                        <a:extLst>
                          <a:ext uri="{FF2B5EF4-FFF2-40B4-BE49-F238E27FC236}">
                            <a16:creationId xmlns:a16="http://schemas.microsoft.com/office/drawing/2014/main" id="{E719DF1E-A43D-A24F-B0C4-74CEBF0617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105" name="テキスト ボックス 104">
                          <a:extLst>
                            <a:ext uri="{FF2B5EF4-FFF2-40B4-BE49-F238E27FC236}">
                              <a16:creationId xmlns:a16="http://schemas.microsoft.com/office/drawing/2014/main" id="{BE972E4A-6167-EE42-AA7E-1AC371725DA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6" name="テキスト ボックス 105">
                          <a:extLst>
                            <a:ext uri="{FF2B5EF4-FFF2-40B4-BE49-F238E27FC236}">
                              <a16:creationId xmlns:a16="http://schemas.microsoft.com/office/drawing/2014/main" id="{738EFB96-2B48-8A45-B2D2-76748896E5D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7" name="テキスト ボックス 106">
                          <a:extLst>
                            <a:ext uri="{FF2B5EF4-FFF2-40B4-BE49-F238E27FC236}">
                              <a16:creationId xmlns:a16="http://schemas.microsoft.com/office/drawing/2014/main" id="{206C0D1F-0FB1-EF41-85FF-C75D468AE2B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8" name="テキスト ボックス 107">
                          <a:extLst>
                            <a:ext uri="{FF2B5EF4-FFF2-40B4-BE49-F238E27FC236}">
                              <a16:creationId xmlns:a16="http://schemas.microsoft.com/office/drawing/2014/main" id="{9128FFF4-6461-484F-AC12-B28B3541BE9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09" name="テキスト ボックス 108">
                          <a:extLst>
                            <a:ext uri="{FF2B5EF4-FFF2-40B4-BE49-F238E27FC236}">
                              <a16:creationId xmlns:a16="http://schemas.microsoft.com/office/drawing/2014/main" id="{E639566C-E803-5441-A0FA-03C37E8D21F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0" name="テキスト ボックス 109">
                          <a:extLst>
                            <a:ext uri="{FF2B5EF4-FFF2-40B4-BE49-F238E27FC236}">
                              <a16:creationId xmlns:a16="http://schemas.microsoft.com/office/drawing/2014/main" id="{A232F47A-2CE3-3B47-B5AA-5FBED7D35AE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1" name="テキスト ボックス 110">
                          <a:extLst>
                            <a:ext uri="{FF2B5EF4-FFF2-40B4-BE49-F238E27FC236}">
                              <a16:creationId xmlns:a16="http://schemas.microsoft.com/office/drawing/2014/main" id="{BB1F9F2B-A247-664D-8A57-70280C87EB1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2" name="テキスト ボックス 111">
                          <a:extLst>
                            <a:ext uri="{FF2B5EF4-FFF2-40B4-BE49-F238E27FC236}">
                              <a16:creationId xmlns:a16="http://schemas.microsoft.com/office/drawing/2014/main" id="{0F569EE2-22E6-634A-B796-4BD503AD0D3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3" name="テキスト ボックス 112">
                          <a:extLst>
                            <a:ext uri="{FF2B5EF4-FFF2-40B4-BE49-F238E27FC236}">
                              <a16:creationId xmlns:a16="http://schemas.microsoft.com/office/drawing/2014/main" id="{B2D087CE-3F6F-7B48-8B09-8C2C28B259A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4" name="テキスト ボックス 113">
                          <a:extLst>
                            <a:ext uri="{FF2B5EF4-FFF2-40B4-BE49-F238E27FC236}">
                              <a16:creationId xmlns:a16="http://schemas.microsoft.com/office/drawing/2014/main" id="{9657F656-D859-9E43-A18B-1204C58C1AC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5" name="円/楕円 114">
                          <a:extLst>
                            <a:ext uri="{FF2B5EF4-FFF2-40B4-BE49-F238E27FC236}">
                              <a16:creationId xmlns:a16="http://schemas.microsoft.com/office/drawing/2014/main" id="{0BF08465-EF05-B24F-93E0-5B81B9EDBA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6" name="円/楕円 115">
                          <a:extLst>
                            <a:ext uri="{FF2B5EF4-FFF2-40B4-BE49-F238E27FC236}">
                              <a16:creationId xmlns:a16="http://schemas.microsoft.com/office/drawing/2014/main" id="{BCD8BC84-9064-5E41-9A7C-495435B7CE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17" name="直線コネクタ 116">
                          <a:extLst>
                            <a:ext uri="{FF2B5EF4-FFF2-40B4-BE49-F238E27FC236}">
                              <a16:creationId xmlns:a16="http://schemas.microsoft.com/office/drawing/2014/main" id="{CF57845D-2640-4F44-8F25-4D6F8E930D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8" name="円/楕円 117">
                          <a:extLst>
                            <a:ext uri="{FF2B5EF4-FFF2-40B4-BE49-F238E27FC236}">
                              <a16:creationId xmlns:a16="http://schemas.microsoft.com/office/drawing/2014/main" id="{14E6DA81-5EFF-524C-BCB0-DB981798F6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9" name="円/楕円 118">
                          <a:extLst>
                            <a:ext uri="{FF2B5EF4-FFF2-40B4-BE49-F238E27FC236}">
                              <a16:creationId xmlns:a16="http://schemas.microsoft.com/office/drawing/2014/main" id="{0B676E7A-1215-D347-AC83-CEEE47E6D3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0" name="直線コネクタ 119">
                          <a:extLst>
                            <a:ext uri="{FF2B5EF4-FFF2-40B4-BE49-F238E27FC236}">
                              <a16:creationId xmlns:a16="http://schemas.microsoft.com/office/drawing/2014/main" id="{8658872A-D4E1-A048-A1AF-66D0E3A7569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直線コネクタ 120">
                          <a:extLst>
                            <a:ext uri="{FF2B5EF4-FFF2-40B4-BE49-F238E27FC236}">
                              <a16:creationId xmlns:a16="http://schemas.microsoft.com/office/drawing/2014/main" id="{4D90EDA3-7816-B349-BDCF-26B727FAEE5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2" name="円/楕円 121">
                          <a:extLst>
                            <a:ext uri="{FF2B5EF4-FFF2-40B4-BE49-F238E27FC236}">
                              <a16:creationId xmlns:a16="http://schemas.microsoft.com/office/drawing/2014/main" id="{A4916002-903C-894D-8377-EC4BE21642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3" name="円/楕円 122">
                          <a:extLst>
                            <a:ext uri="{FF2B5EF4-FFF2-40B4-BE49-F238E27FC236}">
                              <a16:creationId xmlns:a16="http://schemas.microsoft.com/office/drawing/2014/main" id="{4A4F93EA-3E16-2B45-861D-EFD9C13475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4" name="直線コネクタ 123">
                          <a:extLst>
                            <a:ext uri="{FF2B5EF4-FFF2-40B4-BE49-F238E27FC236}">
                              <a16:creationId xmlns:a16="http://schemas.microsoft.com/office/drawing/2014/main" id="{15CE25E2-A2E2-2747-9F83-56ED4AB03B5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5" name="円/楕円 124">
                          <a:extLst>
                            <a:ext uri="{FF2B5EF4-FFF2-40B4-BE49-F238E27FC236}">
                              <a16:creationId xmlns:a16="http://schemas.microsoft.com/office/drawing/2014/main" id="{D385652C-FA80-AA47-B90D-5FDA7A5AF2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6" name="直線コネクタ 125">
                          <a:extLst>
                            <a:ext uri="{FF2B5EF4-FFF2-40B4-BE49-F238E27FC236}">
                              <a16:creationId xmlns:a16="http://schemas.microsoft.com/office/drawing/2014/main" id="{FF33DBA8-F695-9341-A9E1-0DE228F523C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7" name="円/楕円 126">
                          <a:extLst>
                            <a:ext uri="{FF2B5EF4-FFF2-40B4-BE49-F238E27FC236}">
                              <a16:creationId xmlns:a16="http://schemas.microsoft.com/office/drawing/2014/main" id="{DECFE76B-CAE1-8540-8FAE-6838CE889F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28" name="直線コネクタ 127">
                          <a:extLst>
                            <a:ext uri="{FF2B5EF4-FFF2-40B4-BE49-F238E27FC236}">
                              <a16:creationId xmlns:a16="http://schemas.microsoft.com/office/drawing/2014/main" id="{C7CE36AA-9A57-5D4A-84B2-BB189B42040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9" name="直線コネクタ 128">
                          <a:extLst>
                            <a:ext uri="{FF2B5EF4-FFF2-40B4-BE49-F238E27FC236}">
                              <a16:creationId xmlns:a16="http://schemas.microsoft.com/office/drawing/2014/main" id="{E8FF9ECD-936A-A749-A1A2-110DFF6CCA6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カギ線コネクタ 129">
                          <a:extLst>
                            <a:ext uri="{FF2B5EF4-FFF2-40B4-BE49-F238E27FC236}">
                              <a16:creationId xmlns:a16="http://schemas.microsoft.com/office/drawing/2014/main" id="{47C8E62B-23E7-1345-8D23-AA285FE9A44E}"/>
                            </a:ext>
                          </a:extLst>
                        </p:cNvPr>
                        <p:cNvCxnSpPr>
                          <a:cxnSpLocks/>
                          <a:stCxn id="125" idx="4"/>
                          <a:endCxn id="122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1" name="円/楕円 130">
                          <a:extLst>
                            <a:ext uri="{FF2B5EF4-FFF2-40B4-BE49-F238E27FC236}">
                              <a16:creationId xmlns:a16="http://schemas.microsoft.com/office/drawing/2014/main" id="{3718DE1B-1CED-D848-8D67-191453A5FE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2" name="円/楕円 131">
                          <a:extLst>
                            <a:ext uri="{FF2B5EF4-FFF2-40B4-BE49-F238E27FC236}">
                              <a16:creationId xmlns:a16="http://schemas.microsoft.com/office/drawing/2014/main" id="{151055F7-C734-DA42-A2A4-B53B580F43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3" name="円/楕円 132">
                          <a:extLst>
                            <a:ext uri="{FF2B5EF4-FFF2-40B4-BE49-F238E27FC236}">
                              <a16:creationId xmlns:a16="http://schemas.microsoft.com/office/drawing/2014/main" id="{7C56A1C0-2DCC-B64A-BDEA-BBA8E91313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4" name="直線コネクタ 133">
                          <a:extLst>
                            <a:ext uri="{FF2B5EF4-FFF2-40B4-BE49-F238E27FC236}">
                              <a16:creationId xmlns:a16="http://schemas.microsoft.com/office/drawing/2014/main" id="{A569731E-6D09-8549-9CC4-42E3B9634B9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5" name="円/楕円 134">
                          <a:extLst>
                            <a:ext uri="{FF2B5EF4-FFF2-40B4-BE49-F238E27FC236}">
                              <a16:creationId xmlns:a16="http://schemas.microsoft.com/office/drawing/2014/main" id="{62CBD5CD-C03A-7349-BC0B-659CE270E0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6" name="直線コネクタ 135">
                          <a:extLst>
                            <a:ext uri="{FF2B5EF4-FFF2-40B4-BE49-F238E27FC236}">
                              <a16:creationId xmlns:a16="http://schemas.microsoft.com/office/drawing/2014/main" id="{C996ABA0-254C-8948-BACF-DA036C85FEA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7" name="円/楕円 136">
                          <a:extLst>
                            <a:ext uri="{FF2B5EF4-FFF2-40B4-BE49-F238E27FC236}">
                              <a16:creationId xmlns:a16="http://schemas.microsoft.com/office/drawing/2014/main" id="{1012B42C-173D-8946-A99F-4286D0099C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8" name="直線コネクタ 137">
                          <a:extLst>
                            <a:ext uri="{FF2B5EF4-FFF2-40B4-BE49-F238E27FC236}">
                              <a16:creationId xmlns:a16="http://schemas.microsoft.com/office/drawing/2014/main" id="{9B32EB81-FF92-6142-A340-17282CCCD5F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9" name="円/楕円 138">
                          <a:extLst>
                            <a:ext uri="{FF2B5EF4-FFF2-40B4-BE49-F238E27FC236}">
                              <a16:creationId xmlns:a16="http://schemas.microsoft.com/office/drawing/2014/main" id="{D7A5A55F-E02F-6948-94E5-B70D613B8A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0" name="カギ線コネクタ 139">
                          <a:extLst>
                            <a:ext uri="{FF2B5EF4-FFF2-40B4-BE49-F238E27FC236}">
                              <a16:creationId xmlns:a16="http://schemas.microsoft.com/office/drawing/2014/main" id="{10A4E42C-4278-B948-90DE-1D605138A9C1}"/>
                            </a:ext>
                          </a:extLst>
                        </p:cNvPr>
                        <p:cNvCxnSpPr>
                          <a:cxnSpLocks/>
                          <a:stCxn id="115" idx="4"/>
                          <a:endCxn id="139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直線コネクタ 140">
                          <a:extLst>
                            <a:ext uri="{FF2B5EF4-FFF2-40B4-BE49-F238E27FC236}">
                              <a16:creationId xmlns:a16="http://schemas.microsoft.com/office/drawing/2014/main" id="{1D69BD59-C4F9-474A-B5C9-CE4A7502577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2" name="テキスト ボックス 141">
                          <a:extLst>
                            <a:ext uri="{FF2B5EF4-FFF2-40B4-BE49-F238E27FC236}">
                              <a16:creationId xmlns:a16="http://schemas.microsoft.com/office/drawing/2014/main" id="{460EF7BC-75FB-934D-9EDB-BF6CCECF4F8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3" name="直線コネクタ 142">
                          <a:extLst>
                            <a:ext uri="{FF2B5EF4-FFF2-40B4-BE49-F238E27FC236}">
                              <a16:creationId xmlns:a16="http://schemas.microsoft.com/office/drawing/2014/main" id="{01C08A78-16CC-F641-9745-C7A4F6AC9A3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4" name="円/楕円 143">
                          <a:extLst>
                            <a:ext uri="{FF2B5EF4-FFF2-40B4-BE49-F238E27FC236}">
                              <a16:creationId xmlns:a16="http://schemas.microsoft.com/office/drawing/2014/main" id="{306A7F8F-70C6-2B4B-9CB4-3EBE715488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5" name="テキスト ボックス 144">
                          <a:extLst>
                            <a:ext uri="{FF2B5EF4-FFF2-40B4-BE49-F238E27FC236}">
                              <a16:creationId xmlns:a16="http://schemas.microsoft.com/office/drawing/2014/main" id="{52A4E643-DD9E-C645-AC5C-9D81A860D88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6" name="テキスト ボックス 145">
                          <a:extLst>
                            <a:ext uri="{FF2B5EF4-FFF2-40B4-BE49-F238E27FC236}">
                              <a16:creationId xmlns:a16="http://schemas.microsoft.com/office/drawing/2014/main" id="{F185D83E-4D42-E246-896C-429B1E4899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7" name="テキスト ボックス 146">
                          <a:extLst>
                            <a:ext uri="{FF2B5EF4-FFF2-40B4-BE49-F238E27FC236}">
                              <a16:creationId xmlns:a16="http://schemas.microsoft.com/office/drawing/2014/main" id="{5E568853-077D-4F43-9BF4-0E46B051B06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8" name="テキスト ボックス 147">
                          <a:extLst>
                            <a:ext uri="{FF2B5EF4-FFF2-40B4-BE49-F238E27FC236}">
                              <a16:creationId xmlns:a16="http://schemas.microsoft.com/office/drawing/2014/main" id="{550401A8-86C3-2D44-BA80-7E384A7F11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9" name="テキスト ボックス 148">
                          <a:extLst>
                            <a:ext uri="{FF2B5EF4-FFF2-40B4-BE49-F238E27FC236}">
                              <a16:creationId xmlns:a16="http://schemas.microsoft.com/office/drawing/2014/main" id="{9F00263D-7738-CA40-A7B7-78515206768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0" name="円/楕円 149">
                          <a:extLst>
                            <a:ext uri="{FF2B5EF4-FFF2-40B4-BE49-F238E27FC236}">
                              <a16:creationId xmlns:a16="http://schemas.microsoft.com/office/drawing/2014/main" id="{76EC5254-F27A-0643-9723-A0A25C9CD9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1" name="直線コネクタ 150">
                          <a:extLst>
                            <a:ext uri="{FF2B5EF4-FFF2-40B4-BE49-F238E27FC236}">
                              <a16:creationId xmlns:a16="http://schemas.microsoft.com/office/drawing/2014/main" id="{1707BDD7-95FE-7046-A8F9-B4A7DCB5029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2" name="円/楕円 151">
                          <a:extLst>
                            <a:ext uri="{FF2B5EF4-FFF2-40B4-BE49-F238E27FC236}">
                              <a16:creationId xmlns:a16="http://schemas.microsoft.com/office/drawing/2014/main" id="{450DC179-4D10-CF41-8912-96FD5E1C36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3" name="カギ線コネクタ 152">
                          <a:extLst>
                            <a:ext uri="{FF2B5EF4-FFF2-40B4-BE49-F238E27FC236}">
                              <a16:creationId xmlns:a16="http://schemas.microsoft.com/office/drawing/2014/main" id="{414CCB9E-0C41-B54B-AEF0-181E9832C1F9}"/>
                            </a:ext>
                          </a:extLst>
                        </p:cNvPr>
                        <p:cNvCxnSpPr>
                          <a:cxnSpLocks/>
                          <a:stCxn id="116" idx="4"/>
                          <a:endCxn id="152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4" name="テキスト ボックス 153">
                          <a:extLst>
                            <a:ext uri="{FF2B5EF4-FFF2-40B4-BE49-F238E27FC236}">
                              <a16:creationId xmlns:a16="http://schemas.microsoft.com/office/drawing/2014/main" id="{EB9810D4-E3D4-3944-99B1-7354A27F3A8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5" name="テキスト ボックス 154">
                          <a:extLst>
                            <a:ext uri="{FF2B5EF4-FFF2-40B4-BE49-F238E27FC236}">
                              <a16:creationId xmlns:a16="http://schemas.microsoft.com/office/drawing/2014/main" id="{3420BA34-4CFC-9841-A68D-6EFFB2A168F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6" name="円/楕円 155">
                          <a:extLst>
                            <a:ext uri="{FF2B5EF4-FFF2-40B4-BE49-F238E27FC236}">
                              <a16:creationId xmlns:a16="http://schemas.microsoft.com/office/drawing/2014/main" id="{FF0BAD71-642B-0949-B1BA-D06403EEA2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7" name="直線コネクタ 156">
                          <a:extLst>
                            <a:ext uri="{FF2B5EF4-FFF2-40B4-BE49-F238E27FC236}">
                              <a16:creationId xmlns:a16="http://schemas.microsoft.com/office/drawing/2014/main" id="{204E1F7E-D276-9647-BC00-5772B870A39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カギ線コネクタ 157">
                          <a:extLst>
                            <a:ext uri="{FF2B5EF4-FFF2-40B4-BE49-F238E27FC236}">
                              <a16:creationId xmlns:a16="http://schemas.microsoft.com/office/drawing/2014/main" id="{225D2E53-ECCA-7A43-8AF1-7523081DCECA}"/>
                            </a:ext>
                          </a:extLst>
                        </p:cNvPr>
                        <p:cNvCxnSpPr>
                          <a:cxnSpLocks/>
                          <a:stCxn id="152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9" name="テキスト ボックス 158">
                          <a:extLst>
                            <a:ext uri="{FF2B5EF4-FFF2-40B4-BE49-F238E27FC236}">
                              <a16:creationId xmlns:a16="http://schemas.microsoft.com/office/drawing/2014/main" id="{8B5BBAA1-F712-3A48-8CBE-E7E49040BA8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60" name="テキスト ボックス 159">
                          <a:extLst>
                            <a:ext uri="{FF2B5EF4-FFF2-40B4-BE49-F238E27FC236}">
                              <a16:creationId xmlns:a16="http://schemas.microsoft.com/office/drawing/2014/main" id="{C0C0686B-42E6-5745-B56B-9E02041B686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61" name="直線コネクタ 160">
                          <a:extLst>
                            <a:ext uri="{FF2B5EF4-FFF2-40B4-BE49-F238E27FC236}">
                              <a16:creationId xmlns:a16="http://schemas.microsoft.com/office/drawing/2014/main" id="{663B4458-FEBC-924F-9C3A-43BC1AD9AF9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2" name="円/楕円 161">
                          <a:extLst>
                            <a:ext uri="{FF2B5EF4-FFF2-40B4-BE49-F238E27FC236}">
                              <a16:creationId xmlns:a16="http://schemas.microsoft.com/office/drawing/2014/main" id="{E5BCA8C5-8930-2B45-876C-F8C99DD4C9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63" name="テキスト ボックス 162">
                          <a:extLst>
                            <a:ext uri="{FF2B5EF4-FFF2-40B4-BE49-F238E27FC236}">
                              <a16:creationId xmlns:a16="http://schemas.microsoft.com/office/drawing/2014/main" id="{641CA5DA-BE10-3349-B491-5C7A805A735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64" name="円/楕円 163">
                          <a:extLst>
                            <a:ext uri="{FF2B5EF4-FFF2-40B4-BE49-F238E27FC236}">
                              <a16:creationId xmlns:a16="http://schemas.microsoft.com/office/drawing/2014/main" id="{5CB2171D-4057-9345-B587-DAF19F6078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65" name="円/楕円 164">
                          <a:extLst>
                            <a:ext uri="{FF2B5EF4-FFF2-40B4-BE49-F238E27FC236}">
                              <a16:creationId xmlns:a16="http://schemas.microsoft.com/office/drawing/2014/main" id="{5336ED3B-FF39-1648-AE9A-2AC05C5FCF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66" name="円/楕円 165">
                          <a:extLst>
                            <a:ext uri="{FF2B5EF4-FFF2-40B4-BE49-F238E27FC236}">
                              <a16:creationId xmlns:a16="http://schemas.microsoft.com/office/drawing/2014/main" id="{01F0E40E-3783-0E49-B10C-2E441B0894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104" name="円/楕円 103">
                        <a:extLst>
                          <a:ext uri="{FF2B5EF4-FFF2-40B4-BE49-F238E27FC236}">
                            <a16:creationId xmlns:a16="http://schemas.microsoft.com/office/drawing/2014/main" id="{288C7E74-EB13-2F42-B78D-AC95211885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102" name="テキスト ボックス 101">
                      <a:extLst>
                        <a:ext uri="{FF2B5EF4-FFF2-40B4-BE49-F238E27FC236}">
                          <a16:creationId xmlns:a16="http://schemas.microsoft.com/office/drawing/2014/main" id="{51671FD3-B64F-0F4D-A6D0-05C37E67F7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94" name="カギ線コネクタ 93">
                  <a:extLst>
                    <a:ext uri="{FF2B5EF4-FFF2-40B4-BE49-F238E27FC236}">
                      <a16:creationId xmlns:a16="http://schemas.microsoft.com/office/drawing/2014/main" id="{454D619F-F1EE-4C4E-9CC6-80E1F8939019}"/>
                    </a:ext>
                  </a:extLst>
                </p:cNvPr>
                <p:cNvCxnSpPr>
                  <a:cxnSpLocks/>
                  <a:stCxn id="115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直線コネクタ 89">
                <a:extLst>
                  <a:ext uri="{FF2B5EF4-FFF2-40B4-BE49-F238E27FC236}">
                    <a16:creationId xmlns:a16="http://schemas.microsoft.com/office/drawing/2014/main" id="{F39AEB17-8731-3D4C-B868-4C3C086880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角丸四角形吹き出し 87">
              <a:extLst>
                <a:ext uri="{FF2B5EF4-FFF2-40B4-BE49-F238E27FC236}">
                  <a16:creationId xmlns:a16="http://schemas.microsoft.com/office/drawing/2014/main" id="{195D6E45-A4DA-E54C-9F6A-DD8E9F20B518}"/>
                </a:ext>
              </a:extLst>
            </p:cNvPr>
            <p:cNvSpPr/>
            <p:nvPr/>
          </p:nvSpPr>
          <p:spPr>
            <a:xfrm>
              <a:off x="245926" y="2897507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/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443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30ABB297-FC51-2C41-8193-1B399D275DC2}"/>
              </a:ext>
            </a:extLst>
          </p:cNvPr>
          <p:cNvCxnSpPr/>
          <p:nvPr/>
        </p:nvCxnSpPr>
        <p:spPr>
          <a:xfrm rot="10800000">
            <a:off x="3774807" y="1952182"/>
            <a:ext cx="1180244" cy="0"/>
          </a:xfrm>
          <a:prstGeom prst="straightConnector1">
            <a:avLst/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65B7B2FE-7CEB-4C42-AC2F-11B1364C2B62}"/>
              </a:ext>
            </a:extLst>
          </p:cNvPr>
          <p:cNvCxnSpPr/>
          <p:nvPr/>
        </p:nvCxnSpPr>
        <p:spPr>
          <a:xfrm rot="10800000">
            <a:off x="4354624" y="1866987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692AF8B3-F083-6346-91B3-14EB26A3ADE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 number of maximal palindromes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/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14307A8B-C81A-D34A-AB7D-54D98894E931}"/>
              </a:ext>
            </a:extLst>
          </p:cNvPr>
          <p:cNvGrpSpPr/>
          <p:nvPr/>
        </p:nvGrpSpPr>
        <p:grpSpPr>
          <a:xfrm>
            <a:off x="360709" y="982800"/>
            <a:ext cx="8422582" cy="3014399"/>
            <a:chOff x="245926" y="2897507"/>
            <a:chExt cx="8422582" cy="3014399"/>
          </a:xfrm>
        </p:grpSpPr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B1113267-47DA-974F-85A9-434EC071FB61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171" name="グループ化 170">
                <a:extLst>
                  <a:ext uri="{FF2B5EF4-FFF2-40B4-BE49-F238E27FC236}">
                    <a16:creationId xmlns:a16="http://schemas.microsoft.com/office/drawing/2014/main" id="{D43E838D-29E6-1A4F-BE90-6EE5B8FB8788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173" name="グループ化 172">
                  <a:extLst>
                    <a:ext uri="{FF2B5EF4-FFF2-40B4-BE49-F238E27FC236}">
                      <a16:creationId xmlns:a16="http://schemas.microsoft.com/office/drawing/2014/main" id="{C4AB1689-EC62-D840-BAA8-8233E57E599F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175" name="テキスト ボックス 174">
                    <a:extLst>
                      <a:ext uri="{FF2B5EF4-FFF2-40B4-BE49-F238E27FC236}">
                        <a16:creationId xmlns:a16="http://schemas.microsoft.com/office/drawing/2014/main" id="{8091BEE9-3670-814A-82C0-8F3D42C8EF19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76" name="円/楕円 175">
                    <a:extLst>
                      <a:ext uri="{FF2B5EF4-FFF2-40B4-BE49-F238E27FC236}">
                        <a16:creationId xmlns:a16="http://schemas.microsoft.com/office/drawing/2014/main" id="{AD1E53CB-6DB5-5C4C-AB57-2E1388CF87FF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77" name="直線コネクタ 176">
                    <a:extLst>
                      <a:ext uri="{FF2B5EF4-FFF2-40B4-BE49-F238E27FC236}">
                        <a16:creationId xmlns:a16="http://schemas.microsoft.com/office/drawing/2014/main" id="{C8D214EF-9C33-A943-8F4F-F34D238029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線コネクタ 177">
                    <a:extLst>
                      <a:ext uri="{FF2B5EF4-FFF2-40B4-BE49-F238E27FC236}">
                        <a16:creationId xmlns:a16="http://schemas.microsoft.com/office/drawing/2014/main" id="{4BCA4C9D-FA4B-E743-81A1-C125566D1A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9" name="グループ化 178">
                    <a:extLst>
                      <a:ext uri="{FF2B5EF4-FFF2-40B4-BE49-F238E27FC236}">
                        <a16:creationId xmlns:a16="http://schemas.microsoft.com/office/drawing/2014/main" id="{8E610B65-6AB8-6C41-B0B5-05BBF77D5EC8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180" name="グループ化 179">
                      <a:extLst>
                        <a:ext uri="{FF2B5EF4-FFF2-40B4-BE49-F238E27FC236}">
                          <a16:creationId xmlns:a16="http://schemas.microsoft.com/office/drawing/2014/main" id="{333D4B11-4E11-CD46-BB8A-C9813DD9B2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182" name="グループ化 181">
                        <a:extLst>
                          <a:ext uri="{FF2B5EF4-FFF2-40B4-BE49-F238E27FC236}">
                            <a16:creationId xmlns:a16="http://schemas.microsoft.com/office/drawing/2014/main" id="{DD705BE9-79E3-9444-8563-ABE387DCD30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184" name="テキスト ボックス 183">
                          <a:extLst>
                            <a:ext uri="{FF2B5EF4-FFF2-40B4-BE49-F238E27FC236}">
                              <a16:creationId xmlns:a16="http://schemas.microsoft.com/office/drawing/2014/main" id="{8986E4DD-CA35-B24A-89E4-B658D509D6E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5" name="テキスト ボックス 184">
                          <a:extLst>
                            <a:ext uri="{FF2B5EF4-FFF2-40B4-BE49-F238E27FC236}">
                              <a16:creationId xmlns:a16="http://schemas.microsoft.com/office/drawing/2014/main" id="{65EE4C94-F36F-264E-88AE-F48F6D3A304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6" name="テキスト ボックス 185">
                          <a:extLst>
                            <a:ext uri="{FF2B5EF4-FFF2-40B4-BE49-F238E27FC236}">
                              <a16:creationId xmlns:a16="http://schemas.microsoft.com/office/drawing/2014/main" id="{61B36EA1-6207-6645-8D02-A26038ADE11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7" name="テキスト ボックス 186">
                          <a:extLst>
                            <a:ext uri="{FF2B5EF4-FFF2-40B4-BE49-F238E27FC236}">
                              <a16:creationId xmlns:a16="http://schemas.microsoft.com/office/drawing/2014/main" id="{DA0B0CA5-5FB6-BF49-94A5-DFA4F97A058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8" name="テキスト ボックス 187">
                          <a:extLst>
                            <a:ext uri="{FF2B5EF4-FFF2-40B4-BE49-F238E27FC236}">
                              <a16:creationId xmlns:a16="http://schemas.microsoft.com/office/drawing/2014/main" id="{5A61E048-F592-534B-8308-C39BA44174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9" name="テキスト ボックス 188">
                          <a:extLst>
                            <a:ext uri="{FF2B5EF4-FFF2-40B4-BE49-F238E27FC236}">
                              <a16:creationId xmlns:a16="http://schemas.microsoft.com/office/drawing/2014/main" id="{CDB98AB9-1BD3-E74F-9825-149E94804AF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0" name="テキスト ボックス 189">
                          <a:extLst>
                            <a:ext uri="{FF2B5EF4-FFF2-40B4-BE49-F238E27FC236}">
                              <a16:creationId xmlns:a16="http://schemas.microsoft.com/office/drawing/2014/main" id="{12A5B8E2-52C9-D44C-8E11-6D897FD8E03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1" name="テキスト ボックス 190">
                          <a:extLst>
                            <a:ext uri="{FF2B5EF4-FFF2-40B4-BE49-F238E27FC236}">
                              <a16:creationId xmlns:a16="http://schemas.microsoft.com/office/drawing/2014/main" id="{B8B94EB3-8ADD-8445-9ACE-A462217775C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2" name="テキスト ボックス 191">
                          <a:extLst>
                            <a:ext uri="{FF2B5EF4-FFF2-40B4-BE49-F238E27FC236}">
                              <a16:creationId xmlns:a16="http://schemas.microsoft.com/office/drawing/2014/main" id="{F1D38292-F5FA-EF48-A36D-D354FBE1B0D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3" name="テキスト ボックス 192">
                          <a:extLst>
                            <a:ext uri="{FF2B5EF4-FFF2-40B4-BE49-F238E27FC236}">
                              <a16:creationId xmlns:a16="http://schemas.microsoft.com/office/drawing/2014/main" id="{930FE394-9DFE-9444-92D9-5875CD93A37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4" name="円/楕円 193">
                          <a:extLst>
                            <a:ext uri="{FF2B5EF4-FFF2-40B4-BE49-F238E27FC236}">
                              <a16:creationId xmlns:a16="http://schemas.microsoft.com/office/drawing/2014/main" id="{0E366B52-BCD6-8645-AD6A-C3723F8579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5" name="円/楕円 194">
                          <a:extLst>
                            <a:ext uri="{FF2B5EF4-FFF2-40B4-BE49-F238E27FC236}">
                              <a16:creationId xmlns:a16="http://schemas.microsoft.com/office/drawing/2014/main" id="{CBFC2CB8-FB55-1F46-84EE-1D7F495F81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96" name="直線コネクタ 195">
                          <a:extLst>
                            <a:ext uri="{FF2B5EF4-FFF2-40B4-BE49-F238E27FC236}">
                              <a16:creationId xmlns:a16="http://schemas.microsoft.com/office/drawing/2014/main" id="{07ED0B8A-BA63-1542-9726-BF1C3BEA6AB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7" name="円/楕円 196">
                          <a:extLst>
                            <a:ext uri="{FF2B5EF4-FFF2-40B4-BE49-F238E27FC236}">
                              <a16:creationId xmlns:a16="http://schemas.microsoft.com/office/drawing/2014/main" id="{342ABA5E-4700-2845-9037-EF0597D4D3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8" name="円/楕円 197">
                          <a:extLst>
                            <a:ext uri="{FF2B5EF4-FFF2-40B4-BE49-F238E27FC236}">
                              <a16:creationId xmlns:a16="http://schemas.microsoft.com/office/drawing/2014/main" id="{51BE72C6-D349-5148-B8AC-90F5F488FF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99" name="直線コネクタ 198">
                          <a:extLst>
                            <a:ext uri="{FF2B5EF4-FFF2-40B4-BE49-F238E27FC236}">
                              <a16:creationId xmlns:a16="http://schemas.microsoft.com/office/drawing/2014/main" id="{7BEDB0A3-4649-5B47-879D-AD252E2684D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0" name="直線コネクタ 199">
                          <a:extLst>
                            <a:ext uri="{FF2B5EF4-FFF2-40B4-BE49-F238E27FC236}">
                              <a16:creationId xmlns:a16="http://schemas.microsoft.com/office/drawing/2014/main" id="{016E98CD-79B5-584F-A804-E23EAA69867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1" name="円/楕円 200">
                          <a:extLst>
                            <a:ext uri="{FF2B5EF4-FFF2-40B4-BE49-F238E27FC236}">
                              <a16:creationId xmlns:a16="http://schemas.microsoft.com/office/drawing/2014/main" id="{2637B664-5A83-314D-9241-0360C9A8EB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2" name="円/楕円 201">
                          <a:extLst>
                            <a:ext uri="{FF2B5EF4-FFF2-40B4-BE49-F238E27FC236}">
                              <a16:creationId xmlns:a16="http://schemas.microsoft.com/office/drawing/2014/main" id="{46775357-66F4-1C42-9DA5-4B3E70A608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3" name="直線コネクタ 202">
                          <a:extLst>
                            <a:ext uri="{FF2B5EF4-FFF2-40B4-BE49-F238E27FC236}">
                              <a16:creationId xmlns:a16="http://schemas.microsoft.com/office/drawing/2014/main" id="{01420439-0B0E-D143-B5DA-5FCB44C0DAD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4" name="円/楕円 203">
                          <a:extLst>
                            <a:ext uri="{FF2B5EF4-FFF2-40B4-BE49-F238E27FC236}">
                              <a16:creationId xmlns:a16="http://schemas.microsoft.com/office/drawing/2014/main" id="{0F70A056-7D0D-084D-9AB0-9335824FD5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5" name="直線コネクタ 204">
                          <a:extLst>
                            <a:ext uri="{FF2B5EF4-FFF2-40B4-BE49-F238E27FC236}">
                              <a16:creationId xmlns:a16="http://schemas.microsoft.com/office/drawing/2014/main" id="{B6E0D65A-48AF-F543-A819-586254F41FA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" name="円/楕円 205">
                          <a:extLst>
                            <a:ext uri="{FF2B5EF4-FFF2-40B4-BE49-F238E27FC236}">
                              <a16:creationId xmlns:a16="http://schemas.microsoft.com/office/drawing/2014/main" id="{E1AC2268-C5C9-5245-9882-BACB5F0F8E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7" name="直線コネクタ 206">
                          <a:extLst>
                            <a:ext uri="{FF2B5EF4-FFF2-40B4-BE49-F238E27FC236}">
                              <a16:creationId xmlns:a16="http://schemas.microsoft.com/office/drawing/2014/main" id="{FA73E023-113C-E342-8143-CF7303FBD6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8" name="直線コネクタ 207">
                          <a:extLst>
                            <a:ext uri="{FF2B5EF4-FFF2-40B4-BE49-F238E27FC236}">
                              <a16:creationId xmlns:a16="http://schemas.microsoft.com/office/drawing/2014/main" id="{1F58E9E7-9038-2445-B002-F5AF0C1CDC8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9" name="カギ線コネクタ 208">
                          <a:extLst>
                            <a:ext uri="{FF2B5EF4-FFF2-40B4-BE49-F238E27FC236}">
                              <a16:creationId xmlns:a16="http://schemas.microsoft.com/office/drawing/2014/main" id="{A252BC7E-8E88-1248-B8E9-BB331A876684}"/>
                            </a:ext>
                          </a:extLst>
                        </p:cNvPr>
                        <p:cNvCxnSpPr>
                          <a:cxnSpLocks/>
                          <a:stCxn id="204" idx="4"/>
                          <a:endCxn id="201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0" name="円/楕円 209">
                          <a:extLst>
                            <a:ext uri="{FF2B5EF4-FFF2-40B4-BE49-F238E27FC236}">
                              <a16:creationId xmlns:a16="http://schemas.microsoft.com/office/drawing/2014/main" id="{395709D4-D985-C147-8D84-69A1013077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1" name="円/楕円 210">
                          <a:extLst>
                            <a:ext uri="{FF2B5EF4-FFF2-40B4-BE49-F238E27FC236}">
                              <a16:creationId xmlns:a16="http://schemas.microsoft.com/office/drawing/2014/main" id="{03288C3E-24DC-7741-BA53-CB0A0C451A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2" name="円/楕円 211">
                          <a:extLst>
                            <a:ext uri="{FF2B5EF4-FFF2-40B4-BE49-F238E27FC236}">
                              <a16:creationId xmlns:a16="http://schemas.microsoft.com/office/drawing/2014/main" id="{34D42459-364C-D64C-8C28-3326367221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3" name="直線コネクタ 212">
                          <a:extLst>
                            <a:ext uri="{FF2B5EF4-FFF2-40B4-BE49-F238E27FC236}">
                              <a16:creationId xmlns:a16="http://schemas.microsoft.com/office/drawing/2014/main" id="{166F720B-5195-7D45-8390-AB6B1B807D3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4" name="円/楕円 213">
                          <a:extLst>
                            <a:ext uri="{FF2B5EF4-FFF2-40B4-BE49-F238E27FC236}">
                              <a16:creationId xmlns:a16="http://schemas.microsoft.com/office/drawing/2014/main" id="{A7DD14AF-831E-2F45-B168-8E0C6B6C45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5" name="直線コネクタ 214">
                          <a:extLst>
                            <a:ext uri="{FF2B5EF4-FFF2-40B4-BE49-F238E27FC236}">
                              <a16:creationId xmlns:a16="http://schemas.microsoft.com/office/drawing/2014/main" id="{5BB96837-CFF4-E642-A1FE-8F082E4E19D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6" name="円/楕円 215">
                          <a:extLst>
                            <a:ext uri="{FF2B5EF4-FFF2-40B4-BE49-F238E27FC236}">
                              <a16:creationId xmlns:a16="http://schemas.microsoft.com/office/drawing/2014/main" id="{DC47C605-A504-9D44-8221-71BFC97B3B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7" name="直線コネクタ 216">
                          <a:extLst>
                            <a:ext uri="{FF2B5EF4-FFF2-40B4-BE49-F238E27FC236}">
                              <a16:creationId xmlns:a16="http://schemas.microsoft.com/office/drawing/2014/main" id="{5AB9F18B-1640-A245-940E-6BE8416A78A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8" name="円/楕円 217">
                          <a:extLst>
                            <a:ext uri="{FF2B5EF4-FFF2-40B4-BE49-F238E27FC236}">
                              <a16:creationId xmlns:a16="http://schemas.microsoft.com/office/drawing/2014/main" id="{4EFBD98A-806F-8040-8B62-B181A92849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9" name="カギ線コネクタ 218">
                          <a:extLst>
                            <a:ext uri="{FF2B5EF4-FFF2-40B4-BE49-F238E27FC236}">
                              <a16:creationId xmlns:a16="http://schemas.microsoft.com/office/drawing/2014/main" id="{349D0135-4604-2641-8ACF-DD8A864A99DB}"/>
                            </a:ext>
                          </a:extLst>
                        </p:cNvPr>
                        <p:cNvCxnSpPr>
                          <a:cxnSpLocks/>
                          <a:stCxn id="194" idx="4"/>
                          <a:endCxn id="218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" name="直線コネクタ 219">
                          <a:extLst>
                            <a:ext uri="{FF2B5EF4-FFF2-40B4-BE49-F238E27FC236}">
                              <a16:creationId xmlns:a16="http://schemas.microsoft.com/office/drawing/2014/main" id="{FE0CAD20-73F1-6B46-B0CD-5965DA45BE4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1" name="テキスト ボックス 220">
                          <a:extLst>
                            <a:ext uri="{FF2B5EF4-FFF2-40B4-BE49-F238E27FC236}">
                              <a16:creationId xmlns:a16="http://schemas.microsoft.com/office/drawing/2014/main" id="{A508B7FD-5A31-C648-8D7A-F57C2AF4C7A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2" name="直線コネクタ 221">
                          <a:extLst>
                            <a:ext uri="{FF2B5EF4-FFF2-40B4-BE49-F238E27FC236}">
                              <a16:creationId xmlns:a16="http://schemas.microsoft.com/office/drawing/2014/main" id="{3CFC8A44-52FD-9549-8F8D-40733C95729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3" name="円/楕円 222">
                          <a:extLst>
                            <a:ext uri="{FF2B5EF4-FFF2-40B4-BE49-F238E27FC236}">
                              <a16:creationId xmlns:a16="http://schemas.microsoft.com/office/drawing/2014/main" id="{95DB8045-A7D0-D343-B440-50FD2C7591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4" name="テキスト ボックス 223">
                          <a:extLst>
                            <a:ext uri="{FF2B5EF4-FFF2-40B4-BE49-F238E27FC236}">
                              <a16:creationId xmlns:a16="http://schemas.microsoft.com/office/drawing/2014/main" id="{6F46DD8D-0BBF-4E4A-9167-5F2302690F4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5" name="テキスト ボックス 224">
                          <a:extLst>
                            <a:ext uri="{FF2B5EF4-FFF2-40B4-BE49-F238E27FC236}">
                              <a16:creationId xmlns:a16="http://schemas.microsoft.com/office/drawing/2014/main" id="{C24A762E-9BDB-834B-A047-D1FCD2C7969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6" name="テキスト ボックス 225">
                          <a:extLst>
                            <a:ext uri="{FF2B5EF4-FFF2-40B4-BE49-F238E27FC236}">
                              <a16:creationId xmlns:a16="http://schemas.microsoft.com/office/drawing/2014/main" id="{14D0E3A8-B2CC-D64E-A4F6-4787350CC2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7" name="テキスト ボックス 226">
                          <a:extLst>
                            <a:ext uri="{FF2B5EF4-FFF2-40B4-BE49-F238E27FC236}">
                              <a16:creationId xmlns:a16="http://schemas.microsoft.com/office/drawing/2014/main" id="{14A64A79-5693-7244-B897-E86CB947931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8" name="テキスト ボックス 227">
                          <a:extLst>
                            <a:ext uri="{FF2B5EF4-FFF2-40B4-BE49-F238E27FC236}">
                              <a16:creationId xmlns:a16="http://schemas.microsoft.com/office/drawing/2014/main" id="{A963CF58-27A6-7D4D-B1A8-C4B0A03B0D5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9" name="円/楕円 228">
                          <a:extLst>
                            <a:ext uri="{FF2B5EF4-FFF2-40B4-BE49-F238E27FC236}">
                              <a16:creationId xmlns:a16="http://schemas.microsoft.com/office/drawing/2014/main" id="{994B0833-C4F7-2440-853F-FD0FD8199D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0" name="直線コネクタ 229">
                          <a:extLst>
                            <a:ext uri="{FF2B5EF4-FFF2-40B4-BE49-F238E27FC236}">
                              <a16:creationId xmlns:a16="http://schemas.microsoft.com/office/drawing/2014/main" id="{AC13F784-1A08-284F-95DD-7E6AE26BFDB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1" name="円/楕円 230">
                          <a:extLst>
                            <a:ext uri="{FF2B5EF4-FFF2-40B4-BE49-F238E27FC236}">
                              <a16:creationId xmlns:a16="http://schemas.microsoft.com/office/drawing/2014/main" id="{9373EE72-A2F3-8741-83AB-0A85C5E2DC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2" name="カギ線コネクタ 231">
                          <a:extLst>
                            <a:ext uri="{FF2B5EF4-FFF2-40B4-BE49-F238E27FC236}">
                              <a16:creationId xmlns:a16="http://schemas.microsoft.com/office/drawing/2014/main" id="{DA66DE9F-FD63-6D45-BFD3-806FEDC82359}"/>
                            </a:ext>
                          </a:extLst>
                        </p:cNvPr>
                        <p:cNvCxnSpPr>
                          <a:cxnSpLocks/>
                          <a:stCxn id="195" idx="4"/>
                          <a:endCxn id="231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3" name="テキスト ボックス 232">
                          <a:extLst>
                            <a:ext uri="{FF2B5EF4-FFF2-40B4-BE49-F238E27FC236}">
                              <a16:creationId xmlns:a16="http://schemas.microsoft.com/office/drawing/2014/main" id="{84988192-BA82-D547-9F76-37320BDCFED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5" name="テキスト ボックス 234">
                          <a:extLst>
                            <a:ext uri="{FF2B5EF4-FFF2-40B4-BE49-F238E27FC236}">
                              <a16:creationId xmlns:a16="http://schemas.microsoft.com/office/drawing/2014/main" id="{00DCC73A-A521-4940-86A5-94645702EC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6" name="円/楕円 235">
                          <a:extLst>
                            <a:ext uri="{FF2B5EF4-FFF2-40B4-BE49-F238E27FC236}">
                              <a16:creationId xmlns:a16="http://schemas.microsoft.com/office/drawing/2014/main" id="{BE4DD981-D682-8E48-A9D0-07FF457747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7" name="直線コネクタ 236">
                          <a:extLst>
                            <a:ext uri="{FF2B5EF4-FFF2-40B4-BE49-F238E27FC236}">
                              <a16:creationId xmlns:a16="http://schemas.microsoft.com/office/drawing/2014/main" id="{E48A9883-58D9-B34E-83F7-85E3ABF8CD5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8" name="カギ線コネクタ 237">
                          <a:extLst>
                            <a:ext uri="{FF2B5EF4-FFF2-40B4-BE49-F238E27FC236}">
                              <a16:creationId xmlns:a16="http://schemas.microsoft.com/office/drawing/2014/main" id="{BE8117CD-FAC2-184E-8A98-80344DEBDF12}"/>
                            </a:ext>
                          </a:extLst>
                        </p:cNvPr>
                        <p:cNvCxnSpPr>
                          <a:cxnSpLocks/>
                          <a:stCxn id="231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9" name="テキスト ボックス 238">
                          <a:extLst>
                            <a:ext uri="{FF2B5EF4-FFF2-40B4-BE49-F238E27FC236}">
                              <a16:creationId xmlns:a16="http://schemas.microsoft.com/office/drawing/2014/main" id="{8BADBF3E-D62E-0D4B-9F50-DC7F4C81EFC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0" name="テキスト ボックス 239">
                          <a:extLst>
                            <a:ext uri="{FF2B5EF4-FFF2-40B4-BE49-F238E27FC236}">
                              <a16:creationId xmlns:a16="http://schemas.microsoft.com/office/drawing/2014/main" id="{C0A2EB4C-A001-9F46-9A7B-6A083C2F22C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1" name="直線コネクタ 240">
                          <a:extLst>
                            <a:ext uri="{FF2B5EF4-FFF2-40B4-BE49-F238E27FC236}">
                              <a16:creationId xmlns:a16="http://schemas.microsoft.com/office/drawing/2014/main" id="{A127F615-4886-7A40-A1F6-9B6DD5B36B8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2" name="円/楕円 241">
                          <a:extLst>
                            <a:ext uri="{FF2B5EF4-FFF2-40B4-BE49-F238E27FC236}">
                              <a16:creationId xmlns:a16="http://schemas.microsoft.com/office/drawing/2014/main" id="{22343B2D-7011-EF49-B2F3-92D8AC303A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3" name="テキスト ボックス 242">
                          <a:extLst>
                            <a:ext uri="{FF2B5EF4-FFF2-40B4-BE49-F238E27FC236}">
                              <a16:creationId xmlns:a16="http://schemas.microsoft.com/office/drawing/2014/main" id="{DA3567C1-17EA-F944-8DA0-157FBD12F2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4" name="円/楕円 243">
                          <a:extLst>
                            <a:ext uri="{FF2B5EF4-FFF2-40B4-BE49-F238E27FC236}">
                              <a16:creationId xmlns:a16="http://schemas.microsoft.com/office/drawing/2014/main" id="{549DB240-9375-D448-90CC-4A9655380D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5" name="円/楕円 244">
                          <a:extLst>
                            <a:ext uri="{FF2B5EF4-FFF2-40B4-BE49-F238E27FC236}">
                              <a16:creationId xmlns:a16="http://schemas.microsoft.com/office/drawing/2014/main" id="{49FA1B04-7242-0C41-9A4F-795640A517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6" name="円/楕円 245">
                          <a:extLst>
                            <a:ext uri="{FF2B5EF4-FFF2-40B4-BE49-F238E27FC236}">
                              <a16:creationId xmlns:a16="http://schemas.microsoft.com/office/drawing/2014/main" id="{F00BA505-A067-E248-A939-39F37CE7F3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183" name="円/楕円 182">
                        <a:extLst>
                          <a:ext uri="{FF2B5EF4-FFF2-40B4-BE49-F238E27FC236}">
                            <a16:creationId xmlns:a16="http://schemas.microsoft.com/office/drawing/2014/main" id="{DD9D9FA7-BF78-2948-8D2C-48485B031B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181" name="テキスト ボックス 180">
                      <a:extLst>
                        <a:ext uri="{FF2B5EF4-FFF2-40B4-BE49-F238E27FC236}">
                          <a16:creationId xmlns:a16="http://schemas.microsoft.com/office/drawing/2014/main" id="{251FDD8F-C845-BF4B-9DD5-BBBE992613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74" name="カギ線コネクタ 173">
                  <a:extLst>
                    <a:ext uri="{FF2B5EF4-FFF2-40B4-BE49-F238E27FC236}">
                      <a16:creationId xmlns:a16="http://schemas.microsoft.com/office/drawing/2014/main" id="{2C94B743-0C2B-4445-A5C4-F8C344F29B71}"/>
                    </a:ext>
                  </a:extLst>
                </p:cNvPr>
                <p:cNvCxnSpPr>
                  <a:cxnSpLocks/>
                  <a:stCxn id="194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D0197081-FE85-1E42-B4CA-806B793FA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角丸四角形吹き出し 169">
              <a:extLst>
                <a:ext uri="{FF2B5EF4-FFF2-40B4-BE49-F238E27FC236}">
                  <a16:creationId xmlns:a16="http://schemas.microsoft.com/office/drawing/2014/main" id="{B7E866AD-8DE0-8F4E-B095-A634ED21168D}"/>
                </a:ext>
              </a:extLst>
            </p:cNvPr>
            <p:cNvSpPr/>
            <p:nvPr/>
          </p:nvSpPr>
          <p:spPr>
            <a:xfrm>
              <a:off x="245926" y="2897507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039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EEE8E68-F6A4-E546-AC93-084E46917660}"/>
              </a:ext>
            </a:extLst>
          </p:cNvPr>
          <p:cNvGrpSpPr/>
          <p:nvPr/>
        </p:nvGrpSpPr>
        <p:grpSpPr>
          <a:xfrm>
            <a:off x="3001894" y="1866987"/>
            <a:ext cx="2716102" cy="1021179"/>
            <a:chOff x="2752510" y="4166067"/>
            <a:chExt cx="2716102" cy="1021179"/>
          </a:xfrm>
        </p:grpSpPr>
        <p:cxnSp>
          <p:nvCxnSpPr>
            <p:cNvPr id="3" name="カギ線コネクタ 2">
              <a:extLst>
                <a:ext uri="{FF2B5EF4-FFF2-40B4-BE49-F238E27FC236}">
                  <a16:creationId xmlns:a16="http://schemas.microsoft.com/office/drawing/2014/main" id="{DAB5A5FB-2772-8D43-B9E4-9C90454DFA33}"/>
                </a:ext>
              </a:extLst>
            </p:cNvPr>
            <p:cNvCxnSpPr>
              <a:cxnSpLocks/>
            </p:cNvCxnSpPr>
            <p:nvPr/>
          </p:nvCxnSpPr>
          <p:spPr>
            <a:xfrm>
              <a:off x="2752510" y="4250544"/>
              <a:ext cx="2716102" cy="936702"/>
            </a:xfrm>
            <a:prstGeom prst="bentConnector3">
              <a:avLst>
                <a:gd name="adj1" fmla="val 72170"/>
              </a:avLst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65B7B2FE-7CEB-4C42-AC2F-11B1364C2B62}"/>
                </a:ext>
              </a:extLst>
            </p:cNvPr>
            <p:cNvCxnSpPr/>
            <p:nvPr/>
          </p:nvCxnSpPr>
          <p:spPr>
            <a:xfrm rot="10800000">
              <a:off x="4105240" y="4166067"/>
              <a:ext cx="0" cy="18553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692AF8B3-F083-6346-91B3-14EB26A3ADE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 number of maximal palindromes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/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F1DE459E-BCD6-B04F-802C-9ACBCB3071C8}"/>
              </a:ext>
            </a:extLst>
          </p:cNvPr>
          <p:cNvGrpSpPr/>
          <p:nvPr/>
        </p:nvGrpSpPr>
        <p:grpSpPr>
          <a:xfrm>
            <a:off x="360709" y="982800"/>
            <a:ext cx="8422582" cy="3014399"/>
            <a:chOff x="245926" y="2897507"/>
            <a:chExt cx="8422582" cy="3014399"/>
          </a:xfrm>
        </p:grpSpPr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2C955702-D3DD-B34A-A090-860F38062299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172" name="グループ化 171">
                <a:extLst>
                  <a:ext uri="{FF2B5EF4-FFF2-40B4-BE49-F238E27FC236}">
                    <a16:creationId xmlns:a16="http://schemas.microsoft.com/office/drawing/2014/main" id="{A853714E-9C25-724D-AD15-2E70DF8D3022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174" name="グループ化 173">
                  <a:extLst>
                    <a:ext uri="{FF2B5EF4-FFF2-40B4-BE49-F238E27FC236}">
                      <a16:creationId xmlns:a16="http://schemas.microsoft.com/office/drawing/2014/main" id="{5DA9F67D-6846-7540-94E2-9BF7550FB5B2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176" name="テキスト ボックス 175">
                    <a:extLst>
                      <a:ext uri="{FF2B5EF4-FFF2-40B4-BE49-F238E27FC236}">
                        <a16:creationId xmlns:a16="http://schemas.microsoft.com/office/drawing/2014/main" id="{43A1CF77-3C65-2748-875D-A84787691F2F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77" name="円/楕円 176">
                    <a:extLst>
                      <a:ext uri="{FF2B5EF4-FFF2-40B4-BE49-F238E27FC236}">
                        <a16:creationId xmlns:a16="http://schemas.microsoft.com/office/drawing/2014/main" id="{ED233E84-8E22-7749-A121-70476A4F8E65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78" name="直線コネクタ 177">
                    <a:extLst>
                      <a:ext uri="{FF2B5EF4-FFF2-40B4-BE49-F238E27FC236}">
                        <a16:creationId xmlns:a16="http://schemas.microsoft.com/office/drawing/2014/main" id="{C4C47FAB-952C-B64D-BD78-92EB54FA5F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コネクタ 178">
                    <a:extLst>
                      <a:ext uri="{FF2B5EF4-FFF2-40B4-BE49-F238E27FC236}">
                        <a16:creationId xmlns:a16="http://schemas.microsoft.com/office/drawing/2014/main" id="{7524BF19-9770-B14E-948E-92495ACAB8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0" name="グループ化 179">
                    <a:extLst>
                      <a:ext uri="{FF2B5EF4-FFF2-40B4-BE49-F238E27FC236}">
                        <a16:creationId xmlns:a16="http://schemas.microsoft.com/office/drawing/2014/main" id="{11BA7C0C-84EE-7342-917C-C583EFCC3800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181" name="グループ化 180">
                      <a:extLst>
                        <a:ext uri="{FF2B5EF4-FFF2-40B4-BE49-F238E27FC236}">
                          <a16:creationId xmlns:a16="http://schemas.microsoft.com/office/drawing/2014/main" id="{5CA9BD21-8EA8-484C-A8C9-E80DC77577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183" name="グループ化 182">
                        <a:extLst>
                          <a:ext uri="{FF2B5EF4-FFF2-40B4-BE49-F238E27FC236}">
                            <a16:creationId xmlns:a16="http://schemas.microsoft.com/office/drawing/2014/main" id="{FCEC5EA9-C589-2144-AFDE-D92C61F169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185" name="テキスト ボックス 184">
                          <a:extLst>
                            <a:ext uri="{FF2B5EF4-FFF2-40B4-BE49-F238E27FC236}">
                              <a16:creationId xmlns:a16="http://schemas.microsoft.com/office/drawing/2014/main" id="{6FA14E9C-03F2-AD43-AF52-5849D7D9A11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6" name="テキスト ボックス 185">
                          <a:extLst>
                            <a:ext uri="{FF2B5EF4-FFF2-40B4-BE49-F238E27FC236}">
                              <a16:creationId xmlns:a16="http://schemas.microsoft.com/office/drawing/2014/main" id="{713DE8E1-98FA-5D45-AD12-FD09CF1EE0B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7" name="テキスト ボックス 186">
                          <a:extLst>
                            <a:ext uri="{FF2B5EF4-FFF2-40B4-BE49-F238E27FC236}">
                              <a16:creationId xmlns:a16="http://schemas.microsoft.com/office/drawing/2014/main" id="{8C7D9044-3627-8647-ADB7-3B9057863D7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8" name="テキスト ボックス 187">
                          <a:extLst>
                            <a:ext uri="{FF2B5EF4-FFF2-40B4-BE49-F238E27FC236}">
                              <a16:creationId xmlns:a16="http://schemas.microsoft.com/office/drawing/2014/main" id="{83A2193E-FE29-0A42-988F-A5158C042E8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9" name="テキスト ボックス 188">
                          <a:extLst>
                            <a:ext uri="{FF2B5EF4-FFF2-40B4-BE49-F238E27FC236}">
                              <a16:creationId xmlns:a16="http://schemas.microsoft.com/office/drawing/2014/main" id="{A3E49E52-46C5-E44D-906D-FE94EA06B79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0" name="テキスト ボックス 189">
                          <a:extLst>
                            <a:ext uri="{FF2B5EF4-FFF2-40B4-BE49-F238E27FC236}">
                              <a16:creationId xmlns:a16="http://schemas.microsoft.com/office/drawing/2014/main" id="{15B27785-6290-0743-901C-61CF06B1515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1" name="テキスト ボックス 190">
                          <a:extLst>
                            <a:ext uri="{FF2B5EF4-FFF2-40B4-BE49-F238E27FC236}">
                              <a16:creationId xmlns:a16="http://schemas.microsoft.com/office/drawing/2014/main" id="{8947B44F-11AB-3642-9DB6-03DD6775AEB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2" name="テキスト ボックス 191">
                          <a:extLst>
                            <a:ext uri="{FF2B5EF4-FFF2-40B4-BE49-F238E27FC236}">
                              <a16:creationId xmlns:a16="http://schemas.microsoft.com/office/drawing/2014/main" id="{95FB431E-0B4F-3D49-8ECD-A938F0FFD7A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3" name="テキスト ボックス 192">
                          <a:extLst>
                            <a:ext uri="{FF2B5EF4-FFF2-40B4-BE49-F238E27FC236}">
                              <a16:creationId xmlns:a16="http://schemas.microsoft.com/office/drawing/2014/main" id="{2A2D2A25-D593-4F48-86D4-C7560BD87CD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4" name="テキスト ボックス 193">
                          <a:extLst>
                            <a:ext uri="{FF2B5EF4-FFF2-40B4-BE49-F238E27FC236}">
                              <a16:creationId xmlns:a16="http://schemas.microsoft.com/office/drawing/2014/main" id="{587F03A1-6196-9A41-986B-9BA22262DE9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5" name="円/楕円 194">
                          <a:extLst>
                            <a:ext uri="{FF2B5EF4-FFF2-40B4-BE49-F238E27FC236}">
                              <a16:creationId xmlns:a16="http://schemas.microsoft.com/office/drawing/2014/main" id="{1FC1507B-9E59-314D-BC7A-739000B1E5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6" name="円/楕円 195">
                          <a:extLst>
                            <a:ext uri="{FF2B5EF4-FFF2-40B4-BE49-F238E27FC236}">
                              <a16:creationId xmlns:a16="http://schemas.microsoft.com/office/drawing/2014/main" id="{DE70CE55-E944-AC48-8280-B35A76B815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97" name="直線コネクタ 196">
                          <a:extLst>
                            <a:ext uri="{FF2B5EF4-FFF2-40B4-BE49-F238E27FC236}">
                              <a16:creationId xmlns:a16="http://schemas.microsoft.com/office/drawing/2014/main" id="{A8FF74D8-CAED-E44D-83E4-65CA9782557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8" name="円/楕円 197">
                          <a:extLst>
                            <a:ext uri="{FF2B5EF4-FFF2-40B4-BE49-F238E27FC236}">
                              <a16:creationId xmlns:a16="http://schemas.microsoft.com/office/drawing/2014/main" id="{82CE2281-6C5B-6648-9519-1265A82D8E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9" name="円/楕円 198">
                          <a:extLst>
                            <a:ext uri="{FF2B5EF4-FFF2-40B4-BE49-F238E27FC236}">
                              <a16:creationId xmlns:a16="http://schemas.microsoft.com/office/drawing/2014/main" id="{2E18C024-47BB-254C-99B0-7682A7526C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0" name="直線コネクタ 199">
                          <a:extLst>
                            <a:ext uri="{FF2B5EF4-FFF2-40B4-BE49-F238E27FC236}">
                              <a16:creationId xmlns:a16="http://schemas.microsoft.com/office/drawing/2014/main" id="{FB3CBA1A-52B1-A542-B398-89DAB251D81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1" name="直線コネクタ 200">
                          <a:extLst>
                            <a:ext uri="{FF2B5EF4-FFF2-40B4-BE49-F238E27FC236}">
                              <a16:creationId xmlns:a16="http://schemas.microsoft.com/office/drawing/2014/main" id="{AF4DE809-7C9D-4D48-A2F7-A713C8214BE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2" name="円/楕円 201">
                          <a:extLst>
                            <a:ext uri="{FF2B5EF4-FFF2-40B4-BE49-F238E27FC236}">
                              <a16:creationId xmlns:a16="http://schemas.microsoft.com/office/drawing/2014/main" id="{73D5D5A4-EDD0-894F-A71C-80CB116E78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3" name="円/楕円 202">
                          <a:extLst>
                            <a:ext uri="{FF2B5EF4-FFF2-40B4-BE49-F238E27FC236}">
                              <a16:creationId xmlns:a16="http://schemas.microsoft.com/office/drawing/2014/main" id="{ED494309-8010-CB4F-9381-E7277B7311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4" name="直線コネクタ 203">
                          <a:extLst>
                            <a:ext uri="{FF2B5EF4-FFF2-40B4-BE49-F238E27FC236}">
                              <a16:creationId xmlns:a16="http://schemas.microsoft.com/office/drawing/2014/main" id="{2A8CA8E2-1837-C143-884B-511A729C982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5" name="円/楕円 204">
                          <a:extLst>
                            <a:ext uri="{FF2B5EF4-FFF2-40B4-BE49-F238E27FC236}">
                              <a16:creationId xmlns:a16="http://schemas.microsoft.com/office/drawing/2014/main" id="{B6F065E7-8F90-244B-A1DC-F58C801A56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6" name="直線コネクタ 205">
                          <a:extLst>
                            <a:ext uri="{FF2B5EF4-FFF2-40B4-BE49-F238E27FC236}">
                              <a16:creationId xmlns:a16="http://schemas.microsoft.com/office/drawing/2014/main" id="{43BE9694-440B-0F44-AE4C-A96E92FFCEB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7" name="円/楕円 206">
                          <a:extLst>
                            <a:ext uri="{FF2B5EF4-FFF2-40B4-BE49-F238E27FC236}">
                              <a16:creationId xmlns:a16="http://schemas.microsoft.com/office/drawing/2014/main" id="{5349E5E9-D448-8242-ADEC-0C057FB458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8" name="直線コネクタ 207">
                          <a:extLst>
                            <a:ext uri="{FF2B5EF4-FFF2-40B4-BE49-F238E27FC236}">
                              <a16:creationId xmlns:a16="http://schemas.microsoft.com/office/drawing/2014/main" id="{C3D83F7A-8BB1-8344-9028-66AD9E17658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9" name="直線コネクタ 208">
                          <a:extLst>
                            <a:ext uri="{FF2B5EF4-FFF2-40B4-BE49-F238E27FC236}">
                              <a16:creationId xmlns:a16="http://schemas.microsoft.com/office/drawing/2014/main" id="{7D92A072-2D09-2349-B7CE-0F429BEF1AF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0" name="カギ線コネクタ 209">
                          <a:extLst>
                            <a:ext uri="{FF2B5EF4-FFF2-40B4-BE49-F238E27FC236}">
                              <a16:creationId xmlns:a16="http://schemas.microsoft.com/office/drawing/2014/main" id="{8979F284-1D61-924A-9E6F-3FEFCD26546E}"/>
                            </a:ext>
                          </a:extLst>
                        </p:cNvPr>
                        <p:cNvCxnSpPr>
                          <a:cxnSpLocks/>
                          <a:stCxn id="205" idx="4"/>
                          <a:endCxn id="202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1" name="円/楕円 210">
                          <a:extLst>
                            <a:ext uri="{FF2B5EF4-FFF2-40B4-BE49-F238E27FC236}">
                              <a16:creationId xmlns:a16="http://schemas.microsoft.com/office/drawing/2014/main" id="{5C52E855-D265-DA4C-B882-FCF7252255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2" name="円/楕円 211">
                          <a:extLst>
                            <a:ext uri="{FF2B5EF4-FFF2-40B4-BE49-F238E27FC236}">
                              <a16:creationId xmlns:a16="http://schemas.microsoft.com/office/drawing/2014/main" id="{1A069D28-95EE-D44C-863F-EF4FD788D0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3" name="円/楕円 212">
                          <a:extLst>
                            <a:ext uri="{FF2B5EF4-FFF2-40B4-BE49-F238E27FC236}">
                              <a16:creationId xmlns:a16="http://schemas.microsoft.com/office/drawing/2014/main" id="{07CC56D1-2F52-F54C-A08F-9EA68260D4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4" name="直線コネクタ 213">
                          <a:extLst>
                            <a:ext uri="{FF2B5EF4-FFF2-40B4-BE49-F238E27FC236}">
                              <a16:creationId xmlns:a16="http://schemas.microsoft.com/office/drawing/2014/main" id="{901448FE-36BC-B341-835E-C8C89E4DA37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" name="円/楕円 214">
                          <a:extLst>
                            <a:ext uri="{FF2B5EF4-FFF2-40B4-BE49-F238E27FC236}">
                              <a16:creationId xmlns:a16="http://schemas.microsoft.com/office/drawing/2014/main" id="{7C165E2C-C60E-F142-A610-7FF4E832F3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6" name="直線コネクタ 215">
                          <a:extLst>
                            <a:ext uri="{FF2B5EF4-FFF2-40B4-BE49-F238E27FC236}">
                              <a16:creationId xmlns:a16="http://schemas.microsoft.com/office/drawing/2014/main" id="{C8C31352-20D7-634E-B05D-9F4DEFB7F00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7" name="円/楕円 216">
                          <a:extLst>
                            <a:ext uri="{FF2B5EF4-FFF2-40B4-BE49-F238E27FC236}">
                              <a16:creationId xmlns:a16="http://schemas.microsoft.com/office/drawing/2014/main" id="{9674D1C2-690A-8047-8E58-D2D347C788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8" name="直線コネクタ 217">
                          <a:extLst>
                            <a:ext uri="{FF2B5EF4-FFF2-40B4-BE49-F238E27FC236}">
                              <a16:creationId xmlns:a16="http://schemas.microsoft.com/office/drawing/2014/main" id="{0F41B4F9-F15F-1C4A-82F5-B9EA8771843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" name="円/楕円 218">
                          <a:extLst>
                            <a:ext uri="{FF2B5EF4-FFF2-40B4-BE49-F238E27FC236}">
                              <a16:creationId xmlns:a16="http://schemas.microsoft.com/office/drawing/2014/main" id="{F4F4FE74-8233-554C-82A0-24384F5D23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0" name="カギ線コネクタ 219">
                          <a:extLst>
                            <a:ext uri="{FF2B5EF4-FFF2-40B4-BE49-F238E27FC236}">
                              <a16:creationId xmlns:a16="http://schemas.microsoft.com/office/drawing/2014/main" id="{800AAE5D-DADA-444D-8124-B62E686815EE}"/>
                            </a:ext>
                          </a:extLst>
                        </p:cNvPr>
                        <p:cNvCxnSpPr>
                          <a:cxnSpLocks/>
                          <a:stCxn id="195" idx="4"/>
                          <a:endCxn id="219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直線コネクタ 220">
                          <a:extLst>
                            <a:ext uri="{FF2B5EF4-FFF2-40B4-BE49-F238E27FC236}">
                              <a16:creationId xmlns:a16="http://schemas.microsoft.com/office/drawing/2014/main" id="{BB82142F-CAEC-0D4E-B7D8-0FCDF5FE05A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" name="テキスト ボックス 221">
                          <a:extLst>
                            <a:ext uri="{FF2B5EF4-FFF2-40B4-BE49-F238E27FC236}">
                              <a16:creationId xmlns:a16="http://schemas.microsoft.com/office/drawing/2014/main" id="{940E3C94-D180-B34E-BAB4-729506F3E3B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3" name="直線コネクタ 222">
                          <a:extLst>
                            <a:ext uri="{FF2B5EF4-FFF2-40B4-BE49-F238E27FC236}">
                              <a16:creationId xmlns:a16="http://schemas.microsoft.com/office/drawing/2014/main" id="{5628885B-706A-664C-9BE6-066EF42D606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4" name="円/楕円 223">
                          <a:extLst>
                            <a:ext uri="{FF2B5EF4-FFF2-40B4-BE49-F238E27FC236}">
                              <a16:creationId xmlns:a16="http://schemas.microsoft.com/office/drawing/2014/main" id="{A428EC8C-A183-CD4F-9134-BD4A3A5FA6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5" name="テキスト ボックス 224">
                          <a:extLst>
                            <a:ext uri="{FF2B5EF4-FFF2-40B4-BE49-F238E27FC236}">
                              <a16:creationId xmlns:a16="http://schemas.microsoft.com/office/drawing/2014/main" id="{B7D18EA0-9613-EB46-9F8D-73BC6FA34CD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6" name="テキスト ボックス 225">
                          <a:extLst>
                            <a:ext uri="{FF2B5EF4-FFF2-40B4-BE49-F238E27FC236}">
                              <a16:creationId xmlns:a16="http://schemas.microsoft.com/office/drawing/2014/main" id="{118695F4-CA25-C64E-8816-5B2A5F02048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7" name="テキスト ボックス 226">
                          <a:extLst>
                            <a:ext uri="{FF2B5EF4-FFF2-40B4-BE49-F238E27FC236}">
                              <a16:creationId xmlns:a16="http://schemas.microsoft.com/office/drawing/2014/main" id="{D43A2E5D-5FEE-F048-86DD-80A1BAA33C6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8" name="テキスト ボックス 227">
                          <a:extLst>
                            <a:ext uri="{FF2B5EF4-FFF2-40B4-BE49-F238E27FC236}">
                              <a16:creationId xmlns:a16="http://schemas.microsoft.com/office/drawing/2014/main" id="{26B43002-5265-D24B-93A0-775D3676824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9" name="テキスト ボックス 228">
                          <a:extLst>
                            <a:ext uri="{FF2B5EF4-FFF2-40B4-BE49-F238E27FC236}">
                              <a16:creationId xmlns:a16="http://schemas.microsoft.com/office/drawing/2014/main" id="{1346E328-5325-9C47-A9CD-A7624E29984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0" name="円/楕円 229">
                          <a:extLst>
                            <a:ext uri="{FF2B5EF4-FFF2-40B4-BE49-F238E27FC236}">
                              <a16:creationId xmlns:a16="http://schemas.microsoft.com/office/drawing/2014/main" id="{F32E0A3B-04F8-9942-8CAC-2135A8B47F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1" name="直線コネクタ 230">
                          <a:extLst>
                            <a:ext uri="{FF2B5EF4-FFF2-40B4-BE49-F238E27FC236}">
                              <a16:creationId xmlns:a16="http://schemas.microsoft.com/office/drawing/2014/main" id="{E793EBCC-CADA-F243-9E42-CB157E80DB2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2" name="円/楕円 231">
                          <a:extLst>
                            <a:ext uri="{FF2B5EF4-FFF2-40B4-BE49-F238E27FC236}">
                              <a16:creationId xmlns:a16="http://schemas.microsoft.com/office/drawing/2014/main" id="{FE4A604D-BC49-234F-8394-F656097245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3" name="カギ線コネクタ 232">
                          <a:extLst>
                            <a:ext uri="{FF2B5EF4-FFF2-40B4-BE49-F238E27FC236}">
                              <a16:creationId xmlns:a16="http://schemas.microsoft.com/office/drawing/2014/main" id="{746D34FE-342C-0A4D-AEBD-437C9EB2067E}"/>
                            </a:ext>
                          </a:extLst>
                        </p:cNvPr>
                        <p:cNvCxnSpPr>
                          <a:cxnSpLocks/>
                          <a:stCxn id="196" idx="4"/>
                          <a:endCxn id="232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5" name="テキスト ボックス 234">
                          <a:extLst>
                            <a:ext uri="{FF2B5EF4-FFF2-40B4-BE49-F238E27FC236}">
                              <a16:creationId xmlns:a16="http://schemas.microsoft.com/office/drawing/2014/main" id="{282B6F14-1D7D-E947-A5A1-BCDAB0AF57A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6" name="テキスト ボックス 235">
                          <a:extLst>
                            <a:ext uri="{FF2B5EF4-FFF2-40B4-BE49-F238E27FC236}">
                              <a16:creationId xmlns:a16="http://schemas.microsoft.com/office/drawing/2014/main" id="{0131A1AD-DC68-6A48-8F4D-4738806B3A0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7" name="円/楕円 236">
                          <a:extLst>
                            <a:ext uri="{FF2B5EF4-FFF2-40B4-BE49-F238E27FC236}">
                              <a16:creationId xmlns:a16="http://schemas.microsoft.com/office/drawing/2014/main" id="{744E74A3-AA37-0840-87B1-8ADC5616C9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8" name="直線コネクタ 237">
                          <a:extLst>
                            <a:ext uri="{FF2B5EF4-FFF2-40B4-BE49-F238E27FC236}">
                              <a16:creationId xmlns:a16="http://schemas.microsoft.com/office/drawing/2014/main" id="{D64C3756-E982-8740-A87E-EB29BB5BD4E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カギ線コネクタ 238">
                          <a:extLst>
                            <a:ext uri="{FF2B5EF4-FFF2-40B4-BE49-F238E27FC236}">
                              <a16:creationId xmlns:a16="http://schemas.microsoft.com/office/drawing/2014/main" id="{FF7C6569-4CDA-0B49-A129-2C4536BF50AA}"/>
                            </a:ext>
                          </a:extLst>
                        </p:cNvPr>
                        <p:cNvCxnSpPr>
                          <a:cxnSpLocks/>
                          <a:stCxn id="232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0" name="テキスト ボックス 239">
                          <a:extLst>
                            <a:ext uri="{FF2B5EF4-FFF2-40B4-BE49-F238E27FC236}">
                              <a16:creationId xmlns:a16="http://schemas.microsoft.com/office/drawing/2014/main" id="{B2D2CC4F-E69B-6349-A655-5A5B7FCEA9C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1" name="テキスト ボックス 240">
                          <a:extLst>
                            <a:ext uri="{FF2B5EF4-FFF2-40B4-BE49-F238E27FC236}">
                              <a16:creationId xmlns:a16="http://schemas.microsoft.com/office/drawing/2014/main" id="{D0518F1C-727C-5749-99DE-023CBA4D61C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2" name="直線コネクタ 241">
                          <a:extLst>
                            <a:ext uri="{FF2B5EF4-FFF2-40B4-BE49-F238E27FC236}">
                              <a16:creationId xmlns:a16="http://schemas.microsoft.com/office/drawing/2014/main" id="{FA9A4943-092B-2146-BF27-0EBE7B1CBD7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3" name="円/楕円 242">
                          <a:extLst>
                            <a:ext uri="{FF2B5EF4-FFF2-40B4-BE49-F238E27FC236}">
                              <a16:creationId xmlns:a16="http://schemas.microsoft.com/office/drawing/2014/main" id="{889261ED-8A58-2345-A7A6-6087FA38C3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4" name="テキスト ボックス 243">
                          <a:extLst>
                            <a:ext uri="{FF2B5EF4-FFF2-40B4-BE49-F238E27FC236}">
                              <a16:creationId xmlns:a16="http://schemas.microsoft.com/office/drawing/2014/main" id="{93385352-4C0B-ED42-B0F3-2F3F2EFC62A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5" name="円/楕円 244">
                          <a:extLst>
                            <a:ext uri="{FF2B5EF4-FFF2-40B4-BE49-F238E27FC236}">
                              <a16:creationId xmlns:a16="http://schemas.microsoft.com/office/drawing/2014/main" id="{1CDD3051-B4DE-264B-BDDA-CAD572A90A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6" name="円/楕円 245">
                          <a:extLst>
                            <a:ext uri="{FF2B5EF4-FFF2-40B4-BE49-F238E27FC236}">
                              <a16:creationId xmlns:a16="http://schemas.microsoft.com/office/drawing/2014/main" id="{9572538D-A4E6-2348-9054-F3F81C4C15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7" name="円/楕円 246">
                          <a:extLst>
                            <a:ext uri="{FF2B5EF4-FFF2-40B4-BE49-F238E27FC236}">
                              <a16:creationId xmlns:a16="http://schemas.microsoft.com/office/drawing/2014/main" id="{8338B34A-0C49-2142-B4C0-DC7E39B571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184" name="円/楕円 183">
                        <a:extLst>
                          <a:ext uri="{FF2B5EF4-FFF2-40B4-BE49-F238E27FC236}">
                            <a16:creationId xmlns:a16="http://schemas.microsoft.com/office/drawing/2014/main" id="{79C6E123-C833-5746-ADFD-497A018A65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182" name="テキスト ボックス 181">
                      <a:extLst>
                        <a:ext uri="{FF2B5EF4-FFF2-40B4-BE49-F238E27FC236}">
                          <a16:creationId xmlns:a16="http://schemas.microsoft.com/office/drawing/2014/main" id="{14E70EF3-AE89-CE4C-943A-DA7A8019D5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75" name="カギ線コネクタ 174">
                  <a:extLst>
                    <a:ext uri="{FF2B5EF4-FFF2-40B4-BE49-F238E27FC236}">
                      <a16:creationId xmlns:a16="http://schemas.microsoft.com/office/drawing/2014/main" id="{0C9B5723-B3E2-F143-843C-B86A5DE28215}"/>
                    </a:ext>
                  </a:extLst>
                </p:cNvPr>
                <p:cNvCxnSpPr>
                  <a:cxnSpLocks/>
                  <a:stCxn id="195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722B7FDB-9F87-9F4D-BDC2-5F2C18B62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角丸四角形吹き出し 170">
              <a:extLst>
                <a:ext uri="{FF2B5EF4-FFF2-40B4-BE49-F238E27FC236}">
                  <a16:creationId xmlns:a16="http://schemas.microsoft.com/office/drawing/2014/main" id="{04D14A59-EC6B-8B44-A31D-A6A4FB02F5B0}"/>
                </a:ext>
              </a:extLst>
            </p:cNvPr>
            <p:cNvSpPr/>
            <p:nvPr/>
          </p:nvSpPr>
          <p:spPr>
            <a:xfrm>
              <a:off x="245926" y="2897507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448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カギ線コネクタ 92">
            <a:extLst>
              <a:ext uri="{FF2B5EF4-FFF2-40B4-BE49-F238E27FC236}">
                <a16:creationId xmlns:a16="http://schemas.microsoft.com/office/drawing/2014/main" id="{27297C88-6D6E-F84A-9609-86F5FDFE1665}"/>
              </a:ext>
            </a:extLst>
          </p:cNvPr>
          <p:cNvCxnSpPr>
            <a:cxnSpLocks/>
          </p:cNvCxnSpPr>
          <p:nvPr/>
        </p:nvCxnSpPr>
        <p:spPr>
          <a:xfrm>
            <a:off x="2281261" y="1951464"/>
            <a:ext cx="4169799" cy="936702"/>
          </a:xfrm>
          <a:prstGeom prst="bentConnector3">
            <a:avLst>
              <a:gd name="adj1" fmla="val 64174"/>
            </a:avLst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65B7B2FE-7CEB-4C42-AC2F-11B1364C2B62}"/>
              </a:ext>
            </a:extLst>
          </p:cNvPr>
          <p:cNvCxnSpPr/>
          <p:nvPr/>
        </p:nvCxnSpPr>
        <p:spPr>
          <a:xfrm rot="10800000">
            <a:off x="4354624" y="1866987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692AF8B3-F083-6346-91B3-14EB26A3ADE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 number of maximal palindromes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/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F01D8104-1760-2F4B-865F-D33EF72F46DE}"/>
              </a:ext>
            </a:extLst>
          </p:cNvPr>
          <p:cNvGrpSpPr/>
          <p:nvPr/>
        </p:nvGrpSpPr>
        <p:grpSpPr>
          <a:xfrm>
            <a:off x="360709" y="982800"/>
            <a:ext cx="8422582" cy="3014399"/>
            <a:chOff x="245926" y="2897507"/>
            <a:chExt cx="8422582" cy="3014399"/>
          </a:xfrm>
        </p:grpSpPr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D7519649-25DA-1343-8F4A-7FBC9DDFA35A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172" name="グループ化 171">
                <a:extLst>
                  <a:ext uri="{FF2B5EF4-FFF2-40B4-BE49-F238E27FC236}">
                    <a16:creationId xmlns:a16="http://schemas.microsoft.com/office/drawing/2014/main" id="{A6520918-D887-1646-B984-0A7E07D0CF85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174" name="グループ化 173">
                  <a:extLst>
                    <a:ext uri="{FF2B5EF4-FFF2-40B4-BE49-F238E27FC236}">
                      <a16:creationId xmlns:a16="http://schemas.microsoft.com/office/drawing/2014/main" id="{E65C27E8-313A-3349-85C1-158F7E140304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176" name="テキスト ボックス 175">
                    <a:extLst>
                      <a:ext uri="{FF2B5EF4-FFF2-40B4-BE49-F238E27FC236}">
                        <a16:creationId xmlns:a16="http://schemas.microsoft.com/office/drawing/2014/main" id="{EC5BA229-C817-104E-B626-690C7C589A0D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77" name="円/楕円 176">
                    <a:extLst>
                      <a:ext uri="{FF2B5EF4-FFF2-40B4-BE49-F238E27FC236}">
                        <a16:creationId xmlns:a16="http://schemas.microsoft.com/office/drawing/2014/main" id="{82674C39-4A94-9B42-A79D-F3D3110E4C1F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78" name="直線コネクタ 177">
                    <a:extLst>
                      <a:ext uri="{FF2B5EF4-FFF2-40B4-BE49-F238E27FC236}">
                        <a16:creationId xmlns:a16="http://schemas.microsoft.com/office/drawing/2014/main" id="{0F83229E-23C2-3140-9EB4-5AE9DFC97D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コネクタ 178">
                    <a:extLst>
                      <a:ext uri="{FF2B5EF4-FFF2-40B4-BE49-F238E27FC236}">
                        <a16:creationId xmlns:a16="http://schemas.microsoft.com/office/drawing/2014/main" id="{7EAF9C39-27FF-5141-9F20-123B3ED1F7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0" name="グループ化 179">
                    <a:extLst>
                      <a:ext uri="{FF2B5EF4-FFF2-40B4-BE49-F238E27FC236}">
                        <a16:creationId xmlns:a16="http://schemas.microsoft.com/office/drawing/2014/main" id="{867A03F5-ECB0-D045-83A9-38265861DC01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181" name="グループ化 180">
                      <a:extLst>
                        <a:ext uri="{FF2B5EF4-FFF2-40B4-BE49-F238E27FC236}">
                          <a16:creationId xmlns:a16="http://schemas.microsoft.com/office/drawing/2014/main" id="{8C5DDC8C-C01C-5B46-B497-8E8656F3FB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183" name="グループ化 182">
                        <a:extLst>
                          <a:ext uri="{FF2B5EF4-FFF2-40B4-BE49-F238E27FC236}">
                            <a16:creationId xmlns:a16="http://schemas.microsoft.com/office/drawing/2014/main" id="{8D8D86F6-9A2B-5248-8571-1B5D3903C1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185" name="テキスト ボックス 184">
                          <a:extLst>
                            <a:ext uri="{FF2B5EF4-FFF2-40B4-BE49-F238E27FC236}">
                              <a16:creationId xmlns:a16="http://schemas.microsoft.com/office/drawing/2014/main" id="{F891DAC8-7A32-6E47-A986-03BA6C7DCEF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6" name="テキスト ボックス 185">
                          <a:extLst>
                            <a:ext uri="{FF2B5EF4-FFF2-40B4-BE49-F238E27FC236}">
                              <a16:creationId xmlns:a16="http://schemas.microsoft.com/office/drawing/2014/main" id="{093ECEA9-0B84-1946-A9D8-00D0225E1F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7" name="テキスト ボックス 186">
                          <a:extLst>
                            <a:ext uri="{FF2B5EF4-FFF2-40B4-BE49-F238E27FC236}">
                              <a16:creationId xmlns:a16="http://schemas.microsoft.com/office/drawing/2014/main" id="{43A44CBF-415F-EC40-9454-7E913ACC9C9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8" name="テキスト ボックス 187">
                          <a:extLst>
                            <a:ext uri="{FF2B5EF4-FFF2-40B4-BE49-F238E27FC236}">
                              <a16:creationId xmlns:a16="http://schemas.microsoft.com/office/drawing/2014/main" id="{AFD5556C-ED82-A043-89E7-F24FB12E1DB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9" name="テキスト ボックス 188">
                          <a:extLst>
                            <a:ext uri="{FF2B5EF4-FFF2-40B4-BE49-F238E27FC236}">
                              <a16:creationId xmlns:a16="http://schemas.microsoft.com/office/drawing/2014/main" id="{C64AB9D0-DD1D-D84B-9A26-122939180D8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0" name="テキスト ボックス 189">
                          <a:extLst>
                            <a:ext uri="{FF2B5EF4-FFF2-40B4-BE49-F238E27FC236}">
                              <a16:creationId xmlns:a16="http://schemas.microsoft.com/office/drawing/2014/main" id="{E5636850-E7A3-B947-8887-1AB62D3F1C0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1" name="テキスト ボックス 190">
                          <a:extLst>
                            <a:ext uri="{FF2B5EF4-FFF2-40B4-BE49-F238E27FC236}">
                              <a16:creationId xmlns:a16="http://schemas.microsoft.com/office/drawing/2014/main" id="{5ED7D99F-6608-C94C-B7D9-9B0F394DD1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2" name="テキスト ボックス 191">
                          <a:extLst>
                            <a:ext uri="{FF2B5EF4-FFF2-40B4-BE49-F238E27FC236}">
                              <a16:creationId xmlns:a16="http://schemas.microsoft.com/office/drawing/2014/main" id="{86F7650E-4510-B348-8AA9-DA46E2FA056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3" name="テキスト ボックス 192">
                          <a:extLst>
                            <a:ext uri="{FF2B5EF4-FFF2-40B4-BE49-F238E27FC236}">
                              <a16:creationId xmlns:a16="http://schemas.microsoft.com/office/drawing/2014/main" id="{706E1BBD-6445-DC46-A516-B07907E69AC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4" name="テキスト ボックス 193">
                          <a:extLst>
                            <a:ext uri="{FF2B5EF4-FFF2-40B4-BE49-F238E27FC236}">
                              <a16:creationId xmlns:a16="http://schemas.microsoft.com/office/drawing/2014/main" id="{C1F709C1-873D-A84B-8B85-028392413F9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5" name="円/楕円 194">
                          <a:extLst>
                            <a:ext uri="{FF2B5EF4-FFF2-40B4-BE49-F238E27FC236}">
                              <a16:creationId xmlns:a16="http://schemas.microsoft.com/office/drawing/2014/main" id="{7BA55C76-7315-1342-96C9-30FC7186C3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6" name="円/楕円 195">
                          <a:extLst>
                            <a:ext uri="{FF2B5EF4-FFF2-40B4-BE49-F238E27FC236}">
                              <a16:creationId xmlns:a16="http://schemas.microsoft.com/office/drawing/2014/main" id="{87E76659-7BA6-1E4E-825F-952330D734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97" name="直線コネクタ 196">
                          <a:extLst>
                            <a:ext uri="{FF2B5EF4-FFF2-40B4-BE49-F238E27FC236}">
                              <a16:creationId xmlns:a16="http://schemas.microsoft.com/office/drawing/2014/main" id="{6360C3F1-C3BC-1046-BC2D-457EC6D8A06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8" name="円/楕円 197">
                          <a:extLst>
                            <a:ext uri="{FF2B5EF4-FFF2-40B4-BE49-F238E27FC236}">
                              <a16:creationId xmlns:a16="http://schemas.microsoft.com/office/drawing/2014/main" id="{E82520D1-B71C-4D42-80E6-153285AAB1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9" name="円/楕円 198">
                          <a:extLst>
                            <a:ext uri="{FF2B5EF4-FFF2-40B4-BE49-F238E27FC236}">
                              <a16:creationId xmlns:a16="http://schemas.microsoft.com/office/drawing/2014/main" id="{ECD9007D-5096-3041-B79B-F2A3D05E09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0" name="直線コネクタ 199">
                          <a:extLst>
                            <a:ext uri="{FF2B5EF4-FFF2-40B4-BE49-F238E27FC236}">
                              <a16:creationId xmlns:a16="http://schemas.microsoft.com/office/drawing/2014/main" id="{ED5B067C-36EF-4A46-877D-CDD17D92D57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1" name="直線コネクタ 200">
                          <a:extLst>
                            <a:ext uri="{FF2B5EF4-FFF2-40B4-BE49-F238E27FC236}">
                              <a16:creationId xmlns:a16="http://schemas.microsoft.com/office/drawing/2014/main" id="{7D1FC86C-BA25-644C-A8AE-FF106568F76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2" name="円/楕円 201">
                          <a:extLst>
                            <a:ext uri="{FF2B5EF4-FFF2-40B4-BE49-F238E27FC236}">
                              <a16:creationId xmlns:a16="http://schemas.microsoft.com/office/drawing/2014/main" id="{8C450B49-D958-7245-AF8A-D1B8AB5310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3" name="円/楕円 202">
                          <a:extLst>
                            <a:ext uri="{FF2B5EF4-FFF2-40B4-BE49-F238E27FC236}">
                              <a16:creationId xmlns:a16="http://schemas.microsoft.com/office/drawing/2014/main" id="{725CF5D6-2D16-8F42-A751-3D33C60DFC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4" name="直線コネクタ 203">
                          <a:extLst>
                            <a:ext uri="{FF2B5EF4-FFF2-40B4-BE49-F238E27FC236}">
                              <a16:creationId xmlns:a16="http://schemas.microsoft.com/office/drawing/2014/main" id="{8C626AB8-8306-E141-B4DC-C1AAADAE603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5" name="円/楕円 204">
                          <a:extLst>
                            <a:ext uri="{FF2B5EF4-FFF2-40B4-BE49-F238E27FC236}">
                              <a16:creationId xmlns:a16="http://schemas.microsoft.com/office/drawing/2014/main" id="{886F68B6-6B4A-B747-89E3-E92B4E5342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6" name="直線コネクタ 205">
                          <a:extLst>
                            <a:ext uri="{FF2B5EF4-FFF2-40B4-BE49-F238E27FC236}">
                              <a16:creationId xmlns:a16="http://schemas.microsoft.com/office/drawing/2014/main" id="{49302F72-A53E-2147-BC4A-58543167EDB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7" name="円/楕円 206">
                          <a:extLst>
                            <a:ext uri="{FF2B5EF4-FFF2-40B4-BE49-F238E27FC236}">
                              <a16:creationId xmlns:a16="http://schemas.microsoft.com/office/drawing/2014/main" id="{E2B28762-3D9B-F341-B3F5-F187127552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8" name="直線コネクタ 207">
                          <a:extLst>
                            <a:ext uri="{FF2B5EF4-FFF2-40B4-BE49-F238E27FC236}">
                              <a16:creationId xmlns:a16="http://schemas.microsoft.com/office/drawing/2014/main" id="{F2B8953C-6429-2043-84DB-FABB67FDE51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9" name="直線コネクタ 208">
                          <a:extLst>
                            <a:ext uri="{FF2B5EF4-FFF2-40B4-BE49-F238E27FC236}">
                              <a16:creationId xmlns:a16="http://schemas.microsoft.com/office/drawing/2014/main" id="{2CFAB6BA-6277-C04F-A86D-66F7DEAA6F1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0" name="カギ線コネクタ 209">
                          <a:extLst>
                            <a:ext uri="{FF2B5EF4-FFF2-40B4-BE49-F238E27FC236}">
                              <a16:creationId xmlns:a16="http://schemas.microsoft.com/office/drawing/2014/main" id="{188CB9B8-9487-1442-AB63-487F8CACADED}"/>
                            </a:ext>
                          </a:extLst>
                        </p:cNvPr>
                        <p:cNvCxnSpPr>
                          <a:cxnSpLocks/>
                          <a:stCxn id="205" idx="4"/>
                          <a:endCxn id="202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1" name="円/楕円 210">
                          <a:extLst>
                            <a:ext uri="{FF2B5EF4-FFF2-40B4-BE49-F238E27FC236}">
                              <a16:creationId xmlns:a16="http://schemas.microsoft.com/office/drawing/2014/main" id="{0054F999-F3D7-984D-B380-0EC40770F2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2" name="円/楕円 211">
                          <a:extLst>
                            <a:ext uri="{FF2B5EF4-FFF2-40B4-BE49-F238E27FC236}">
                              <a16:creationId xmlns:a16="http://schemas.microsoft.com/office/drawing/2014/main" id="{EDF404DE-2ADF-F949-ADB2-EE69784592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3" name="円/楕円 212">
                          <a:extLst>
                            <a:ext uri="{FF2B5EF4-FFF2-40B4-BE49-F238E27FC236}">
                              <a16:creationId xmlns:a16="http://schemas.microsoft.com/office/drawing/2014/main" id="{C829674D-6A33-3A44-AE97-03EA39A8A5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4" name="直線コネクタ 213">
                          <a:extLst>
                            <a:ext uri="{FF2B5EF4-FFF2-40B4-BE49-F238E27FC236}">
                              <a16:creationId xmlns:a16="http://schemas.microsoft.com/office/drawing/2014/main" id="{B7B3F3E4-031D-594C-AF70-B9E6F8CDBD3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" name="円/楕円 214">
                          <a:extLst>
                            <a:ext uri="{FF2B5EF4-FFF2-40B4-BE49-F238E27FC236}">
                              <a16:creationId xmlns:a16="http://schemas.microsoft.com/office/drawing/2014/main" id="{8FB50FE5-4008-5447-BE38-892E545B23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6" name="直線コネクタ 215">
                          <a:extLst>
                            <a:ext uri="{FF2B5EF4-FFF2-40B4-BE49-F238E27FC236}">
                              <a16:creationId xmlns:a16="http://schemas.microsoft.com/office/drawing/2014/main" id="{21604C99-5EC4-344C-8196-1C4D89E9C7E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7" name="円/楕円 216">
                          <a:extLst>
                            <a:ext uri="{FF2B5EF4-FFF2-40B4-BE49-F238E27FC236}">
                              <a16:creationId xmlns:a16="http://schemas.microsoft.com/office/drawing/2014/main" id="{9A2DB311-7A00-024A-9D25-82FC521CA5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8" name="直線コネクタ 217">
                          <a:extLst>
                            <a:ext uri="{FF2B5EF4-FFF2-40B4-BE49-F238E27FC236}">
                              <a16:creationId xmlns:a16="http://schemas.microsoft.com/office/drawing/2014/main" id="{95D3DC2B-592E-BD4D-AEA5-D5A58F1B339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" name="円/楕円 218">
                          <a:extLst>
                            <a:ext uri="{FF2B5EF4-FFF2-40B4-BE49-F238E27FC236}">
                              <a16:creationId xmlns:a16="http://schemas.microsoft.com/office/drawing/2014/main" id="{4542AF24-71B4-B145-A965-758C2AF7F5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0" name="カギ線コネクタ 219">
                          <a:extLst>
                            <a:ext uri="{FF2B5EF4-FFF2-40B4-BE49-F238E27FC236}">
                              <a16:creationId xmlns:a16="http://schemas.microsoft.com/office/drawing/2014/main" id="{62822243-D43D-2940-B041-23F60F326FE9}"/>
                            </a:ext>
                          </a:extLst>
                        </p:cNvPr>
                        <p:cNvCxnSpPr>
                          <a:cxnSpLocks/>
                          <a:stCxn id="195" idx="4"/>
                          <a:endCxn id="219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直線コネクタ 220">
                          <a:extLst>
                            <a:ext uri="{FF2B5EF4-FFF2-40B4-BE49-F238E27FC236}">
                              <a16:creationId xmlns:a16="http://schemas.microsoft.com/office/drawing/2014/main" id="{5A88DFEB-DE3A-C347-8F05-A85C45ACB3E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" name="テキスト ボックス 221">
                          <a:extLst>
                            <a:ext uri="{FF2B5EF4-FFF2-40B4-BE49-F238E27FC236}">
                              <a16:creationId xmlns:a16="http://schemas.microsoft.com/office/drawing/2014/main" id="{3FD136CC-6A52-AE4A-900F-76178934BEA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3" name="直線コネクタ 222">
                          <a:extLst>
                            <a:ext uri="{FF2B5EF4-FFF2-40B4-BE49-F238E27FC236}">
                              <a16:creationId xmlns:a16="http://schemas.microsoft.com/office/drawing/2014/main" id="{C53720C5-0483-AB4A-B579-61F41884B13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4" name="円/楕円 223">
                          <a:extLst>
                            <a:ext uri="{FF2B5EF4-FFF2-40B4-BE49-F238E27FC236}">
                              <a16:creationId xmlns:a16="http://schemas.microsoft.com/office/drawing/2014/main" id="{04F4768C-52C1-E34F-8E42-5A2059CBD8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5" name="テキスト ボックス 224">
                          <a:extLst>
                            <a:ext uri="{FF2B5EF4-FFF2-40B4-BE49-F238E27FC236}">
                              <a16:creationId xmlns:a16="http://schemas.microsoft.com/office/drawing/2014/main" id="{EB2F366F-8952-3646-A833-074EB7EC652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6" name="テキスト ボックス 225">
                          <a:extLst>
                            <a:ext uri="{FF2B5EF4-FFF2-40B4-BE49-F238E27FC236}">
                              <a16:creationId xmlns:a16="http://schemas.microsoft.com/office/drawing/2014/main" id="{5440BC0D-DE19-E748-8507-109BC23F070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7" name="テキスト ボックス 226">
                          <a:extLst>
                            <a:ext uri="{FF2B5EF4-FFF2-40B4-BE49-F238E27FC236}">
                              <a16:creationId xmlns:a16="http://schemas.microsoft.com/office/drawing/2014/main" id="{9104472A-A9B8-184E-A7EA-86D8B7F52A0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8" name="テキスト ボックス 227">
                          <a:extLst>
                            <a:ext uri="{FF2B5EF4-FFF2-40B4-BE49-F238E27FC236}">
                              <a16:creationId xmlns:a16="http://schemas.microsoft.com/office/drawing/2014/main" id="{393D6828-20E2-E347-A655-D21FC1A69F5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9" name="テキスト ボックス 228">
                          <a:extLst>
                            <a:ext uri="{FF2B5EF4-FFF2-40B4-BE49-F238E27FC236}">
                              <a16:creationId xmlns:a16="http://schemas.microsoft.com/office/drawing/2014/main" id="{5631449E-65F3-6B46-A28E-526EDBAB047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0" name="円/楕円 229">
                          <a:extLst>
                            <a:ext uri="{FF2B5EF4-FFF2-40B4-BE49-F238E27FC236}">
                              <a16:creationId xmlns:a16="http://schemas.microsoft.com/office/drawing/2014/main" id="{B016325D-B15D-144F-89BB-EE2A977B4D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1" name="直線コネクタ 230">
                          <a:extLst>
                            <a:ext uri="{FF2B5EF4-FFF2-40B4-BE49-F238E27FC236}">
                              <a16:creationId xmlns:a16="http://schemas.microsoft.com/office/drawing/2014/main" id="{4A1F718A-9EFF-124A-968A-7E167AB9074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2" name="円/楕円 231">
                          <a:extLst>
                            <a:ext uri="{FF2B5EF4-FFF2-40B4-BE49-F238E27FC236}">
                              <a16:creationId xmlns:a16="http://schemas.microsoft.com/office/drawing/2014/main" id="{3E56A838-D6AC-7440-8C1B-26EFA97629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3" name="カギ線コネクタ 232">
                          <a:extLst>
                            <a:ext uri="{FF2B5EF4-FFF2-40B4-BE49-F238E27FC236}">
                              <a16:creationId xmlns:a16="http://schemas.microsoft.com/office/drawing/2014/main" id="{5EFEB24D-5C58-5942-B098-44361DC81F9D}"/>
                            </a:ext>
                          </a:extLst>
                        </p:cNvPr>
                        <p:cNvCxnSpPr>
                          <a:cxnSpLocks/>
                          <a:stCxn id="196" idx="4"/>
                          <a:endCxn id="232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5" name="テキスト ボックス 234">
                          <a:extLst>
                            <a:ext uri="{FF2B5EF4-FFF2-40B4-BE49-F238E27FC236}">
                              <a16:creationId xmlns:a16="http://schemas.microsoft.com/office/drawing/2014/main" id="{E458B49A-0BF7-9A41-82E0-6055FD1E3C6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6" name="テキスト ボックス 235">
                          <a:extLst>
                            <a:ext uri="{FF2B5EF4-FFF2-40B4-BE49-F238E27FC236}">
                              <a16:creationId xmlns:a16="http://schemas.microsoft.com/office/drawing/2014/main" id="{28518872-A481-5C40-998D-F2CC6D79008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7" name="円/楕円 236">
                          <a:extLst>
                            <a:ext uri="{FF2B5EF4-FFF2-40B4-BE49-F238E27FC236}">
                              <a16:creationId xmlns:a16="http://schemas.microsoft.com/office/drawing/2014/main" id="{0FB22797-A817-FA4B-8E76-5533F2821A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8" name="直線コネクタ 237">
                          <a:extLst>
                            <a:ext uri="{FF2B5EF4-FFF2-40B4-BE49-F238E27FC236}">
                              <a16:creationId xmlns:a16="http://schemas.microsoft.com/office/drawing/2014/main" id="{CDFE378C-4BBE-5F46-B047-8962CBB307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カギ線コネクタ 238">
                          <a:extLst>
                            <a:ext uri="{FF2B5EF4-FFF2-40B4-BE49-F238E27FC236}">
                              <a16:creationId xmlns:a16="http://schemas.microsoft.com/office/drawing/2014/main" id="{3A1E9D28-CEFD-1241-9F7D-E0A8A6BF4001}"/>
                            </a:ext>
                          </a:extLst>
                        </p:cNvPr>
                        <p:cNvCxnSpPr>
                          <a:cxnSpLocks/>
                          <a:stCxn id="232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0" name="テキスト ボックス 239">
                          <a:extLst>
                            <a:ext uri="{FF2B5EF4-FFF2-40B4-BE49-F238E27FC236}">
                              <a16:creationId xmlns:a16="http://schemas.microsoft.com/office/drawing/2014/main" id="{1461F061-7A7C-2D48-A7E2-3C57FF875D0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1" name="テキスト ボックス 240">
                          <a:extLst>
                            <a:ext uri="{FF2B5EF4-FFF2-40B4-BE49-F238E27FC236}">
                              <a16:creationId xmlns:a16="http://schemas.microsoft.com/office/drawing/2014/main" id="{69546210-E8F0-444E-972D-B46319D22CA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2" name="直線コネクタ 241">
                          <a:extLst>
                            <a:ext uri="{FF2B5EF4-FFF2-40B4-BE49-F238E27FC236}">
                              <a16:creationId xmlns:a16="http://schemas.microsoft.com/office/drawing/2014/main" id="{9E563DB4-5EB5-7047-893E-FE9B160BF4F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3" name="円/楕円 242">
                          <a:extLst>
                            <a:ext uri="{FF2B5EF4-FFF2-40B4-BE49-F238E27FC236}">
                              <a16:creationId xmlns:a16="http://schemas.microsoft.com/office/drawing/2014/main" id="{275F1C24-7CDA-2B4E-B400-E551A1BAF1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4" name="テキスト ボックス 243">
                          <a:extLst>
                            <a:ext uri="{FF2B5EF4-FFF2-40B4-BE49-F238E27FC236}">
                              <a16:creationId xmlns:a16="http://schemas.microsoft.com/office/drawing/2014/main" id="{CF94DD64-2C3A-9B4F-B741-6AA0CFB7C49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5" name="円/楕円 244">
                          <a:extLst>
                            <a:ext uri="{FF2B5EF4-FFF2-40B4-BE49-F238E27FC236}">
                              <a16:creationId xmlns:a16="http://schemas.microsoft.com/office/drawing/2014/main" id="{B5A8D905-F51F-3E4E-AF2F-E0532D3D9C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6" name="円/楕円 245">
                          <a:extLst>
                            <a:ext uri="{FF2B5EF4-FFF2-40B4-BE49-F238E27FC236}">
                              <a16:creationId xmlns:a16="http://schemas.microsoft.com/office/drawing/2014/main" id="{7120B435-187F-2244-B687-4FC3BB6E07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7" name="円/楕円 246">
                          <a:extLst>
                            <a:ext uri="{FF2B5EF4-FFF2-40B4-BE49-F238E27FC236}">
                              <a16:creationId xmlns:a16="http://schemas.microsoft.com/office/drawing/2014/main" id="{2FA339FB-2BA2-A54E-8989-67B35713B4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184" name="円/楕円 183">
                        <a:extLst>
                          <a:ext uri="{FF2B5EF4-FFF2-40B4-BE49-F238E27FC236}">
                            <a16:creationId xmlns:a16="http://schemas.microsoft.com/office/drawing/2014/main" id="{50A152DE-E492-484F-888B-BA91A76B08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182" name="テキスト ボックス 181">
                      <a:extLst>
                        <a:ext uri="{FF2B5EF4-FFF2-40B4-BE49-F238E27FC236}">
                          <a16:creationId xmlns:a16="http://schemas.microsoft.com/office/drawing/2014/main" id="{ADAECFD2-E1C7-7D48-A53B-76C2F43525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75" name="カギ線コネクタ 174">
                  <a:extLst>
                    <a:ext uri="{FF2B5EF4-FFF2-40B4-BE49-F238E27FC236}">
                      <a16:creationId xmlns:a16="http://schemas.microsoft.com/office/drawing/2014/main" id="{1FF9C210-CC88-6F42-ACC1-53C2E4055FB0}"/>
                    </a:ext>
                  </a:extLst>
                </p:cNvPr>
                <p:cNvCxnSpPr>
                  <a:cxnSpLocks/>
                  <a:stCxn id="195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E6DA423D-C59C-434F-BC21-6C84CD143A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角丸四角形吹き出し 170">
              <a:extLst>
                <a:ext uri="{FF2B5EF4-FFF2-40B4-BE49-F238E27FC236}">
                  <a16:creationId xmlns:a16="http://schemas.microsoft.com/office/drawing/2014/main" id="{96C4D548-7C6B-1949-B857-6E68D9F123D0}"/>
                </a:ext>
              </a:extLst>
            </p:cNvPr>
            <p:cNvSpPr/>
            <p:nvPr/>
          </p:nvSpPr>
          <p:spPr>
            <a:xfrm>
              <a:off x="245926" y="2897507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966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カギ線コネクタ 92">
            <a:extLst>
              <a:ext uri="{FF2B5EF4-FFF2-40B4-BE49-F238E27FC236}">
                <a16:creationId xmlns:a16="http://schemas.microsoft.com/office/drawing/2014/main" id="{27297C88-6D6E-F84A-9609-86F5FDFE1665}"/>
              </a:ext>
            </a:extLst>
          </p:cNvPr>
          <p:cNvCxnSpPr>
            <a:cxnSpLocks/>
          </p:cNvCxnSpPr>
          <p:nvPr/>
        </p:nvCxnSpPr>
        <p:spPr>
          <a:xfrm>
            <a:off x="1530547" y="1951463"/>
            <a:ext cx="5631671" cy="936703"/>
          </a:xfrm>
          <a:prstGeom prst="bentConnector3">
            <a:avLst>
              <a:gd name="adj1" fmla="val 60891"/>
            </a:avLst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65B7B2FE-7CEB-4C42-AC2F-11B1364C2B62}"/>
              </a:ext>
            </a:extLst>
          </p:cNvPr>
          <p:cNvCxnSpPr/>
          <p:nvPr/>
        </p:nvCxnSpPr>
        <p:spPr>
          <a:xfrm rot="10800000">
            <a:off x="4354624" y="1866987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692AF8B3-F083-6346-91B3-14EB26A3ADE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 number of maximal palindromes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/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67" name="角丸四角形吹き出し 166">
                <a:extLst>
                  <a:ext uri="{FF2B5EF4-FFF2-40B4-BE49-F238E27FC236}">
                    <a16:creationId xmlns:a16="http://schemas.microsoft.com/office/drawing/2014/main" id="{7B063F7E-FD78-E343-B2A6-112004C9B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33" y="982800"/>
                <a:ext cx="338400" cy="338400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C33BF1FB-B258-E443-8A1F-6B2D055D6AAF}"/>
                  </a:ext>
                </a:extLst>
              </p:cNvPr>
              <p:cNvSpPr/>
              <p:nvPr/>
            </p:nvSpPr>
            <p:spPr>
              <a:xfrm>
                <a:off x="299674" y="4113727"/>
                <a:ext cx="944876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There is exactly one maximal palindrome for each center pos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since the reversed path from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to the root is unique and the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out-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going edges of each node are labeled by mutually distinct characters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Because there are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center positions in a trie,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number of maximal palindromes in a trie is also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C33BF1FB-B258-E443-8A1F-6B2D055D6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74" y="4113727"/>
                <a:ext cx="9448760" cy="2308324"/>
              </a:xfrm>
              <a:prstGeom prst="rect">
                <a:avLst/>
              </a:prstGeom>
              <a:blipFill>
                <a:blip r:embed="rId4"/>
                <a:stretch>
                  <a:fillRect l="-1210" t="-2198" b="-49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514E4A83-B9CA-2F4A-9CF9-CFEEBC705EAF}"/>
              </a:ext>
            </a:extLst>
          </p:cNvPr>
          <p:cNvGrpSpPr/>
          <p:nvPr/>
        </p:nvGrpSpPr>
        <p:grpSpPr>
          <a:xfrm>
            <a:off x="360709" y="982800"/>
            <a:ext cx="8422582" cy="3014399"/>
            <a:chOff x="245926" y="2897507"/>
            <a:chExt cx="8422582" cy="3014399"/>
          </a:xfrm>
        </p:grpSpPr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36F4F9E8-28D2-9843-AE81-78D6AD063BD4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172" name="グループ化 171">
                <a:extLst>
                  <a:ext uri="{FF2B5EF4-FFF2-40B4-BE49-F238E27FC236}">
                    <a16:creationId xmlns:a16="http://schemas.microsoft.com/office/drawing/2014/main" id="{0F08EEDA-ABAF-154F-86E5-C1C8B27E75E7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174" name="グループ化 173">
                  <a:extLst>
                    <a:ext uri="{FF2B5EF4-FFF2-40B4-BE49-F238E27FC236}">
                      <a16:creationId xmlns:a16="http://schemas.microsoft.com/office/drawing/2014/main" id="{E8840E35-ABC4-F544-B1EC-A5E70FC4AD24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176" name="テキスト ボックス 175">
                    <a:extLst>
                      <a:ext uri="{FF2B5EF4-FFF2-40B4-BE49-F238E27FC236}">
                        <a16:creationId xmlns:a16="http://schemas.microsoft.com/office/drawing/2014/main" id="{C7988197-A4FC-3C48-8C36-6138BB63327A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77" name="円/楕円 176">
                    <a:extLst>
                      <a:ext uri="{FF2B5EF4-FFF2-40B4-BE49-F238E27FC236}">
                        <a16:creationId xmlns:a16="http://schemas.microsoft.com/office/drawing/2014/main" id="{C1BEF3F9-D901-3549-8409-64646A730103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78" name="直線コネクタ 177">
                    <a:extLst>
                      <a:ext uri="{FF2B5EF4-FFF2-40B4-BE49-F238E27FC236}">
                        <a16:creationId xmlns:a16="http://schemas.microsoft.com/office/drawing/2014/main" id="{EA43A521-F7E8-E849-A554-7B7CCFDCBD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コネクタ 178">
                    <a:extLst>
                      <a:ext uri="{FF2B5EF4-FFF2-40B4-BE49-F238E27FC236}">
                        <a16:creationId xmlns:a16="http://schemas.microsoft.com/office/drawing/2014/main" id="{12171838-1DAD-0240-8E67-69F2CA8401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80" name="グループ化 179">
                    <a:extLst>
                      <a:ext uri="{FF2B5EF4-FFF2-40B4-BE49-F238E27FC236}">
                        <a16:creationId xmlns:a16="http://schemas.microsoft.com/office/drawing/2014/main" id="{14CC2BE8-6B4A-C649-A032-22CC096ABC58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181" name="グループ化 180">
                      <a:extLst>
                        <a:ext uri="{FF2B5EF4-FFF2-40B4-BE49-F238E27FC236}">
                          <a16:creationId xmlns:a16="http://schemas.microsoft.com/office/drawing/2014/main" id="{9829F812-3C76-E349-B1A9-A5E01F1B11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183" name="グループ化 182">
                        <a:extLst>
                          <a:ext uri="{FF2B5EF4-FFF2-40B4-BE49-F238E27FC236}">
                            <a16:creationId xmlns:a16="http://schemas.microsoft.com/office/drawing/2014/main" id="{19C73377-F767-3249-973C-683E5A8D447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185" name="テキスト ボックス 184">
                          <a:extLst>
                            <a:ext uri="{FF2B5EF4-FFF2-40B4-BE49-F238E27FC236}">
                              <a16:creationId xmlns:a16="http://schemas.microsoft.com/office/drawing/2014/main" id="{B3873EBD-7075-5E45-8EF8-1F36061B749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6" name="テキスト ボックス 185">
                          <a:extLst>
                            <a:ext uri="{FF2B5EF4-FFF2-40B4-BE49-F238E27FC236}">
                              <a16:creationId xmlns:a16="http://schemas.microsoft.com/office/drawing/2014/main" id="{2E12BA07-8B5B-5C4A-8855-C82507D8203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7" name="テキスト ボックス 186">
                          <a:extLst>
                            <a:ext uri="{FF2B5EF4-FFF2-40B4-BE49-F238E27FC236}">
                              <a16:creationId xmlns:a16="http://schemas.microsoft.com/office/drawing/2014/main" id="{3CC439EF-3A0A-EA4B-A224-FA4182852FB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8" name="テキスト ボックス 187">
                          <a:extLst>
                            <a:ext uri="{FF2B5EF4-FFF2-40B4-BE49-F238E27FC236}">
                              <a16:creationId xmlns:a16="http://schemas.microsoft.com/office/drawing/2014/main" id="{05B7D046-693A-4B41-AC2A-A6931538938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9" name="テキスト ボックス 188">
                          <a:extLst>
                            <a:ext uri="{FF2B5EF4-FFF2-40B4-BE49-F238E27FC236}">
                              <a16:creationId xmlns:a16="http://schemas.microsoft.com/office/drawing/2014/main" id="{A6D6623A-C913-DB45-9437-6D8175D46E8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0" name="テキスト ボックス 189">
                          <a:extLst>
                            <a:ext uri="{FF2B5EF4-FFF2-40B4-BE49-F238E27FC236}">
                              <a16:creationId xmlns:a16="http://schemas.microsoft.com/office/drawing/2014/main" id="{238F0E23-1478-CE46-A4EA-3AFA9560517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1" name="テキスト ボックス 190">
                          <a:extLst>
                            <a:ext uri="{FF2B5EF4-FFF2-40B4-BE49-F238E27FC236}">
                              <a16:creationId xmlns:a16="http://schemas.microsoft.com/office/drawing/2014/main" id="{E1CED6B1-43E8-9644-875E-83DD29FEE68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2" name="テキスト ボックス 191">
                          <a:extLst>
                            <a:ext uri="{FF2B5EF4-FFF2-40B4-BE49-F238E27FC236}">
                              <a16:creationId xmlns:a16="http://schemas.microsoft.com/office/drawing/2014/main" id="{52862DA0-EB02-814A-990A-141CDB54FCF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3" name="テキスト ボックス 192">
                          <a:extLst>
                            <a:ext uri="{FF2B5EF4-FFF2-40B4-BE49-F238E27FC236}">
                              <a16:creationId xmlns:a16="http://schemas.microsoft.com/office/drawing/2014/main" id="{13D6B795-C2FF-0144-A57D-CA6F542B667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4" name="テキスト ボックス 193">
                          <a:extLst>
                            <a:ext uri="{FF2B5EF4-FFF2-40B4-BE49-F238E27FC236}">
                              <a16:creationId xmlns:a16="http://schemas.microsoft.com/office/drawing/2014/main" id="{46685A49-DC05-F742-AB2F-A474809B1DF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5" name="円/楕円 194">
                          <a:extLst>
                            <a:ext uri="{FF2B5EF4-FFF2-40B4-BE49-F238E27FC236}">
                              <a16:creationId xmlns:a16="http://schemas.microsoft.com/office/drawing/2014/main" id="{C8ED4963-CEC3-E34A-B5B2-4FC71A5B9B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6" name="円/楕円 195">
                          <a:extLst>
                            <a:ext uri="{FF2B5EF4-FFF2-40B4-BE49-F238E27FC236}">
                              <a16:creationId xmlns:a16="http://schemas.microsoft.com/office/drawing/2014/main" id="{45560171-468A-F34A-A907-1004C96469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97" name="直線コネクタ 196">
                          <a:extLst>
                            <a:ext uri="{FF2B5EF4-FFF2-40B4-BE49-F238E27FC236}">
                              <a16:creationId xmlns:a16="http://schemas.microsoft.com/office/drawing/2014/main" id="{D87371E3-FAD0-3B43-931A-F4144FBCE0E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8" name="円/楕円 197">
                          <a:extLst>
                            <a:ext uri="{FF2B5EF4-FFF2-40B4-BE49-F238E27FC236}">
                              <a16:creationId xmlns:a16="http://schemas.microsoft.com/office/drawing/2014/main" id="{EB48631E-D870-2348-8536-1580B4E54D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9" name="円/楕円 198">
                          <a:extLst>
                            <a:ext uri="{FF2B5EF4-FFF2-40B4-BE49-F238E27FC236}">
                              <a16:creationId xmlns:a16="http://schemas.microsoft.com/office/drawing/2014/main" id="{2EEADD1F-AA0F-D846-8786-CA51F6E26B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0" name="直線コネクタ 199">
                          <a:extLst>
                            <a:ext uri="{FF2B5EF4-FFF2-40B4-BE49-F238E27FC236}">
                              <a16:creationId xmlns:a16="http://schemas.microsoft.com/office/drawing/2014/main" id="{E78681E5-C33A-1D4F-99E5-B69BBCA15EC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1" name="直線コネクタ 200">
                          <a:extLst>
                            <a:ext uri="{FF2B5EF4-FFF2-40B4-BE49-F238E27FC236}">
                              <a16:creationId xmlns:a16="http://schemas.microsoft.com/office/drawing/2014/main" id="{40A07A01-A4D3-A841-8ADE-943CC51E47A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2" name="円/楕円 201">
                          <a:extLst>
                            <a:ext uri="{FF2B5EF4-FFF2-40B4-BE49-F238E27FC236}">
                              <a16:creationId xmlns:a16="http://schemas.microsoft.com/office/drawing/2014/main" id="{2A315FA4-0295-BD44-82C7-6076F696EA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3" name="円/楕円 202">
                          <a:extLst>
                            <a:ext uri="{FF2B5EF4-FFF2-40B4-BE49-F238E27FC236}">
                              <a16:creationId xmlns:a16="http://schemas.microsoft.com/office/drawing/2014/main" id="{78868247-BFEB-1444-93C0-4E9B3D7338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4" name="直線コネクタ 203">
                          <a:extLst>
                            <a:ext uri="{FF2B5EF4-FFF2-40B4-BE49-F238E27FC236}">
                              <a16:creationId xmlns:a16="http://schemas.microsoft.com/office/drawing/2014/main" id="{DDAC88BC-75FD-EE45-95D2-30904C96880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5" name="円/楕円 204">
                          <a:extLst>
                            <a:ext uri="{FF2B5EF4-FFF2-40B4-BE49-F238E27FC236}">
                              <a16:creationId xmlns:a16="http://schemas.microsoft.com/office/drawing/2014/main" id="{C5CD3EA9-306F-D045-B9AF-CEC28E5340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6" name="直線コネクタ 205">
                          <a:extLst>
                            <a:ext uri="{FF2B5EF4-FFF2-40B4-BE49-F238E27FC236}">
                              <a16:creationId xmlns:a16="http://schemas.microsoft.com/office/drawing/2014/main" id="{1C35CED7-1F48-E246-A982-A5BC50AACA6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7" name="円/楕円 206">
                          <a:extLst>
                            <a:ext uri="{FF2B5EF4-FFF2-40B4-BE49-F238E27FC236}">
                              <a16:creationId xmlns:a16="http://schemas.microsoft.com/office/drawing/2014/main" id="{ED12156A-CA2E-194A-AC4B-75BEFEF70C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8" name="直線コネクタ 207">
                          <a:extLst>
                            <a:ext uri="{FF2B5EF4-FFF2-40B4-BE49-F238E27FC236}">
                              <a16:creationId xmlns:a16="http://schemas.microsoft.com/office/drawing/2014/main" id="{C669FB57-C350-F948-B1A9-C9C4E6179D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9" name="直線コネクタ 208">
                          <a:extLst>
                            <a:ext uri="{FF2B5EF4-FFF2-40B4-BE49-F238E27FC236}">
                              <a16:creationId xmlns:a16="http://schemas.microsoft.com/office/drawing/2014/main" id="{CB0446F7-E547-5D4E-9303-AC0A331F17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0" name="カギ線コネクタ 209">
                          <a:extLst>
                            <a:ext uri="{FF2B5EF4-FFF2-40B4-BE49-F238E27FC236}">
                              <a16:creationId xmlns:a16="http://schemas.microsoft.com/office/drawing/2014/main" id="{43ECC58E-46AA-A54C-ACB0-DE0559B53AF5}"/>
                            </a:ext>
                          </a:extLst>
                        </p:cNvPr>
                        <p:cNvCxnSpPr>
                          <a:cxnSpLocks/>
                          <a:stCxn id="205" idx="4"/>
                          <a:endCxn id="202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1" name="円/楕円 210">
                          <a:extLst>
                            <a:ext uri="{FF2B5EF4-FFF2-40B4-BE49-F238E27FC236}">
                              <a16:creationId xmlns:a16="http://schemas.microsoft.com/office/drawing/2014/main" id="{FCC97AA1-CDFE-CC44-9C3F-9A883895D9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2" name="円/楕円 211">
                          <a:extLst>
                            <a:ext uri="{FF2B5EF4-FFF2-40B4-BE49-F238E27FC236}">
                              <a16:creationId xmlns:a16="http://schemas.microsoft.com/office/drawing/2014/main" id="{EA225CC2-880E-4445-97AA-A217DC4A3F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3" name="円/楕円 212">
                          <a:extLst>
                            <a:ext uri="{FF2B5EF4-FFF2-40B4-BE49-F238E27FC236}">
                              <a16:creationId xmlns:a16="http://schemas.microsoft.com/office/drawing/2014/main" id="{C66A7158-22AB-3D43-86A7-ADFFF20318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4" name="直線コネクタ 213">
                          <a:extLst>
                            <a:ext uri="{FF2B5EF4-FFF2-40B4-BE49-F238E27FC236}">
                              <a16:creationId xmlns:a16="http://schemas.microsoft.com/office/drawing/2014/main" id="{4BEEEA14-B584-7341-BCA6-C5ACF1A072E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" name="円/楕円 214">
                          <a:extLst>
                            <a:ext uri="{FF2B5EF4-FFF2-40B4-BE49-F238E27FC236}">
                              <a16:creationId xmlns:a16="http://schemas.microsoft.com/office/drawing/2014/main" id="{E547412F-34C4-E54D-96A5-52F82B97EE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6" name="直線コネクタ 215">
                          <a:extLst>
                            <a:ext uri="{FF2B5EF4-FFF2-40B4-BE49-F238E27FC236}">
                              <a16:creationId xmlns:a16="http://schemas.microsoft.com/office/drawing/2014/main" id="{9775E3B9-8BD0-7A42-8F93-794EA13550A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7" name="円/楕円 216">
                          <a:extLst>
                            <a:ext uri="{FF2B5EF4-FFF2-40B4-BE49-F238E27FC236}">
                              <a16:creationId xmlns:a16="http://schemas.microsoft.com/office/drawing/2014/main" id="{F4AF71D5-4411-F84B-B841-2D7DAA1DD6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8" name="直線コネクタ 217">
                          <a:extLst>
                            <a:ext uri="{FF2B5EF4-FFF2-40B4-BE49-F238E27FC236}">
                              <a16:creationId xmlns:a16="http://schemas.microsoft.com/office/drawing/2014/main" id="{7B8EF8FE-4534-3B44-8962-45D3FACDD03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" name="円/楕円 218">
                          <a:extLst>
                            <a:ext uri="{FF2B5EF4-FFF2-40B4-BE49-F238E27FC236}">
                              <a16:creationId xmlns:a16="http://schemas.microsoft.com/office/drawing/2014/main" id="{33547DDC-BCC0-7841-A786-661928EC55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0" name="カギ線コネクタ 219">
                          <a:extLst>
                            <a:ext uri="{FF2B5EF4-FFF2-40B4-BE49-F238E27FC236}">
                              <a16:creationId xmlns:a16="http://schemas.microsoft.com/office/drawing/2014/main" id="{372A98BF-C65F-5A4A-B7C7-E63652699E0B}"/>
                            </a:ext>
                          </a:extLst>
                        </p:cNvPr>
                        <p:cNvCxnSpPr>
                          <a:cxnSpLocks/>
                          <a:stCxn id="195" idx="4"/>
                          <a:endCxn id="219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直線コネクタ 220">
                          <a:extLst>
                            <a:ext uri="{FF2B5EF4-FFF2-40B4-BE49-F238E27FC236}">
                              <a16:creationId xmlns:a16="http://schemas.microsoft.com/office/drawing/2014/main" id="{4CBFBE8B-E096-8F49-B051-C9248DA27A4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" name="テキスト ボックス 221">
                          <a:extLst>
                            <a:ext uri="{FF2B5EF4-FFF2-40B4-BE49-F238E27FC236}">
                              <a16:creationId xmlns:a16="http://schemas.microsoft.com/office/drawing/2014/main" id="{194FBDBB-08D4-D646-9C64-7B9D954C6C8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3" name="直線コネクタ 222">
                          <a:extLst>
                            <a:ext uri="{FF2B5EF4-FFF2-40B4-BE49-F238E27FC236}">
                              <a16:creationId xmlns:a16="http://schemas.microsoft.com/office/drawing/2014/main" id="{6B00D238-6D48-EE40-932D-FD05E8D5941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4" name="円/楕円 223">
                          <a:extLst>
                            <a:ext uri="{FF2B5EF4-FFF2-40B4-BE49-F238E27FC236}">
                              <a16:creationId xmlns:a16="http://schemas.microsoft.com/office/drawing/2014/main" id="{5161C7D2-CD2D-5B43-B72C-0505AA8CBF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5" name="テキスト ボックス 224">
                          <a:extLst>
                            <a:ext uri="{FF2B5EF4-FFF2-40B4-BE49-F238E27FC236}">
                              <a16:creationId xmlns:a16="http://schemas.microsoft.com/office/drawing/2014/main" id="{4C376EE0-564C-F443-AB8F-3D5F1073619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6" name="テキスト ボックス 225">
                          <a:extLst>
                            <a:ext uri="{FF2B5EF4-FFF2-40B4-BE49-F238E27FC236}">
                              <a16:creationId xmlns:a16="http://schemas.microsoft.com/office/drawing/2014/main" id="{9F742CB3-AC7B-4C4F-8C70-AD9F142770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7" name="テキスト ボックス 226">
                          <a:extLst>
                            <a:ext uri="{FF2B5EF4-FFF2-40B4-BE49-F238E27FC236}">
                              <a16:creationId xmlns:a16="http://schemas.microsoft.com/office/drawing/2014/main" id="{BD0D3BDA-0CBB-6548-8363-FF7BE4AD46D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8" name="テキスト ボックス 227">
                          <a:extLst>
                            <a:ext uri="{FF2B5EF4-FFF2-40B4-BE49-F238E27FC236}">
                              <a16:creationId xmlns:a16="http://schemas.microsoft.com/office/drawing/2014/main" id="{CF81FDD9-D795-DA45-9B29-D6E1C665A9E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9" name="テキスト ボックス 228">
                          <a:extLst>
                            <a:ext uri="{FF2B5EF4-FFF2-40B4-BE49-F238E27FC236}">
                              <a16:creationId xmlns:a16="http://schemas.microsoft.com/office/drawing/2014/main" id="{1E73F98D-8597-FA4B-ADA1-ED20D129DBD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0" name="円/楕円 229">
                          <a:extLst>
                            <a:ext uri="{FF2B5EF4-FFF2-40B4-BE49-F238E27FC236}">
                              <a16:creationId xmlns:a16="http://schemas.microsoft.com/office/drawing/2014/main" id="{05FB9F1E-2B36-5B44-A0AA-FD09FDE026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1" name="直線コネクタ 230">
                          <a:extLst>
                            <a:ext uri="{FF2B5EF4-FFF2-40B4-BE49-F238E27FC236}">
                              <a16:creationId xmlns:a16="http://schemas.microsoft.com/office/drawing/2014/main" id="{1A78C7E0-3A5C-2E45-91C7-64105C300F2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2" name="円/楕円 231">
                          <a:extLst>
                            <a:ext uri="{FF2B5EF4-FFF2-40B4-BE49-F238E27FC236}">
                              <a16:creationId xmlns:a16="http://schemas.microsoft.com/office/drawing/2014/main" id="{83FA7A04-6CF3-3E45-B64B-AE806DB29A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3" name="カギ線コネクタ 232">
                          <a:extLst>
                            <a:ext uri="{FF2B5EF4-FFF2-40B4-BE49-F238E27FC236}">
                              <a16:creationId xmlns:a16="http://schemas.microsoft.com/office/drawing/2014/main" id="{49E59BFA-15BB-794C-B6D3-37BB2EFA00A3}"/>
                            </a:ext>
                          </a:extLst>
                        </p:cNvPr>
                        <p:cNvCxnSpPr>
                          <a:cxnSpLocks/>
                          <a:stCxn id="196" idx="4"/>
                          <a:endCxn id="232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5" name="テキスト ボックス 234">
                          <a:extLst>
                            <a:ext uri="{FF2B5EF4-FFF2-40B4-BE49-F238E27FC236}">
                              <a16:creationId xmlns:a16="http://schemas.microsoft.com/office/drawing/2014/main" id="{7C50314C-61DD-5C4D-896D-8130FB9B7E6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6" name="テキスト ボックス 235">
                          <a:extLst>
                            <a:ext uri="{FF2B5EF4-FFF2-40B4-BE49-F238E27FC236}">
                              <a16:creationId xmlns:a16="http://schemas.microsoft.com/office/drawing/2014/main" id="{CC750DD2-9E17-534A-906F-1C01E6F5D4C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7" name="円/楕円 236">
                          <a:extLst>
                            <a:ext uri="{FF2B5EF4-FFF2-40B4-BE49-F238E27FC236}">
                              <a16:creationId xmlns:a16="http://schemas.microsoft.com/office/drawing/2014/main" id="{CAEFE7C8-7214-2A47-93FB-4C242976B5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8" name="直線コネクタ 237">
                          <a:extLst>
                            <a:ext uri="{FF2B5EF4-FFF2-40B4-BE49-F238E27FC236}">
                              <a16:creationId xmlns:a16="http://schemas.microsoft.com/office/drawing/2014/main" id="{4459E374-27B0-C84C-B513-D64EE386F78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9" name="カギ線コネクタ 238">
                          <a:extLst>
                            <a:ext uri="{FF2B5EF4-FFF2-40B4-BE49-F238E27FC236}">
                              <a16:creationId xmlns:a16="http://schemas.microsoft.com/office/drawing/2014/main" id="{2B448F2C-11AC-E14E-B290-A0D9C224BB9B}"/>
                            </a:ext>
                          </a:extLst>
                        </p:cNvPr>
                        <p:cNvCxnSpPr>
                          <a:cxnSpLocks/>
                          <a:stCxn id="232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0" name="テキスト ボックス 239">
                          <a:extLst>
                            <a:ext uri="{FF2B5EF4-FFF2-40B4-BE49-F238E27FC236}">
                              <a16:creationId xmlns:a16="http://schemas.microsoft.com/office/drawing/2014/main" id="{C9FB86CC-8515-804F-85F9-7FE70F0E535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1" name="テキスト ボックス 240">
                          <a:extLst>
                            <a:ext uri="{FF2B5EF4-FFF2-40B4-BE49-F238E27FC236}">
                              <a16:creationId xmlns:a16="http://schemas.microsoft.com/office/drawing/2014/main" id="{689117D8-8BB3-4B41-9EB2-3B2ACFC7444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2" name="直線コネクタ 241">
                          <a:extLst>
                            <a:ext uri="{FF2B5EF4-FFF2-40B4-BE49-F238E27FC236}">
                              <a16:creationId xmlns:a16="http://schemas.microsoft.com/office/drawing/2014/main" id="{87D21654-517A-E041-82B9-07D1858CC08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3" name="円/楕円 242">
                          <a:extLst>
                            <a:ext uri="{FF2B5EF4-FFF2-40B4-BE49-F238E27FC236}">
                              <a16:creationId xmlns:a16="http://schemas.microsoft.com/office/drawing/2014/main" id="{3D95969F-F170-A440-807C-A5D4BEA285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4" name="テキスト ボックス 243">
                          <a:extLst>
                            <a:ext uri="{FF2B5EF4-FFF2-40B4-BE49-F238E27FC236}">
                              <a16:creationId xmlns:a16="http://schemas.microsoft.com/office/drawing/2014/main" id="{72F9F7BF-E693-B04B-B40D-7DD68DD1FEF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5" name="円/楕円 244">
                          <a:extLst>
                            <a:ext uri="{FF2B5EF4-FFF2-40B4-BE49-F238E27FC236}">
                              <a16:creationId xmlns:a16="http://schemas.microsoft.com/office/drawing/2014/main" id="{CB3DCD00-796C-2648-ACDD-6EC41EB217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6" name="円/楕円 245">
                          <a:extLst>
                            <a:ext uri="{FF2B5EF4-FFF2-40B4-BE49-F238E27FC236}">
                              <a16:creationId xmlns:a16="http://schemas.microsoft.com/office/drawing/2014/main" id="{4F058E6E-A952-6F42-A1EA-8CCFEA391C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7" name="円/楕円 246">
                          <a:extLst>
                            <a:ext uri="{FF2B5EF4-FFF2-40B4-BE49-F238E27FC236}">
                              <a16:creationId xmlns:a16="http://schemas.microsoft.com/office/drawing/2014/main" id="{9F580411-A338-E04F-8023-0FEEB19500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184" name="円/楕円 183">
                        <a:extLst>
                          <a:ext uri="{FF2B5EF4-FFF2-40B4-BE49-F238E27FC236}">
                            <a16:creationId xmlns:a16="http://schemas.microsoft.com/office/drawing/2014/main" id="{83E38B11-65F7-B54E-BA45-F9C77AF681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182" name="テキスト ボックス 181">
                      <a:extLst>
                        <a:ext uri="{FF2B5EF4-FFF2-40B4-BE49-F238E27FC236}">
                          <a16:creationId xmlns:a16="http://schemas.microsoft.com/office/drawing/2014/main" id="{CA8A5F03-0C1E-C04C-A71E-9C8530843DB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75" name="カギ線コネクタ 174">
                  <a:extLst>
                    <a:ext uri="{FF2B5EF4-FFF2-40B4-BE49-F238E27FC236}">
                      <a16:creationId xmlns:a16="http://schemas.microsoft.com/office/drawing/2014/main" id="{89F932CE-7727-1742-8E53-543C385C42E9}"/>
                    </a:ext>
                  </a:extLst>
                </p:cNvPr>
                <p:cNvCxnSpPr>
                  <a:cxnSpLocks/>
                  <a:stCxn id="195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1A383F3A-6F4E-E44C-9A85-C27CAE9206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1" name="角丸四角形吹き出し 170">
              <a:extLst>
                <a:ext uri="{FF2B5EF4-FFF2-40B4-BE49-F238E27FC236}">
                  <a16:creationId xmlns:a16="http://schemas.microsoft.com/office/drawing/2014/main" id="{66670BE2-00F4-E64F-A7F2-6C3A37A97BD1}"/>
                </a:ext>
              </a:extLst>
            </p:cNvPr>
            <p:cNvSpPr/>
            <p:nvPr/>
          </p:nvSpPr>
          <p:spPr>
            <a:xfrm>
              <a:off x="245926" y="2897507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8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877F43-A366-D44A-BEA3-1012D3120297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Palindromes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58F592-BBC4-4347-9504-16CC7C45A914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 palindrome is a string that reads the same forward and backward.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Examples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40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○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radar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40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○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neveroddoreven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(Never odd or even.)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ja-JP" altLang="en-US" sz="2400">
                    <a:solidFill>
                      <a:srgbClr val="33333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○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64222+523 × 113=311 × 325+22246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ea typeface="Hiragino Maru Gothic ProN W4" charset="-128"/>
                    <a:cs typeface="Hiragino Maru Gothic ProN W4" charset="-128"/>
                  </a:rPr>
                  <a:t>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ea typeface="Hiragino Maru Gothic ProN W4" charset="-128"/>
                    <a:cs typeface="Hiragino Maru Gothic ProN W4" charset="-128"/>
                  </a:rPr>
                  <a:t>              </a:t>
                </a:r>
                <a:r>
                  <a:rPr lang="ja-JP" altLang="en-US" sz="2400">
                    <a:solidFill>
                      <a:srgbClr val="333333"/>
                    </a:solidFill>
                    <a:ea typeface="Hiragino Maru Gothic ProN W4" charset="-128"/>
                    <a:cs typeface="Hiragino Maru Gothic ProN W4" charset="-128"/>
                  </a:rPr>
                  <a:t>   </a:t>
                </a:r>
                <a:r>
                  <a:rPr lang="en-US" altLang="ja-JP" sz="2400" dirty="0">
                    <a:solidFill>
                      <a:srgbClr val="333333"/>
                    </a:solidFill>
                    <a:ea typeface="Hiragino Maru Gothic ProN W4" charset="-128"/>
                    <a:cs typeface="Hiragino Maru Gothic ProN W4" charset="-128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 12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3321=123321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rPr>
                  <a:t>  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Hiragino Maru Gothic ProN W4" charset="-128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In this talk, we consider maximal / distinct palindromes in a </a:t>
                </a:r>
                <a:r>
                  <a:rPr lang="en-US" altLang="ja-JP" sz="2400" b="1" i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trie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(rooted edge-labeled tree).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 will begin with maximal / distinct palindromes in a string.</a:t>
                </a: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158F592-BBC4-4347-9504-16CC7C45A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 l="-878" t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838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 17">
                <a:extLst>
                  <a:ext uri="{FF2B5EF4-FFF2-40B4-BE49-F238E27FC236}">
                    <a16:creationId xmlns:a16="http://schemas.microsoft.com/office/drawing/2014/main" id="{1DC48695-E254-D544-8AD4-E600489DDE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197305"/>
                  </p:ext>
                </p:extLst>
              </p:nvPr>
            </p:nvGraphicFramePr>
            <p:xfrm>
              <a:off x="112871" y="1266637"/>
              <a:ext cx="8918258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Maximal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DC5D4A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DC5D4A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DC5D4A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DC5D4A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DC5D4A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DC5D4A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DC5D4A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DC5D4A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DC5D4A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DC5D4A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DC5D4A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DC5D4A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DC5D4A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ja-JP" altLang="en-US" sz="2400">
                            <a:solidFill>
                              <a:srgbClr val="DC5D4A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Distinct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kumimoji="1" lang="ja-JP" altLang="en-US" sz="2400" b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 17">
                <a:extLst>
                  <a:ext uri="{FF2B5EF4-FFF2-40B4-BE49-F238E27FC236}">
                    <a16:creationId xmlns:a16="http://schemas.microsoft.com/office/drawing/2014/main" id="{1DC48695-E254-D544-8AD4-E600489DDE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6197305"/>
                  </p:ext>
                </p:extLst>
              </p:nvPr>
            </p:nvGraphicFramePr>
            <p:xfrm>
              <a:off x="112871" y="1266637"/>
              <a:ext cx="8918258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Maximal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53425" r="-437615" b="-10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DC5D4A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DC5D4A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05405" r="-93143" b="-3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05405" b="-3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211111" r="-93143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211111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Distinct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172308" r="-437615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72308" r="-93143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72308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FA9608-E469-0441-9DE7-951ABF215BB9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Computing maximal palindromes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7BB4092-5922-EF4E-9E19-F96893689498}"/>
                  </a:ext>
                </a:extLst>
              </p:cNvPr>
              <p:cNvSpPr txBox="1"/>
              <p:nvPr/>
            </p:nvSpPr>
            <p:spPr>
              <a:xfrm>
                <a:off x="191189" y="4171234"/>
                <a:ext cx="8761623" cy="1490381"/>
              </a:xfrm>
              <a:prstGeom prst="rect">
                <a:avLst/>
              </a:prstGeom>
              <a:noFill/>
            </p:spPr>
            <p:txBody>
              <a:bodyPr wrap="none" rtlCol="0">
                <a:normAutofit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2400" b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edges</a:t>
                </a:r>
                <a:r>
                  <a:rPr lang="ja-JP" altLang="en-US" sz="2400" b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the trie</a:t>
                </a:r>
                <a:endParaRPr lang="en-US" altLang="ja-JP" sz="2400" b="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leaves of the trie</a:t>
                </a:r>
                <a:r>
                  <a:rPr lang="en-US" altLang="ja-JP" sz="2400" i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b="0" i="1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height of the trie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: the number of the branching nodes of the trie</a:t>
                </a:r>
                <a:r>
                  <a:rPr lang="ja-JP" alt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7BB4092-5922-EF4E-9E19-F96893689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9" y="4171234"/>
                <a:ext cx="8761623" cy="1490381"/>
              </a:xfrm>
              <a:prstGeom prst="rect">
                <a:avLst/>
              </a:prstGeom>
              <a:blipFill>
                <a:blip r:embed="rId4"/>
                <a:stretch>
                  <a:fillRect l="-868" t="-5042" b="-33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75F83C7-746A-0F43-8CEB-5268342DB759}"/>
              </a:ext>
            </a:extLst>
          </p:cNvPr>
          <p:cNvCxnSpPr>
            <a:cxnSpLocks/>
          </p:cNvCxnSpPr>
          <p:nvPr/>
        </p:nvCxnSpPr>
        <p:spPr>
          <a:xfrm>
            <a:off x="1581167" y="1266637"/>
            <a:ext cx="0" cy="2194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9C44E3D-C3C8-C448-856A-17CA629C06FE}"/>
              </a:ext>
            </a:extLst>
          </p:cNvPr>
          <p:cNvCxnSpPr>
            <a:cxnSpLocks/>
          </p:cNvCxnSpPr>
          <p:nvPr/>
        </p:nvCxnSpPr>
        <p:spPr>
          <a:xfrm>
            <a:off x="100721" y="1692997"/>
            <a:ext cx="891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8F51B360-0F12-FD4F-8E29-1FB14A3870AE}"/>
              </a:ext>
            </a:extLst>
          </p:cNvPr>
          <p:cNvSpPr/>
          <p:nvPr/>
        </p:nvSpPr>
        <p:spPr>
          <a:xfrm>
            <a:off x="112734" y="1739220"/>
            <a:ext cx="8906235" cy="879320"/>
          </a:xfrm>
          <a:custGeom>
            <a:avLst/>
            <a:gdLst>
              <a:gd name="connsiteX0" fmla="*/ 0 w 8906235"/>
              <a:gd name="connsiteY0" fmla="*/ 0 h 879320"/>
              <a:gd name="connsiteX1" fmla="*/ 2868460 w 8906235"/>
              <a:gd name="connsiteY1" fmla="*/ 0 h 879320"/>
              <a:gd name="connsiteX2" fmla="*/ 2868461 w 8906235"/>
              <a:gd name="connsiteY2" fmla="*/ 0 h 879320"/>
              <a:gd name="connsiteX3" fmla="*/ 8906235 w 8906235"/>
              <a:gd name="connsiteY3" fmla="*/ 0 h 879320"/>
              <a:gd name="connsiteX4" fmla="*/ 8906235 w 8906235"/>
              <a:gd name="connsiteY4" fmla="*/ 437359 h 879320"/>
              <a:gd name="connsiteX5" fmla="*/ 2868461 w 8906235"/>
              <a:gd name="connsiteY5" fmla="*/ 437359 h 879320"/>
              <a:gd name="connsiteX6" fmla="*/ 2868461 w 8906235"/>
              <a:gd name="connsiteY6" fmla="*/ 879320 h 879320"/>
              <a:gd name="connsiteX7" fmla="*/ 0 w 8906235"/>
              <a:gd name="connsiteY7" fmla="*/ 879320 h 8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06235" h="879320">
                <a:moveTo>
                  <a:pt x="0" y="0"/>
                </a:moveTo>
                <a:lnTo>
                  <a:pt x="2868460" y="0"/>
                </a:lnTo>
                <a:lnTo>
                  <a:pt x="2868461" y="0"/>
                </a:lnTo>
                <a:lnTo>
                  <a:pt x="8906235" y="0"/>
                </a:lnTo>
                <a:lnTo>
                  <a:pt x="8906235" y="437359"/>
                </a:lnTo>
                <a:lnTo>
                  <a:pt x="2868461" y="437359"/>
                </a:lnTo>
                <a:lnTo>
                  <a:pt x="2868461" y="879320"/>
                </a:lnTo>
                <a:lnTo>
                  <a:pt x="0" y="879320"/>
                </a:lnTo>
                <a:close/>
              </a:path>
            </a:pathLst>
          </a:custGeom>
          <a:noFill/>
          <a:ln w="381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305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a depth-first traversal on the trie: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Check whether all suffix palindromes of the root-to-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path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be extended with edge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or not.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If all out-edges from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have been processed,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output all palindromes ending at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did not extend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with any path, as maximal palindromes.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If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a leaf,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output all palindromes ending at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as maximal palindromes</a:t>
                </a:r>
                <a:r>
                  <a:rPr lang="en-US" altLang="ja-JP" sz="2400" b="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 l="-878" t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28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61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a depth-first traversal on the trie: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Check whether all suffix palindromes of the root-to-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path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can be extended with edge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or not.</a:t>
                </a: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 l="-878" t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Step 1</a:t>
            </a:r>
          </a:p>
        </p:txBody>
      </p:sp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2583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E2C2065-85B8-1043-90C0-9A1B371916EE}"/>
              </a:ext>
            </a:extLst>
          </p:cNvPr>
          <p:cNvGrpSpPr/>
          <p:nvPr/>
        </p:nvGrpSpPr>
        <p:grpSpPr>
          <a:xfrm>
            <a:off x="360709" y="2922534"/>
            <a:ext cx="8422582" cy="3364033"/>
            <a:chOff x="245926" y="2896209"/>
            <a:chExt cx="8422582" cy="3364033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2E55387-3820-5E4E-81F5-69F668B638FC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3038242"/>
              <a:chOff x="208499" y="3222000"/>
              <a:chExt cx="8193016" cy="3038242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DC4BB61F-7D16-0649-B29A-2D87D201FCAB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3038242"/>
                <a:chOff x="208499" y="3222000"/>
                <a:chExt cx="8193016" cy="3038242"/>
              </a:xfrm>
            </p:grpSpPr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26C489C8-931B-7140-BFDA-B2B478D63231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3038242"/>
                  <a:chOff x="208499" y="2158205"/>
                  <a:chExt cx="8193016" cy="3038242"/>
                </a:xfrm>
              </p:grpSpPr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F8912EA0-A4DC-A04F-B117-98D71F4A1AE7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698941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7" name="円/楕円 16">
                    <a:extLst>
                      <a:ext uri="{FF2B5EF4-FFF2-40B4-BE49-F238E27FC236}">
                        <a16:creationId xmlns:a16="http://schemas.microsoft.com/office/drawing/2014/main" id="{4DDC2A3E-9041-5B4C-9079-1AA6E26D00D9}"/>
                      </a:ext>
                    </a:extLst>
                  </p:cNvPr>
                  <p:cNvSpPr/>
                  <p:nvPr/>
                </p:nvSpPr>
                <p:spPr>
                  <a:xfrm>
                    <a:off x="5331600" y="4991248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4DD7434C-3949-9C44-9BD8-78AD788CCB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5088674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B4C8EB13-5830-AD46-894E-DF1446CCDE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5089323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グループ化 19">
                    <a:extLst>
                      <a:ext uri="{FF2B5EF4-FFF2-40B4-BE49-F238E27FC236}">
                        <a16:creationId xmlns:a16="http://schemas.microsoft.com/office/drawing/2014/main" id="{03B7F72F-3F6D-0D4C-8C54-3A794E52FE43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3037594"/>
                    <a:chOff x="208499" y="2158205"/>
                    <a:chExt cx="8193016" cy="3037594"/>
                  </a:xfrm>
                </p:grpSpPr>
                <p:grpSp>
                  <p:nvGrpSpPr>
                    <p:cNvPr id="21" name="グループ化 20">
                      <a:extLst>
                        <a:ext uri="{FF2B5EF4-FFF2-40B4-BE49-F238E27FC236}">
                          <a16:creationId xmlns:a16="http://schemas.microsoft.com/office/drawing/2014/main" id="{FEA662FC-68BE-1A4F-A09B-8B4DAD266A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3037594"/>
                      <a:chOff x="208499" y="2158205"/>
                      <a:chExt cx="8193016" cy="3037594"/>
                    </a:xfrm>
                  </p:grpSpPr>
                  <p:grpSp>
                    <p:nvGrpSpPr>
                      <p:cNvPr id="23" name="グループ化 22">
                        <a:extLst>
                          <a:ext uri="{FF2B5EF4-FFF2-40B4-BE49-F238E27FC236}">
                            <a16:creationId xmlns:a16="http://schemas.microsoft.com/office/drawing/2014/main" id="{FA8F3996-BD86-C640-BE00-27E61585D3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3037594"/>
                        <a:chOff x="-644862" y="2190879"/>
                        <a:chExt cx="9167482" cy="3705704"/>
                      </a:xfrm>
                    </p:grpSpPr>
                    <p:sp>
                      <p:nvSpPr>
                        <p:cNvPr id="29" name="テキスト ボックス 28">
                          <a:extLst>
                            <a:ext uri="{FF2B5EF4-FFF2-40B4-BE49-F238E27FC236}">
                              <a16:creationId xmlns:a16="http://schemas.microsoft.com/office/drawing/2014/main" id="{2E316DD2-D2D0-ED4A-862B-A4E7644302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" name="テキスト ボックス 29">
                          <a:extLst>
                            <a:ext uri="{FF2B5EF4-FFF2-40B4-BE49-F238E27FC236}">
                              <a16:creationId xmlns:a16="http://schemas.microsoft.com/office/drawing/2014/main" id="{A19EEAC0-02CD-2E4C-BB9A-4F5853C0D2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1" name="テキスト ボックス 30">
                          <a:extLst>
                            <a:ext uri="{FF2B5EF4-FFF2-40B4-BE49-F238E27FC236}">
                              <a16:creationId xmlns:a16="http://schemas.microsoft.com/office/drawing/2014/main" id="{62EA4824-7CDB-284E-9E3C-92EA267DEA8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2" name="テキスト ボックス 31">
                          <a:extLst>
                            <a:ext uri="{FF2B5EF4-FFF2-40B4-BE49-F238E27FC236}">
                              <a16:creationId xmlns:a16="http://schemas.microsoft.com/office/drawing/2014/main" id="{8F3A284E-2EC5-0641-AF94-42CC4C7F968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" name="テキスト ボックス 32">
                          <a:extLst>
                            <a:ext uri="{FF2B5EF4-FFF2-40B4-BE49-F238E27FC236}">
                              <a16:creationId xmlns:a16="http://schemas.microsoft.com/office/drawing/2014/main" id="{F3137741-8EBE-8543-9F3D-EDD1080593D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" name="テキスト ボックス 33">
                          <a:extLst>
                            <a:ext uri="{FF2B5EF4-FFF2-40B4-BE49-F238E27FC236}">
                              <a16:creationId xmlns:a16="http://schemas.microsoft.com/office/drawing/2014/main" id="{8E56786F-72D9-9945-8621-135A212A59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" name="テキスト ボックス 34">
                          <a:extLst>
                            <a:ext uri="{FF2B5EF4-FFF2-40B4-BE49-F238E27FC236}">
                              <a16:creationId xmlns:a16="http://schemas.microsoft.com/office/drawing/2014/main" id="{80669CD5-8030-A54D-9B17-98CF5131D2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6" name="テキスト ボックス 35">
                          <a:extLst>
                            <a:ext uri="{FF2B5EF4-FFF2-40B4-BE49-F238E27FC236}">
                              <a16:creationId xmlns:a16="http://schemas.microsoft.com/office/drawing/2014/main" id="{C07EF144-88AA-7A4C-B2C8-C0A1E1AD32C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" name="テキスト ボックス 36">
                          <a:extLst>
                            <a:ext uri="{FF2B5EF4-FFF2-40B4-BE49-F238E27FC236}">
                              <a16:creationId xmlns:a16="http://schemas.microsoft.com/office/drawing/2014/main" id="{A729FD4A-3119-EB43-AD9E-DDE0A13C921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8" name="テキスト ボックス 37">
                          <a:extLst>
                            <a:ext uri="{FF2B5EF4-FFF2-40B4-BE49-F238E27FC236}">
                              <a16:creationId xmlns:a16="http://schemas.microsoft.com/office/drawing/2014/main" id="{01303BFA-0F15-B641-827F-46D436AD36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9" name="円/楕円 38">
                          <a:extLst>
                            <a:ext uri="{FF2B5EF4-FFF2-40B4-BE49-F238E27FC236}">
                              <a16:creationId xmlns:a16="http://schemas.microsoft.com/office/drawing/2014/main" id="{475313CB-DD10-A042-9638-F7D440E6A5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" name="円/楕円 39">
                          <a:extLst>
                            <a:ext uri="{FF2B5EF4-FFF2-40B4-BE49-F238E27FC236}">
                              <a16:creationId xmlns:a16="http://schemas.microsoft.com/office/drawing/2014/main" id="{415751BE-3849-554A-A0CA-385519210D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1" name="直線コネクタ 40">
                          <a:extLst>
                            <a:ext uri="{FF2B5EF4-FFF2-40B4-BE49-F238E27FC236}">
                              <a16:creationId xmlns:a16="http://schemas.microsoft.com/office/drawing/2014/main" id="{0CCB427D-F655-EF43-9D8B-4B510F598A9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" name="円/楕円 41">
                          <a:extLst>
                            <a:ext uri="{FF2B5EF4-FFF2-40B4-BE49-F238E27FC236}">
                              <a16:creationId xmlns:a16="http://schemas.microsoft.com/office/drawing/2014/main" id="{8D2F75DE-E892-CD40-8F57-F3E83D9284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3" name="円/楕円 42">
                          <a:extLst>
                            <a:ext uri="{FF2B5EF4-FFF2-40B4-BE49-F238E27FC236}">
                              <a16:creationId xmlns:a16="http://schemas.microsoft.com/office/drawing/2014/main" id="{F60FC515-33E0-614D-91F7-A44084635F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4" name="直線コネクタ 43">
                          <a:extLst>
                            <a:ext uri="{FF2B5EF4-FFF2-40B4-BE49-F238E27FC236}">
                              <a16:creationId xmlns:a16="http://schemas.microsoft.com/office/drawing/2014/main" id="{6EDF6AE2-0ED5-9B45-B032-100F33F61E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直線コネクタ 44">
                          <a:extLst>
                            <a:ext uri="{FF2B5EF4-FFF2-40B4-BE49-F238E27FC236}">
                              <a16:creationId xmlns:a16="http://schemas.microsoft.com/office/drawing/2014/main" id="{0BB76F73-C6FC-D84D-820C-394E66F83B5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" name="円/楕円 45">
                          <a:extLst>
                            <a:ext uri="{FF2B5EF4-FFF2-40B4-BE49-F238E27FC236}">
                              <a16:creationId xmlns:a16="http://schemas.microsoft.com/office/drawing/2014/main" id="{489234A3-66D6-2946-A51C-5E2148311B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" name="円/楕円 46">
                          <a:extLst>
                            <a:ext uri="{FF2B5EF4-FFF2-40B4-BE49-F238E27FC236}">
                              <a16:creationId xmlns:a16="http://schemas.microsoft.com/office/drawing/2014/main" id="{0EF115B2-2095-7442-9EFF-B26DB24A06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8" name="直線コネクタ 47">
                          <a:extLst>
                            <a:ext uri="{FF2B5EF4-FFF2-40B4-BE49-F238E27FC236}">
                              <a16:creationId xmlns:a16="http://schemas.microsoft.com/office/drawing/2014/main" id="{D00C72F0-8649-3D47-B7F8-2D35229B952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" name="円/楕円 48">
                          <a:extLst>
                            <a:ext uri="{FF2B5EF4-FFF2-40B4-BE49-F238E27FC236}">
                              <a16:creationId xmlns:a16="http://schemas.microsoft.com/office/drawing/2014/main" id="{9E0A61F8-0A26-C346-BC1E-1DCFB0BEB4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" name="直線コネクタ 49">
                          <a:extLst>
                            <a:ext uri="{FF2B5EF4-FFF2-40B4-BE49-F238E27FC236}">
                              <a16:creationId xmlns:a16="http://schemas.microsoft.com/office/drawing/2014/main" id="{A052E4AB-6263-0548-A398-920C0FA9005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円/楕円 50">
                          <a:extLst>
                            <a:ext uri="{FF2B5EF4-FFF2-40B4-BE49-F238E27FC236}">
                              <a16:creationId xmlns:a16="http://schemas.microsoft.com/office/drawing/2014/main" id="{ED523263-4B24-824A-BDEC-C8864988E2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" name="直線コネクタ 51">
                          <a:extLst>
                            <a:ext uri="{FF2B5EF4-FFF2-40B4-BE49-F238E27FC236}">
                              <a16:creationId xmlns:a16="http://schemas.microsoft.com/office/drawing/2014/main" id="{782525A6-EA0F-0342-898E-2A677C5443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直線コネクタ 52">
                          <a:extLst>
                            <a:ext uri="{FF2B5EF4-FFF2-40B4-BE49-F238E27FC236}">
                              <a16:creationId xmlns:a16="http://schemas.microsoft.com/office/drawing/2014/main" id="{8DFCC07C-FD09-D44C-BB6E-4856F22FCDB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カギ線コネクタ 53">
                          <a:extLst>
                            <a:ext uri="{FF2B5EF4-FFF2-40B4-BE49-F238E27FC236}">
                              <a16:creationId xmlns:a16="http://schemas.microsoft.com/office/drawing/2014/main" id="{88EBBBC6-472C-104D-824F-231E27D05CA1}"/>
                            </a:ext>
                          </a:extLst>
                        </p:cNvPr>
                        <p:cNvCxnSpPr>
                          <a:cxnSpLocks/>
                          <a:stCxn id="49" idx="4"/>
                          <a:endCxn id="46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" name="円/楕円 54">
                          <a:extLst>
                            <a:ext uri="{FF2B5EF4-FFF2-40B4-BE49-F238E27FC236}">
                              <a16:creationId xmlns:a16="http://schemas.microsoft.com/office/drawing/2014/main" id="{76FA661E-D48E-3C43-954E-38F97A9AE6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6" name="円/楕円 55">
                          <a:extLst>
                            <a:ext uri="{FF2B5EF4-FFF2-40B4-BE49-F238E27FC236}">
                              <a16:creationId xmlns:a16="http://schemas.microsoft.com/office/drawing/2014/main" id="{65479C49-6ACD-C748-84E3-DF3AF390D5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7" name="直線コネクタ 56">
                          <a:extLst>
                            <a:ext uri="{FF2B5EF4-FFF2-40B4-BE49-F238E27FC236}">
                              <a16:creationId xmlns:a16="http://schemas.microsoft.com/office/drawing/2014/main" id="{C6E132CE-AB50-0D4F-BD55-90175088BA2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" name="円/楕円 57">
                          <a:extLst>
                            <a:ext uri="{FF2B5EF4-FFF2-40B4-BE49-F238E27FC236}">
                              <a16:creationId xmlns:a16="http://schemas.microsoft.com/office/drawing/2014/main" id="{A0E533C6-39AB-8546-AB69-CB8C344F84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9" name="直線コネクタ 58">
                          <a:extLst>
                            <a:ext uri="{FF2B5EF4-FFF2-40B4-BE49-F238E27FC236}">
                              <a16:creationId xmlns:a16="http://schemas.microsoft.com/office/drawing/2014/main" id="{E7E25238-41C8-3649-B63A-2FAE365F6FB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直線コネクタ 59">
                          <a:extLst>
                            <a:ext uri="{FF2B5EF4-FFF2-40B4-BE49-F238E27FC236}">
                              <a16:creationId xmlns:a16="http://schemas.microsoft.com/office/drawing/2014/main" id="{A11EB3EE-FBEA-F948-B38B-E86D80AF24D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" name="円/楕円 60">
                          <a:extLst>
                            <a:ext uri="{FF2B5EF4-FFF2-40B4-BE49-F238E27FC236}">
                              <a16:creationId xmlns:a16="http://schemas.microsoft.com/office/drawing/2014/main" id="{63CE4B91-A96C-F64D-A6D2-9DD79D0A16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62" name="カギ線コネクタ 61">
                          <a:extLst>
                            <a:ext uri="{FF2B5EF4-FFF2-40B4-BE49-F238E27FC236}">
                              <a16:creationId xmlns:a16="http://schemas.microsoft.com/office/drawing/2014/main" id="{9DE15FA9-F67D-474A-B7CF-A26C159DAA19}"/>
                            </a:ext>
                          </a:extLst>
                        </p:cNvPr>
                        <p:cNvCxnSpPr>
                          <a:cxnSpLocks/>
                          <a:stCxn id="39" idx="4"/>
                          <a:endCxn id="61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直線コネクタ 62">
                          <a:extLst>
                            <a:ext uri="{FF2B5EF4-FFF2-40B4-BE49-F238E27FC236}">
                              <a16:creationId xmlns:a16="http://schemas.microsoft.com/office/drawing/2014/main" id="{385CDB8A-C6BB-D64F-996C-8030E395475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3F9D4972-C505-CE46-BFC3-96AF198EFA0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65" name="直線コネクタ 64">
                          <a:extLst>
                            <a:ext uri="{FF2B5EF4-FFF2-40B4-BE49-F238E27FC236}">
                              <a16:creationId xmlns:a16="http://schemas.microsoft.com/office/drawing/2014/main" id="{A34F9185-46C3-554B-8A75-D70F8EE63DD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" name="円/楕円 65">
                          <a:extLst>
                            <a:ext uri="{FF2B5EF4-FFF2-40B4-BE49-F238E27FC236}">
                              <a16:creationId xmlns:a16="http://schemas.microsoft.com/office/drawing/2014/main" id="{20465AC6-534C-3249-B406-9561A99900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7" name="テキスト ボックス 66">
                          <a:extLst>
                            <a:ext uri="{FF2B5EF4-FFF2-40B4-BE49-F238E27FC236}">
                              <a16:creationId xmlns:a16="http://schemas.microsoft.com/office/drawing/2014/main" id="{4022D6C8-F3A4-F143-AC1B-DF9563D091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8" name="テキスト ボックス 67">
                          <a:extLst>
                            <a:ext uri="{FF2B5EF4-FFF2-40B4-BE49-F238E27FC236}">
                              <a16:creationId xmlns:a16="http://schemas.microsoft.com/office/drawing/2014/main" id="{E9889C71-6456-8D42-B728-99F2CFFF796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9" name="テキスト ボックス 68">
                          <a:extLst>
                            <a:ext uri="{FF2B5EF4-FFF2-40B4-BE49-F238E27FC236}">
                              <a16:creationId xmlns:a16="http://schemas.microsoft.com/office/drawing/2014/main" id="{E764CD67-9133-BB46-BB26-9F5755F332E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0" name="テキスト ボックス 69">
                          <a:extLst>
                            <a:ext uri="{FF2B5EF4-FFF2-40B4-BE49-F238E27FC236}">
                              <a16:creationId xmlns:a16="http://schemas.microsoft.com/office/drawing/2014/main" id="{BE12878A-97E9-6C43-B450-D260E3E85CA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1" name="テキスト ボックス 70">
                          <a:extLst>
                            <a:ext uri="{FF2B5EF4-FFF2-40B4-BE49-F238E27FC236}">
                              <a16:creationId xmlns:a16="http://schemas.microsoft.com/office/drawing/2014/main" id="{7AFB162F-1C77-4A48-BBB5-CFD67F120B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2" name="円/楕円 71">
                          <a:extLst>
                            <a:ext uri="{FF2B5EF4-FFF2-40B4-BE49-F238E27FC236}">
                              <a16:creationId xmlns:a16="http://schemas.microsoft.com/office/drawing/2014/main" id="{54FD88F7-134B-EF45-BADD-D3DAEABFED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510982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3" name="直線コネクタ 72">
                          <a:extLst>
                            <a:ext uri="{FF2B5EF4-FFF2-40B4-BE49-F238E27FC236}">
                              <a16:creationId xmlns:a16="http://schemas.microsoft.com/office/drawing/2014/main" id="{CD98690C-810A-4A4B-98B7-5F7B5212F7D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5241058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" name="円/楕円 73">
                          <a:extLst>
                            <a:ext uri="{FF2B5EF4-FFF2-40B4-BE49-F238E27FC236}">
                              <a16:creationId xmlns:a16="http://schemas.microsoft.com/office/drawing/2014/main" id="{F6ED887D-4EB0-9944-A368-A962D6C354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5109833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5" name="カギ線コネクタ 74">
                          <a:extLst>
                            <a:ext uri="{FF2B5EF4-FFF2-40B4-BE49-F238E27FC236}">
                              <a16:creationId xmlns:a16="http://schemas.microsoft.com/office/drawing/2014/main" id="{73A01839-B88E-E94B-A67D-222A3EBC56C5}"/>
                            </a:ext>
                          </a:extLst>
                        </p:cNvPr>
                        <p:cNvCxnSpPr>
                          <a:cxnSpLocks/>
                          <a:stCxn id="40" idx="4"/>
                          <a:endCxn id="74" idx="2"/>
                        </p:cNvCxnSpPr>
                        <p:nvPr/>
                      </p:nvCxnSpPr>
                      <p:spPr>
                        <a:xfrm rot="16200000" flipH="1">
                          <a:off x="1870792" y="3654356"/>
                          <a:ext cx="2464401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" name="テキスト ボックス 75">
                          <a:extLst>
                            <a:ext uri="{FF2B5EF4-FFF2-40B4-BE49-F238E27FC236}">
                              <a16:creationId xmlns:a16="http://schemas.microsoft.com/office/drawing/2014/main" id="{9783C043-D828-9047-8B3B-918FBEF6484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7" name="テキスト ボックス 76">
                          <a:extLst>
                            <a:ext uri="{FF2B5EF4-FFF2-40B4-BE49-F238E27FC236}">
                              <a16:creationId xmlns:a16="http://schemas.microsoft.com/office/drawing/2014/main" id="{FE5C8BFA-F0CC-BD44-92ED-B600AC422DC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5290441"/>
                          <a:ext cx="338554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8" name="円/楕円 77">
                          <a:extLst>
                            <a:ext uri="{FF2B5EF4-FFF2-40B4-BE49-F238E27FC236}">
                              <a16:creationId xmlns:a16="http://schemas.microsoft.com/office/drawing/2014/main" id="{2ED29021-5F37-E540-9367-C53B08F537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646251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9" name="直線コネクタ 78">
                          <a:extLst>
                            <a:ext uri="{FF2B5EF4-FFF2-40B4-BE49-F238E27FC236}">
                              <a16:creationId xmlns:a16="http://schemas.microsoft.com/office/drawing/2014/main" id="{BCC5DAA8-7A6F-0E43-99AF-5039809C99E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5241057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" name="カギ線コネクタ 79">
                          <a:extLst>
                            <a:ext uri="{FF2B5EF4-FFF2-40B4-BE49-F238E27FC236}">
                              <a16:creationId xmlns:a16="http://schemas.microsoft.com/office/drawing/2014/main" id="{56EFC944-30F0-3D4C-8642-0F7C85735784}"/>
                            </a:ext>
                          </a:extLst>
                        </p:cNvPr>
                        <p:cNvCxnSpPr>
                          <a:cxnSpLocks/>
                          <a:stCxn id="74" idx="4"/>
                        </p:cNvCxnSpPr>
                        <p:nvPr/>
                      </p:nvCxnSpPr>
                      <p:spPr>
                        <a:xfrm rot="16200000" flipH="1">
                          <a:off x="3730770" y="5196183"/>
                          <a:ext cx="394145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" name="テキスト ボックス 80">
                          <a:extLst>
                            <a:ext uri="{FF2B5EF4-FFF2-40B4-BE49-F238E27FC236}">
                              <a16:creationId xmlns:a16="http://schemas.microsoft.com/office/drawing/2014/main" id="{F0548E95-76B7-6E4B-A0CE-78C6DCB218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2" name="テキスト ボックス 81">
                          <a:extLst>
                            <a:ext uri="{FF2B5EF4-FFF2-40B4-BE49-F238E27FC236}">
                              <a16:creationId xmlns:a16="http://schemas.microsoft.com/office/drawing/2014/main" id="{363C0A9D-EF2F-5748-9185-8491F2D34E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768222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83" name="直線コネクタ 82">
                          <a:extLst>
                            <a:ext uri="{FF2B5EF4-FFF2-40B4-BE49-F238E27FC236}">
                              <a16:creationId xmlns:a16="http://schemas.microsoft.com/office/drawing/2014/main" id="{2837217B-CD4A-5248-B618-C74F25D78D3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" name="円/楕円 83">
                          <a:extLst>
                            <a:ext uri="{FF2B5EF4-FFF2-40B4-BE49-F238E27FC236}">
                              <a16:creationId xmlns:a16="http://schemas.microsoft.com/office/drawing/2014/main" id="{4670E261-4764-9B4B-BEA1-86E2C1C41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5" name="テキスト ボックス 84">
                          <a:extLst>
                            <a:ext uri="{FF2B5EF4-FFF2-40B4-BE49-F238E27FC236}">
                              <a16:creationId xmlns:a16="http://schemas.microsoft.com/office/drawing/2014/main" id="{373C4CA2-1F93-5C44-8C64-0A5AB2A6E3D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6" name="円/楕円 85">
                          <a:extLst>
                            <a:ext uri="{FF2B5EF4-FFF2-40B4-BE49-F238E27FC236}">
                              <a16:creationId xmlns:a16="http://schemas.microsoft.com/office/drawing/2014/main" id="{FBDD79E2-F0F6-F44F-8FE7-219AB67458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7" name="円/楕円 86">
                          <a:extLst>
                            <a:ext uri="{FF2B5EF4-FFF2-40B4-BE49-F238E27FC236}">
                              <a16:creationId xmlns:a16="http://schemas.microsoft.com/office/drawing/2014/main" id="{43AADA0F-673B-0147-90B4-7D9FDABF22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8" name="円/楕円 87">
                          <a:extLst>
                            <a:ext uri="{FF2B5EF4-FFF2-40B4-BE49-F238E27FC236}">
                              <a16:creationId xmlns:a16="http://schemas.microsoft.com/office/drawing/2014/main" id="{55ECB40B-4892-A541-BC53-A3BCC26DA7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511175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9" name="円/楕円 88">
                          <a:extLst>
                            <a:ext uri="{FF2B5EF4-FFF2-40B4-BE49-F238E27FC236}">
                              <a16:creationId xmlns:a16="http://schemas.microsoft.com/office/drawing/2014/main" id="{BECBDD7A-5DEE-1243-BFF0-1B8647AC8E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0" name="円/楕円 89">
                          <a:extLst>
                            <a:ext uri="{FF2B5EF4-FFF2-40B4-BE49-F238E27FC236}">
                              <a16:creationId xmlns:a16="http://schemas.microsoft.com/office/drawing/2014/main" id="{474A5D20-2108-904A-93F2-65655940EE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24" name="円/楕円 23">
                        <a:extLst>
                          <a:ext uri="{FF2B5EF4-FFF2-40B4-BE49-F238E27FC236}">
                            <a16:creationId xmlns:a16="http://schemas.microsoft.com/office/drawing/2014/main" id="{65C75B2F-067F-7749-8A7F-83E2379A37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990541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22" name="テキスト ボックス 21">
                      <a:extLst>
                        <a:ext uri="{FF2B5EF4-FFF2-40B4-BE49-F238E27FC236}">
                          <a16:creationId xmlns:a16="http://schemas.microsoft.com/office/drawing/2014/main" id="{3B6C9223-BC67-064F-B70B-4E04E253C3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698941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5" name="カギ線コネクタ 14">
                  <a:extLst>
                    <a:ext uri="{FF2B5EF4-FFF2-40B4-BE49-F238E27FC236}">
                      <a16:creationId xmlns:a16="http://schemas.microsoft.com/office/drawing/2014/main" id="{5322B1E8-968C-304F-965A-CA505518B53B}"/>
                    </a:ext>
                  </a:extLst>
                </p:cNvPr>
                <p:cNvCxnSpPr>
                  <a:cxnSpLocks/>
                  <a:stCxn id="39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BE92E4CB-1973-2142-8B23-07B56C709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角丸四角形吹き出し 10">
              <a:extLst>
                <a:ext uri="{FF2B5EF4-FFF2-40B4-BE49-F238E27FC236}">
                  <a16:creationId xmlns:a16="http://schemas.microsoft.com/office/drawing/2014/main" id="{C516244A-2021-DA44-8794-FF28A737F560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/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角丸四角形吹き出し 91">
                <a:extLst>
                  <a:ext uri="{FF2B5EF4-FFF2-40B4-BE49-F238E27FC236}">
                    <a16:creationId xmlns:a16="http://schemas.microsoft.com/office/drawing/2014/main" id="{DA6075D3-1A51-D44F-8631-E3861BC3853B}"/>
                  </a:ext>
                </a:extLst>
              </p:cNvPr>
              <p:cNvSpPr/>
              <p:nvPr/>
            </p:nvSpPr>
            <p:spPr>
              <a:xfrm>
                <a:off x="7104860" y="3394603"/>
                <a:ext cx="338400" cy="338400"/>
              </a:xfrm>
              <a:prstGeom prst="wedgeRoundRectCallout">
                <a:avLst>
                  <a:gd name="adj1" fmla="val 3357"/>
                  <a:gd name="adj2" fmla="val 12497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92" name="角丸四角形吹き出し 91">
                <a:extLst>
                  <a:ext uri="{FF2B5EF4-FFF2-40B4-BE49-F238E27FC236}">
                    <a16:creationId xmlns:a16="http://schemas.microsoft.com/office/drawing/2014/main" id="{DA6075D3-1A51-D44F-8631-E3861BC38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60" y="3394603"/>
                <a:ext cx="338400" cy="338400"/>
              </a:xfrm>
              <a:prstGeom prst="wedgeRoundRectCallout">
                <a:avLst>
                  <a:gd name="adj1" fmla="val 3357"/>
                  <a:gd name="adj2" fmla="val 12497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カギ線コネクタ 96">
            <a:extLst>
              <a:ext uri="{FF2B5EF4-FFF2-40B4-BE49-F238E27FC236}">
                <a16:creationId xmlns:a16="http://schemas.microsoft.com/office/drawing/2014/main" id="{2B190265-6843-1D49-A9AD-A397CCF7F182}"/>
              </a:ext>
            </a:extLst>
          </p:cNvPr>
          <p:cNvCxnSpPr>
            <a:cxnSpLocks/>
          </p:cNvCxnSpPr>
          <p:nvPr/>
        </p:nvCxnSpPr>
        <p:spPr>
          <a:xfrm>
            <a:off x="2281261" y="3858531"/>
            <a:ext cx="4169799" cy="936702"/>
          </a:xfrm>
          <a:prstGeom prst="bentConnector3">
            <a:avLst>
              <a:gd name="adj1" fmla="val 64174"/>
            </a:avLst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A692A073-DBC8-3046-BF62-65BDD0153446}"/>
              </a:ext>
            </a:extLst>
          </p:cNvPr>
          <p:cNvCxnSpPr/>
          <p:nvPr/>
        </p:nvCxnSpPr>
        <p:spPr>
          <a:xfrm rot="10800000">
            <a:off x="4354624" y="37740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9783E565-E081-6245-A48A-58A367667D22}"/>
              </a:ext>
            </a:extLst>
          </p:cNvPr>
          <p:cNvGrpSpPr/>
          <p:nvPr/>
        </p:nvGrpSpPr>
        <p:grpSpPr>
          <a:xfrm>
            <a:off x="5076232" y="4864147"/>
            <a:ext cx="1380552" cy="187200"/>
            <a:chOff x="675927" y="4143331"/>
            <a:chExt cx="2223394" cy="187200"/>
          </a:xfrm>
        </p:grpSpPr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C2CE25AA-1EFD-AE45-8691-659132C3DD33}"/>
                </a:ext>
              </a:extLst>
            </p:cNvPr>
            <p:cNvCxnSpPr>
              <a:cxnSpLocks/>
            </p:cNvCxnSpPr>
            <p:nvPr/>
          </p:nvCxnSpPr>
          <p:spPr>
            <a:xfrm>
              <a:off x="675927" y="4236929"/>
              <a:ext cx="2223394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2EEEC574-5CD2-5440-9E49-0700872A1D6F}"/>
                </a:ext>
              </a:extLst>
            </p:cNvPr>
            <p:cNvCxnSpPr/>
            <p:nvPr/>
          </p:nvCxnSpPr>
          <p:spPr>
            <a:xfrm>
              <a:off x="1883485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9615087E-02BE-7843-8A5A-CEFAA3A560B0}"/>
              </a:ext>
            </a:extLst>
          </p:cNvPr>
          <p:cNvGrpSpPr/>
          <p:nvPr/>
        </p:nvGrpSpPr>
        <p:grpSpPr>
          <a:xfrm>
            <a:off x="5885653" y="5053618"/>
            <a:ext cx="585489" cy="187200"/>
            <a:chOff x="513140" y="4143331"/>
            <a:chExt cx="2445732" cy="187200"/>
          </a:xfrm>
        </p:grpSpPr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445EF11B-F48B-9B48-ACB9-1C212B2E6CB9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0" y="4236929"/>
              <a:ext cx="2445732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5D282B6B-DC87-D140-8FD5-9CD283C84398}"/>
                </a:ext>
              </a:extLst>
            </p:cNvPr>
            <p:cNvCxnSpPr/>
            <p:nvPr/>
          </p:nvCxnSpPr>
          <p:spPr>
            <a:xfrm>
              <a:off x="1783980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305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a depth-first traversal on the trie: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Check whether all suffix palindromes of the root-to-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path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can be extended with edge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or not.</a:t>
                </a: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 l="-878" t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Step 1</a:t>
            </a:r>
          </a:p>
        </p:txBody>
      </p:sp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2583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E2C2065-85B8-1043-90C0-9A1B371916EE}"/>
              </a:ext>
            </a:extLst>
          </p:cNvPr>
          <p:cNvGrpSpPr/>
          <p:nvPr/>
        </p:nvGrpSpPr>
        <p:grpSpPr>
          <a:xfrm>
            <a:off x="360709" y="2922534"/>
            <a:ext cx="8422582" cy="3364033"/>
            <a:chOff x="245926" y="2896209"/>
            <a:chExt cx="8422582" cy="3364033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2E55387-3820-5E4E-81F5-69F668B638FC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3038242"/>
              <a:chOff x="208499" y="3222000"/>
              <a:chExt cx="8193016" cy="3038242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DC4BB61F-7D16-0649-B29A-2D87D201FCAB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3038242"/>
                <a:chOff x="208499" y="3222000"/>
                <a:chExt cx="8193016" cy="3038242"/>
              </a:xfrm>
            </p:grpSpPr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26C489C8-931B-7140-BFDA-B2B478D63231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3038242"/>
                  <a:chOff x="208499" y="2158205"/>
                  <a:chExt cx="8193016" cy="3038242"/>
                </a:xfrm>
              </p:grpSpPr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F8912EA0-A4DC-A04F-B117-98D71F4A1AE7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698941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7" name="円/楕円 16">
                    <a:extLst>
                      <a:ext uri="{FF2B5EF4-FFF2-40B4-BE49-F238E27FC236}">
                        <a16:creationId xmlns:a16="http://schemas.microsoft.com/office/drawing/2014/main" id="{4DDC2A3E-9041-5B4C-9079-1AA6E26D00D9}"/>
                      </a:ext>
                    </a:extLst>
                  </p:cNvPr>
                  <p:cNvSpPr/>
                  <p:nvPr/>
                </p:nvSpPr>
                <p:spPr>
                  <a:xfrm>
                    <a:off x="5331600" y="4991248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4DD7434C-3949-9C44-9BD8-78AD788CCB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5088674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B4C8EB13-5830-AD46-894E-DF1446CCDE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5089323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グループ化 19">
                    <a:extLst>
                      <a:ext uri="{FF2B5EF4-FFF2-40B4-BE49-F238E27FC236}">
                        <a16:creationId xmlns:a16="http://schemas.microsoft.com/office/drawing/2014/main" id="{03B7F72F-3F6D-0D4C-8C54-3A794E52FE43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3037594"/>
                    <a:chOff x="208499" y="2158205"/>
                    <a:chExt cx="8193016" cy="3037594"/>
                  </a:xfrm>
                </p:grpSpPr>
                <p:grpSp>
                  <p:nvGrpSpPr>
                    <p:cNvPr id="21" name="グループ化 20">
                      <a:extLst>
                        <a:ext uri="{FF2B5EF4-FFF2-40B4-BE49-F238E27FC236}">
                          <a16:creationId xmlns:a16="http://schemas.microsoft.com/office/drawing/2014/main" id="{FEA662FC-68BE-1A4F-A09B-8B4DAD266A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3037594"/>
                      <a:chOff x="208499" y="2158205"/>
                      <a:chExt cx="8193016" cy="3037594"/>
                    </a:xfrm>
                  </p:grpSpPr>
                  <p:grpSp>
                    <p:nvGrpSpPr>
                      <p:cNvPr id="23" name="グループ化 22">
                        <a:extLst>
                          <a:ext uri="{FF2B5EF4-FFF2-40B4-BE49-F238E27FC236}">
                            <a16:creationId xmlns:a16="http://schemas.microsoft.com/office/drawing/2014/main" id="{FA8F3996-BD86-C640-BE00-27E61585D3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3037594"/>
                        <a:chOff x="-644862" y="2190879"/>
                        <a:chExt cx="9167482" cy="3705704"/>
                      </a:xfrm>
                    </p:grpSpPr>
                    <p:sp>
                      <p:nvSpPr>
                        <p:cNvPr id="29" name="テキスト ボックス 28">
                          <a:extLst>
                            <a:ext uri="{FF2B5EF4-FFF2-40B4-BE49-F238E27FC236}">
                              <a16:creationId xmlns:a16="http://schemas.microsoft.com/office/drawing/2014/main" id="{2E316DD2-D2D0-ED4A-862B-A4E7644302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" name="テキスト ボックス 29">
                          <a:extLst>
                            <a:ext uri="{FF2B5EF4-FFF2-40B4-BE49-F238E27FC236}">
                              <a16:creationId xmlns:a16="http://schemas.microsoft.com/office/drawing/2014/main" id="{A19EEAC0-02CD-2E4C-BB9A-4F5853C0D2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1" name="テキスト ボックス 30">
                          <a:extLst>
                            <a:ext uri="{FF2B5EF4-FFF2-40B4-BE49-F238E27FC236}">
                              <a16:creationId xmlns:a16="http://schemas.microsoft.com/office/drawing/2014/main" id="{62EA4824-7CDB-284E-9E3C-92EA267DEA8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2" name="テキスト ボックス 31">
                          <a:extLst>
                            <a:ext uri="{FF2B5EF4-FFF2-40B4-BE49-F238E27FC236}">
                              <a16:creationId xmlns:a16="http://schemas.microsoft.com/office/drawing/2014/main" id="{8F3A284E-2EC5-0641-AF94-42CC4C7F968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" name="テキスト ボックス 32">
                          <a:extLst>
                            <a:ext uri="{FF2B5EF4-FFF2-40B4-BE49-F238E27FC236}">
                              <a16:creationId xmlns:a16="http://schemas.microsoft.com/office/drawing/2014/main" id="{F3137741-8EBE-8543-9F3D-EDD1080593D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" name="テキスト ボックス 33">
                          <a:extLst>
                            <a:ext uri="{FF2B5EF4-FFF2-40B4-BE49-F238E27FC236}">
                              <a16:creationId xmlns:a16="http://schemas.microsoft.com/office/drawing/2014/main" id="{8E56786F-72D9-9945-8621-135A212A59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" name="テキスト ボックス 34">
                          <a:extLst>
                            <a:ext uri="{FF2B5EF4-FFF2-40B4-BE49-F238E27FC236}">
                              <a16:creationId xmlns:a16="http://schemas.microsoft.com/office/drawing/2014/main" id="{80669CD5-8030-A54D-9B17-98CF5131D2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6" name="テキスト ボックス 35">
                          <a:extLst>
                            <a:ext uri="{FF2B5EF4-FFF2-40B4-BE49-F238E27FC236}">
                              <a16:creationId xmlns:a16="http://schemas.microsoft.com/office/drawing/2014/main" id="{C07EF144-88AA-7A4C-B2C8-C0A1E1AD32C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" name="テキスト ボックス 36">
                          <a:extLst>
                            <a:ext uri="{FF2B5EF4-FFF2-40B4-BE49-F238E27FC236}">
                              <a16:creationId xmlns:a16="http://schemas.microsoft.com/office/drawing/2014/main" id="{A729FD4A-3119-EB43-AD9E-DDE0A13C921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8" name="テキスト ボックス 37">
                          <a:extLst>
                            <a:ext uri="{FF2B5EF4-FFF2-40B4-BE49-F238E27FC236}">
                              <a16:creationId xmlns:a16="http://schemas.microsoft.com/office/drawing/2014/main" id="{01303BFA-0F15-B641-827F-46D436AD36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9" name="円/楕円 38">
                          <a:extLst>
                            <a:ext uri="{FF2B5EF4-FFF2-40B4-BE49-F238E27FC236}">
                              <a16:creationId xmlns:a16="http://schemas.microsoft.com/office/drawing/2014/main" id="{475313CB-DD10-A042-9638-F7D440E6A5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" name="円/楕円 39">
                          <a:extLst>
                            <a:ext uri="{FF2B5EF4-FFF2-40B4-BE49-F238E27FC236}">
                              <a16:creationId xmlns:a16="http://schemas.microsoft.com/office/drawing/2014/main" id="{415751BE-3849-554A-A0CA-385519210D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1" name="直線コネクタ 40">
                          <a:extLst>
                            <a:ext uri="{FF2B5EF4-FFF2-40B4-BE49-F238E27FC236}">
                              <a16:creationId xmlns:a16="http://schemas.microsoft.com/office/drawing/2014/main" id="{0CCB427D-F655-EF43-9D8B-4B510F598A9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" name="円/楕円 41">
                          <a:extLst>
                            <a:ext uri="{FF2B5EF4-FFF2-40B4-BE49-F238E27FC236}">
                              <a16:creationId xmlns:a16="http://schemas.microsoft.com/office/drawing/2014/main" id="{8D2F75DE-E892-CD40-8F57-F3E83D9284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3" name="円/楕円 42">
                          <a:extLst>
                            <a:ext uri="{FF2B5EF4-FFF2-40B4-BE49-F238E27FC236}">
                              <a16:creationId xmlns:a16="http://schemas.microsoft.com/office/drawing/2014/main" id="{F60FC515-33E0-614D-91F7-A44084635F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4" name="直線コネクタ 43">
                          <a:extLst>
                            <a:ext uri="{FF2B5EF4-FFF2-40B4-BE49-F238E27FC236}">
                              <a16:creationId xmlns:a16="http://schemas.microsoft.com/office/drawing/2014/main" id="{6EDF6AE2-0ED5-9B45-B032-100F33F61E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直線コネクタ 44">
                          <a:extLst>
                            <a:ext uri="{FF2B5EF4-FFF2-40B4-BE49-F238E27FC236}">
                              <a16:creationId xmlns:a16="http://schemas.microsoft.com/office/drawing/2014/main" id="{0BB76F73-C6FC-D84D-820C-394E66F83B5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" name="円/楕円 45">
                          <a:extLst>
                            <a:ext uri="{FF2B5EF4-FFF2-40B4-BE49-F238E27FC236}">
                              <a16:creationId xmlns:a16="http://schemas.microsoft.com/office/drawing/2014/main" id="{489234A3-66D6-2946-A51C-5E2148311B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" name="円/楕円 46">
                          <a:extLst>
                            <a:ext uri="{FF2B5EF4-FFF2-40B4-BE49-F238E27FC236}">
                              <a16:creationId xmlns:a16="http://schemas.microsoft.com/office/drawing/2014/main" id="{0EF115B2-2095-7442-9EFF-B26DB24A06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8" name="直線コネクタ 47">
                          <a:extLst>
                            <a:ext uri="{FF2B5EF4-FFF2-40B4-BE49-F238E27FC236}">
                              <a16:creationId xmlns:a16="http://schemas.microsoft.com/office/drawing/2014/main" id="{D00C72F0-8649-3D47-B7F8-2D35229B952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" name="円/楕円 48">
                          <a:extLst>
                            <a:ext uri="{FF2B5EF4-FFF2-40B4-BE49-F238E27FC236}">
                              <a16:creationId xmlns:a16="http://schemas.microsoft.com/office/drawing/2014/main" id="{9E0A61F8-0A26-C346-BC1E-1DCFB0BEB4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" name="直線コネクタ 49">
                          <a:extLst>
                            <a:ext uri="{FF2B5EF4-FFF2-40B4-BE49-F238E27FC236}">
                              <a16:creationId xmlns:a16="http://schemas.microsoft.com/office/drawing/2014/main" id="{A052E4AB-6263-0548-A398-920C0FA9005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円/楕円 50">
                          <a:extLst>
                            <a:ext uri="{FF2B5EF4-FFF2-40B4-BE49-F238E27FC236}">
                              <a16:creationId xmlns:a16="http://schemas.microsoft.com/office/drawing/2014/main" id="{ED523263-4B24-824A-BDEC-C8864988E2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" name="直線コネクタ 51">
                          <a:extLst>
                            <a:ext uri="{FF2B5EF4-FFF2-40B4-BE49-F238E27FC236}">
                              <a16:creationId xmlns:a16="http://schemas.microsoft.com/office/drawing/2014/main" id="{782525A6-EA0F-0342-898E-2A677C5443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直線コネクタ 52">
                          <a:extLst>
                            <a:ext uri="{FF2B5EF4-FFF2-40B4-BE49-F238E27FC236}">
                              <a16:creationId xmlns:a16="http://schemas.microsoft.com/office/drawing/2014/main" id="{8DFCC07C-FD09-D44C-BB6E-4856F22FCDB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カギ線コネクタ 53">
                          <a:extLst>
                            <a:ext uri="{FF2B5EF4-FFF2-40B4-BE49-F238E27FC236}">
                              <a16:creationId xmlns:a16="http://schemas.microsoft.com/office/drawing/2014/main" id="{88EBBBC6-472C-104D-824F-231E27D05CA1}"/>
                            </a:ext>
                          </a:extLst>
                        </p:cNvPr>
                        <p:cNvCxnSpPr>
                          <a:cxnSpLocks/>
                          <a:stCxn id="49" idx="4"/>
                          <a:endCxn id="46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" name="円/楕円 54">
                          <a:extLst>
                            <a:ext uri="{FF2B5EF4-FFF2-40B4-BE49-F238E27FC236}">
                              <a16:creationId xmlns:a16="http://schemas.microsoft.com/office/drawing/2014/main" id="{76FA661E-D48E-3C43-954E-38F97A9AE6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6" name="円/楕円 55">
                          <a:extLst>
                            <a:ext uri="{FF2B5EF4-FFF2-40B4-BE49-F238E27FC236}">
                              <a16:creationId xmlns:a16="http://schemas.microsoft.com/office/drawing/2014/main" id="{65479C49-6ACD-C748-84E3-DF3AF390D5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7" name="直線コネクタ 56">
                          <a:extLst>
                            <a:ext uri="{FF2B5EF4-FFF2-40B4-BE49-F238E27FC236}">
                              <a16:creationId xmlns:a16="http://schemas.microsoft.com/office/drawing/2014/main" id="{C6E132CE-AB50-0D4F-BD55-90175088BA2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" name="円/楕円 57">
                          <a:extLst>
                            <a:ext uri="{FF2B5EF4-FFF2-40B4-BE49-F238E27FC236}">
                              <a16:creationId xmlns:a16="http://schemas.microsoft.com/office/drawing/2014/main" id="{A0E533C6-39AB-8546-AB69-CB8C344F84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9" name="直線コネクタ 58">
                          <a:extLst>
                            <a:ext uri="{FF2B5EF4-FFF2-40B4-BE49-F238E27FC236}">
                              <a16:creationId xmlns:a16="http://schemas.microsoft.com/office/drawing/2014/main" id="{E7E25238-41C8-3649-B63A-2FAE365F6FB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直線コネクタ 59">
                          <a:extLst>
                            <a:ext uri="{FF2B5EF4-FFF2-40B4-BE49-F238E27FC236}">
                              <a16:creationId xmlns:a16="http://schemas.microsoft.com/office/drawing/2014/main" id="{A11EB3EE-FBEA-F948-B38B-E86D80AF24D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" name="円/楕円 60">
                          <a:extLst>
                            <a:ext uri="{FF2B5EF4-FFF2-40B4-BE49-F238E27FC236}">
                              <a16:creationId xmlns:a16="http://schemas.microsoft.com/office/drawing/2014/main" id="{63CE4B91-A96C-F64D-A6D2-9DD79D0A16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62" name="カギ線コネクタ 61">
                          <a:extLst>
                            <a:ext uri="{FF2B5EF4-FFF2-40B4-BE49-F238E27FC236}">
                              <a16:creationId xmlns:a16="http://schemas.microsoft.com/office/drawing/2014/main" id="{9DE15FA9-F67D-474A-B7CF-A26C159DAA19}"/>
                            </a:ext>
                          </a:extLst>
                        </p:cNvPr>
                        <p:cNvCxnSpPr>
                          <a:cxnSpLocks/>
                          <a:stCxn id="39" idx="4"/>
                          <a:endCxn id="61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直線コネクタ 62">
                          <a:extLst>
                            <a:ext uri="{FF2B5EF4-FFF2-40B4-BE49-F238E27FC236}">
                              <a16:creationId xmlns:a16="http://schemas.microsoft.com/office/drawing/2014/main" id="{385CDB8A-C6BB-D64F-996C-8030E395475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3F9D4972-C505-CE46-BFC3-96AF198EFA0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65" name="直線コネクタ 64">
                          <a:extLst>
                            <a:ext uri="{FF2B5EF4-FFF2-40B4-BE49-F238E27FC236}">
                              <a16:creationId xmlns:a16="http://schemas.microsoft.com/office/drawing/2014/main" id="{A34F9185-46C3-554B-8A75-D70F8EE63DD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" name="円/楕円 65">
                          <a:extLst>
                            <a:ext uri="{FF2B5EF4-FFF2-40B4-BE49-F238E27FC236}">
                              <a16:creationId xmlns:a16="http://schemas.microsoft.com/office/drawing/2014/main" id="{20465AC6-534C-3249-B406-9561A99900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7" name="テキスト ボックス 66">
                          <a:extLst>
                            <a:ext uri="{FF2B5EF4-FFF2-40B4-BE49-F238E27FC236}">
                              <a16:creationId xmlns:a16="http://schemas.microsoft.com/office/drawing/2014/main" id="{4022D6C8-F3A4-F143-AC1B-DF9563D091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8" name="テキスト ボックス 67">
                          <a:extLst>
                            <a:ext uri="{FF2B5EF4-FFF2-40B4-BE49-F238E27FC236}">
                              <a16:creationId xmlns:a16="http://schemas.microsoft.com/office/drawing/2014/main" id="{E9889C71-6456-8D42-B728-99F2CFFF796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9" name="テキスト ボックス 68">
                          <a:extLst>
                            <a:ext uri="{FF2B5EF4-FFF2-40B4-BE49-F238E27FC236}">
                              <a16:creationId xmlns:a16="http://schemas.microsoft.com/office/drawing/2014/main" id="{E764CD67-9133-BB46-BB26-9F5755F332E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0" name="テキスト ボックス 69">
                          <a:extLst>
                            <a:ext uri="{FF2B5EF4-FFF2-40B4-BE49-F238E27FC236}">
                              <a16:creationId xmlns:a16="http://schemas.microsoft.com/office/drawing/2014/main" id="{BE12878A-97E9-6C43-B450-D260E3E85CA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1" name="テキスト ボックス 70">
                          <a:extLst>
                            <a:ext uri="{FF2B5EF4-FFF2-40B4-BE49-F238E27FC236}">
                              <a16:creationId xmlns:a16="http://schemas.microsoft.com/office/drawing/2014/main" id="{7AFB162F-1C77-4A48-BBB5-CFD67F120B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2" name="円/楕円 71">
                          <a:extLst>
                            <a:ext uri="{FF2B5EF4-FFF2-40B4-BE49-F238E27FC236}">
                              <a16:creationId xmlns:a16="http://schemas.microsoft.com/office/drawing/2014/main" id="{54FD88F7-134B-EF45-BADD-D3DAEABFED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510982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3" name="直線コネクタ 72">
                          <a:extLst>
                            <a:ext uri="{FF2B5EF4-FFF2-40B4-BE49-F238E27FC236}">
                              <a16:creationId xmlns:a16="http://schemas.microsoft.com/office/drawing/2014/main" id="{CD98690C-810A-4A4B-98B7-5F7B5212F7D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5241058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" name="円/楕円 73">
                          <a:extLst>
                            <a:ext uri="{FF2B5EF4-FFF2-40B4-BE49-F238E27FC236}">
                              <a16:creationId xmlns:a16="http://schemas.microsoft.com/office/drawing/2014/main" id="{F6ED887D-4EB0-9944-A368-A962D6C354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5109833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5" name="カギ線コネクタ 74">
                          <a:extLst>
                            <a:ext uri="{FF2B5EF4-FFF2-40B4-BE49-F238E27FC236}">
                              <a16:creationId xmlns:a16="http://schemas.microsoft.com/office/drawing/2014/main" id="{73A01839-B88E-E94B-A67D-222A3EBC56C5}"/>
                            </a:ext>
                          </a:extLst>
                        </p:cNvPr>
                        <p:cNvCxnSpPr>
                          <a:cxnSpLocks/>
                          <a:stCxn id="40" idx="4"/>
                          <a:endCxn id="74" idx="2"/>
                        </p:cNvCxnSpPr>
                        <p:nvPr/>
                      </p:nvCxnSpPr>
                      <p:spPr>
                        <a:xfrm rot="16200000" flipH="1">
                          <a:off x="1870792" y="3654356"/>
                          <a:ext cx="2464401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" name="テキスト ボックス 75">
                          <a:extLst>
                            <a:ext uri="{FF2B5EF4-FFF2-40B4-BE49-F238E27FC236}">
                              <a16:creationId xmlns:a16="http://schemas.microsoft.com/office/drawing/2014/main" id="{9783C043-D828-9047-8B3B-918FBEF6484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7" name="テキスト ボックス 76">
                          <a:extLst>
                            <a:ext uri="{FF2B5EF4-FFF2-40B4-BE49-F238E27FC236}">
                              <a16:creationId xmlns:a16="http://schemas.microsoft.com/office/drawing/2014/main" id="{FE5C8BFA-F0CC-BD44-92ED-B600AC422DC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5290441"/>
                          <a:ext cx="338554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8" name="円/楕円 77">
                          <a:extLst>
                            <a:ext uri="{FF2B5EF4-FFF2-40B4-BE49-F238E27FC236}">
                              <a16:creationId xmlns:a16="http://schemas.microsoft.com/office/drawing/2014/main" id="{2ED29021-5F37-E540-9367-C53B08F537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646251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9" name="直線コネクタ 78">
                          <a:extLst>
                            <a:ext uri="{FF2B5EF4-FFF2-40B4-BE49-F238E27FC236}">
                              <a16:creationId xmlns:a16="http://schemas.microsoft.com/office/drawing/2014/main" id="{BCC5DAA8-7A6F-0E43-99AF-5039809C99E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5241057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" name="カギ線コネクタ 79">
                          <a:extLst>
                            <a:ext uri="{FF2B5EF4-FFF2-40B4-BE49-F238E27FC236}">
                              <a16:creationId xmlns:a16="http://schemas.microsoft.com/office/drawing/2014/main" id="{56EFC944-30F0-3D4C-8642-0F7C85735784}"/>
                            </a:ext>
                          </a:extLst>
                        </p:cNvPr>
                        <p:cNvCxnSpPr>
                          <a:cxnSpLocks/>
                          <a:stCxn id="74" idx="4"/>
                        </p:cNvCxnSpPr>
                        <p:nvPr/>
                      </p:nvCxnSpPr>
                      <p:spPr>
                        <a:xfrm rot="16200000" flipH="1">
                          <a:off x="3730770" y="5196183"/>
                          <a:ext cx="394145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" name="テキスト ボックス 80">
                          <a:extLst>
                            <a:ext uri="{FF2B5EF4-FFF2-40B4-BE49-F238E27FC236}">
                              <a16:creationId xmlns:a16="http://schemas.microsoft.com/office/drawing/2014/main" id="{F0548E95-76B7-6E4B-A0CE-78C6DCB218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2" name="テキスト ボックス 81">
                          <a:extLst>
                            <a:ext uri="{FF2B5EF4-FFF2-40B4-BE49-F238E27FC236}">
                              <a16:creationId xmlns:a16="http://schemas.microsoft.com/office/drawing/2014/main" id="{363C0A9D-EF2F-5748-9185-8491F2D34E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768222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83" name="直線コネクタ 82">
                          <a:extLst>
                            <a:ext uri="{FF2B5EF4-FFF2-40B4-BE49-F238E27FC236}">
                              <a16:creationId xmlns:a16="http://schemas.microsoft.com/office/drawing/2014/main" id="{2837217B-CD4A-5248-B618-C74F25D78D3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" name="円/楕円 83">
                          <a:extLst>
                            <a:ext uri="{FF2B5EF4-FFF2-40B4-BE49-F238E27FC236}">
                              <a16:creationId xmlns:a16="http://schemas.microsoft.com/office/drawing/2014/main" id="{4670E261-4764-9B4B-BEA1-86E2C1C41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5" name="テキスト ボックス 84">
                          <a:extLst>
                            <a:ext uri="{FF2B5EF4-FFF2-40B4-BE49-F238E27FC236}">
                              <a16:creationId xmlns:a16="http://schemas.microsoft.com/office/drawing/2014/main" id="{373C4CA2-1F93-5C44-8C64-0A5AB2A6E3D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6" name="円/楕円 85">
                          <a:extLst>
                            <a:ext uri="{FF2B5EF4-FFF2-40B4-BE49-F238E27FC236}">
                              <a16:creationId xmlns:a16="http://schemas.microsoft.com/office/drawing/2014/main" id="{FBDD79E2-F0F6-F44F-8FE7-219AB67458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7" name="円/楕円 86">
                          <a:extLst>
                            <a:ext uri="{FF2B5EF4-FFF2-40B4-BE49-F238E27FC236}">
                              <a16:creationId xmlns:a16="http://schemas.microsoft.com/office/drawing/2014/main" id="{43AADA0F-673B-0147-90B4-7D9FDABF22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8" name="円/楕円 87">
                          <a:extLst>
                            <a:ext uri="{FF2B5EF4-FFF2-40B4-BE49-F238E27FC236}">
                              <a16:creationId xmlns:a16="http://schemas.microsoft.com/office/drawing/2014/main" id="{55ECB40B-4892-A541-BC53-A3BCC26DA7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511175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9" name="円/楕円 88">
                          <a:extLst>
                            <a:ext uri="{FF2B5EF4-FFF2-40B4-BE49-F238E27FC236}">
                              <a16:creationId xmlns:a16="http://schemas.microsoft.com/office/drawing/2014/main" id="{BECBDD7A-5DEE-1243-BFF0-1B8647AC8E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0" name="円/楕円 89">
                          <a:extLst>
                            <a:ext uri="{FF2B5EF4-FFF2-40B4-BE49-F238E27FC236}">
                              <a16:creationId xmlns:a16="http://schemas.microsoft.com/office/drawing/2014/main" id="{474A5D20-2108-904A-93F2-65655940EE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24" name="円/楕円 23">
                        <a:extLst>
                          <a:ext uri="{FF2B5EF4-FFF2-40B4-BE49-F238E27FC236}">
                            <a16:creationId xmlns:a16="http://schemas.microsoft.com/office/drawing/2014/main" id="{65C75B2F-067F-7749-8A7F-83E2379A37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990541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22" name="テキスト ボックス 21">
                      <a:extLst>
                        <a:ext uri="{FF2B5EF4-FFF2-40B4-BE49-F238E27FC236}">
                          <a16:creationId xmlns:a16="http://schemas.microsoft.com/office/drawing/2014/main" id="{3B6C9223-BC67-064F-B70B-4E04E253C3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698941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5" name="カギ線コネクタ 14">
                  <a:extLst>
                    <a:ext uri="{FF2B5EF4-FFF2-40B4-BE49-F238E27FC236}">
                      <a16:creationId xmlns:a16="http://schemas.microsoft.com/office/drawing/2014/main" id="{5322B1E8-968C-304F-965A-CA505518B53B}"/>
                    </a:ext>
                  </a:extLst>
                </p:cNvPr>
                <p:cNvCxnSpPr>
                  <a:cxnSpLocks/>
                  <a:stCxn id="39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BE92E4CB-1973-2142-8B23-07B56C709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角丸四角形吹き出し 10">
              <a:extLst>
                <a:ext uri="{FF2B5EF4-FFF2-40B4-BE49-F238E27FC236}">
                  <a16:creationId xmlns:a16="http://schemas.microsoft.com/office/drawing/2014/main" id="{C516244A-2021-DA44-8794-FF28A737F560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/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角丸四角形吹き出し 91">
                <a:extLst>
                  <a:ext uri="{FF2B5EF4-FFF2-40B4-BE49-F238E27FC236}">
                    <a16:creationId xmlns:a16="http://schemas.microsoft.com/office/drawing/2014/main" id="{DA6075D3-1A51-D44F-8631-E3861BC3853B}"/>
                  </a:ext>
                </a:extLst>
              </p:cNvPr>
              <p:cNvSpPr/>
              <p:nvPr/>
            </p:nvSpPr>
            <p:spPr>
              <a:xfrm>
                <a:off x="7104860" y="3394603"/>
                <a:ext cx="338400" cy="338400"/>
              </a:xfrm>
              <a:prstGeom prst="wedgeRoundRectCallout">
                <a:avLst>
                  <a:gd name="adj1" fmla="val 3357"/>
                  <a:gd name="adj2" fmla="val 12497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92" name="角丸四角形吹き出し 91">
                <a:extLst>
                  <a:ext uri="{FF2B5EF4-FFF2-40B4-BE49-F238E27FC236}">
                    <a16:creationId xmlns:a16="http://schemas.microsoft.com/office/drawing/2014/main" id="{DA6075D3-1A51-D44F-8631-E3861BC38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860" y="3394603"/>
                <a:ext cx="338400" cy="338400"/>
              </a:xfrm>
              <a:prstGeom prst="wedgeRoundRectCallout">
                <a:avLst>
                  <a:gd name="adj1" fmla="val 3357"/>
                  <a:gd name="adj2" fmla="val 124976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カギ線コネクタ 96">
            <a:extLst>
              <a:ext uri="{FF2B5EF4-FFF2-40B4-BE49-F238E27FC236}">
                <a16:creationId xmlns:a16="http://schemas.microsoft.com/office/drawing/2014/main" id="{2B190265-6843-1D49-A9AD-A397CCF7F182}"/>
              </a:ext>
            </a:extLst>
          </p:cNvPr>
          <p:cNvCxnSpPr>
            <a:cxnSpLocks/>
          </p:cNvCxnSpPr>
          <p:nvPr/>
        </p:nvCxnSpPr>
        <p:spPr>
          <a:xfrm>
            <a:off x="2281261" y="3858531"/>
            <a:ext cx="4169799" cy="936702"/>
          </a:xfrm>
          <a:prstGeom prst="bentConnector3">
            <a:avLst>
              <a:gd name="adj1" fmla="val 64174"/>
            </a:avLst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A692A073-DBC8-3046-BF62-65BDD0153446}"/>
              </a:ext>
            </a:extLst>
          </p:cNvPr>
          <p:cNvCxnSpPr/>
          <p:nvPr/>
        </p:nvCxnSpPr>
        <p:spPr>
          <a:xfrm rot="10800000">
            <a:off x="4354624" y="37740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9783E565-E081-6245-A48A-58A367667D22}"/>
              </a:ext>
            </a:extLst>
          </p:cNvPr>
          <p:cNvGrpSpPr/>
          <p:nvPr/>
        </p:nvGrpSpPr>
        <p:grpSpPr>
          <a:xfrm>
            <a:off x="5076232" y="4864147"/>
            <a:ext cx="1380552" cy="187200"/>
            <a:chOff x="675927" y="4143331"/>
            <a:chExt cx="2223394" cy="187200"/>
          </a:xfrm>
        </p:grpSpPr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C2CE25AA-1EFD-AE45-8691-659132C3DD33}"/>
                </a:ext>
              </a:extLst>
            </p:cNvPr>
            <p:cNvCxnSpPr>
              <a:cxnSpLocks/>
            </p:cNvCxnSpPr>
            <p:nvPr/>
          </p:nvCxnSpPr>
          <p:spPr>
            <a:xfrm>
              <a:off x="675927" y="4236929"/>
              <a:ext cx="2223394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2EEEC574-5CD2-5440-9E49-0700872A1D6F}"/>
                </a:ext>
              </a:extLst>
            </p:cNvPr>
            <p:cNvCxnSpPr/>
            <p:nvPr/>
          </p:nvCxnSpPr>
          <p:spPr>
            <a:xfrm>
              <a:off x="1883485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9615087E-02BE-7843-8A5A-CEFAA3A560B0}"/>
              </a:ext>
            </a:extLst>
          </p:cNvPr>
          <p:cNvGrpSpPr/>
          <p:nvPr/>
        </p:nvGrpSpPr>
        <p:grpSpPr>
          <a:xfrm>
            <a:off x="5885653" y="5053618"/>
            <a:ext cx="585489" cy="187200"/>
            <a:chOff x="513140" y="4143331"/>
            <a:chExt cx="2445732" cy="187200"/>
          </a:xfrm>
        </p:grpSpPr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445EF11B-F48B-9B48-ACB9-1C212B2E6CB9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0" y="4236929"/>
              <a:ext cx="2445732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5D282B6B-DC87-D140-8FD5-9CD283C84398}"/>
                </a:ext>
              </a:extLst>
            </p:cNvPr>
            <p:cNvCxnSpPr/>
            <p:nvPr/>
          </p:nvCxnSpPr>
          <p:spPr>
            <a:xfrm>
              <a:off x="1783980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5FD22C36-58B0-3C49-BC8C-24F329F8633C}"/>
              </a:ext>
            </a:extLst>
          </p:cNvPr>
          <p:cNvGrpSpPr/>
          <p:nvPr/>
        </p:nvGrpSpPr>
        <p:grpSpPr>
          <a:xfrm>
            <a:off x="4354243" y="4119863"/>
            <a:ext cx="697730" cy="852934"/>
            <a:chOff x="4354243" y="4119863"/>
            <a:chExt cx="697730" cy="852934"/>
          </a:xfrm>
        </p:grpSpPr>
        <p:cxnSp>
          <p:nvCxnSpPr>
            <p:cNvPr id="111" name="直線矢印コネクタ 110">
              <a:extLst>
                <a:ext uri="{FF2B5EF4-FFF2-40B4-BE49-F238E27FC236}">
                  <a16:creationId xmlns:a16="http://schemas.microsoft.com/office/drawing/2014/main" id="{81B5F00B-D035-5F4D-8DE7-E986D6047B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4243" y="4119863"/>
              <a:ext cx="512942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矢印コネクタ 112">
              <a:extLst>
                <a:ext uri="{FF2B5EF4-FFF2-40B4-BE49-F238E27FC236}">
                  <a16:creationId xmlns:a16="http://schemas.microsoft.com/office/drawing/2014/main" id="{1A7841E1-782F-404C-A394-1C0AD3B38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4612" y="4123626"/>
              <a:ext cx="0" cy="849171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D39BBFF8-E096-8540-9FC1-B924015667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0849" y="4957745"/>
              <a:ext cx="201124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AC1CB6D2-DA7F-1140-8B2B-AE678356598B}"/>
              </a:ext>
            </a:extLst>
          </p:cNvPr>
          <p:cNvGrpSpPr/>
          <p:nvPr/>
        </p:nvGrpSpPr>
        <p:grpSpPr>
          <a:xfrm flipH="1">
            <a:off x="6478452" y="4248258"/>
            <a:ext cx="697730" cy="726420"/>
            <a:chOff x="4354243" y="4119863"/>
            <a:chExt cx="697730" cy="852934"/>
          </a:xfrm>
        </p:grpSpPr>
        <p:cxnSp>
          <p:nvCxnSpPr>
            <p:cNvPr id="128" name="直線矢印コネクタ 127">
              <a:extLst>
                <a:ext uri="{FF2B5EF4-FFF2-40B4-BE49-F238E27FC236}">
                  <a16:creationId xmlns:a16="http://schemas.microsoft.com/office/drawing/2014/main" id="{78B8B61F-EE7A-0A42-BA1A-7A43FBD0D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4243" y="4119863"/>
              <a:ext cx="512942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矢印コネクタ 128">
              <a:extLst>
                <a:ext uri="{FF2B5EF4-FFF2-40B4-BE49-F238E27FC236}">
                  <a16:creationId xmlns:a16="http://schemas.microsoft.com/office/drawing/2014/main" id="{A1E95122-9A5A-6847-8770-53CE125AC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4612" y="4123626"/>
              <a:ext cx="0" cy="849171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矢印コネクタ 129">
              <a:extLst>
                <a:ext uri="{FF2B5EF4-FFF2-40B4-BE49-F238E27FC236}">
                  <a16:creationId xmlns:a16="http://schemas.microsoft.com/office/drawing/2014/main" id="{07B42972-2904-EC4D-B767-23DB4B75D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0849" y="4964540"/>
              <a:ext cx="201124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3388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a depth-first traversal on the trie: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Check whether all suffix palindromes of the root-to-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path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can be extended with edge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or not.</a:t>
                </a: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 l="-878" t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Step 1</a:t>
            </a:r>
          </a:p>
        </p:txBody>
      </p:sp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2583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E2C2065-85B8-1043-90C0-9A1B371916EE}"/>
              </a:ext>
            </a:extLst>
          </p:cNvPr>
          <p:cNvGrpSpPr/>
          <p:nvPr/>
        </p:nvGrpSpPr>
        <p:grpSpPr>
          <a:xfrm>
            <a:off x="360709" y="2922534"/>
            <a:ext cx="8422582" cy="3364033"/>
            <a:chOff x="245926" y="2896209"/>
            <a:chExt cx="8422582" cy="3364033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2E55387-3820-5E4E-81F5-69F668B638FC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3038242"/>
              <a:chOff x="208499" y="3222000"/>
              <a:chExt cx="8193016" cy="3038242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DC4BB61F-7D16-0649-B29A-2D87D201FCAB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3038242"/>
                <a:chOff x="208499" y="3222000"/>
                <a:chExt cx="8193016" cy="3038242"/>
              </a:xfrm>
            </p:grpSpPr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26C489C8-931B-7140-BFDA-B2B478D63231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3038242"/>
                  <a:chOff x="208499" y="2158205"/>
                  <a:chExt cx="8193016" cy="3038242"/>
                </a:xfrm>
              </p:grpSpPr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F8912EA0-A4DC-A04F-B117-98D71F4A1AE7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698941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7" name="円/楕円 16">
                    <a:extLst>
                      <a:ext uri="{FF2B5EF4-FFF2-40B4-BE49-F238E27FC236}">
                        <a16:creationId xmlns:a16="http://schemas.microsoft.com/office/drawing/2014/main" id="{4DDC2A3E-9041-5B4C-9079-1AA6E26D00D9}"/>
                      </a:ext>
                    </a:extLst>
                  </p:cNvPr>
                  <p:cNvSpPr/>
                  <p:nvPr/>
                </p:nvSpPr>
                <p:spPr>
                  <a:xfrm>
                    <a:off x="5331600" y="4991248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4DD7434C-3949-9C44-9BD8-78AD788CCB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5088674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B4C8EB13-5830-AD46-894E-DF1446CCDE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5089323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グループ化 19">
                    <a:extLst>
                      <a:ext uri="{FF2B5EF4-FFF2-40B4-BE49-F238E27FC236}">
                        <a16:creationId xmlns:a16="http://schemas.microsoft.com/office/drawing/2014/main" id="{03B7F72F-3F6D-0D4C-8C54-3A794E52FE43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3037594"/>
                    <a:chOff x="208499" y="2158205"/>
                    <a:chExt cx="8193016" cy="3037594"/>
                  </a:xfrm>
                </p:grpSpPr>
                <p:grpSp>
                  <p:nvGrpSpPr>
                    <p:cNvPr id="21" name="グループ化 20">
                      <a:extLst>
                        <a:ext uri="{FF2B5EF4-FFF2-40B4-BE49-F238E27FC236}">
                          <a16:creationId xmlns:a16="http://schemas.microsoft.com/office/drawing/2014/main" id="{FEA662FC-68BE-1A4F-A09B-8B4DAD266A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3037594"/>
                      <a:chOff x="208499" y="2158205"/>
                      <a:chExt cx="8193016" cy="3037594"/>
                    </a:xfrm>
                  </p:grpSpPr>
                  <p:grpSp>
                    <p:nvGrpSpPr>
                      <p:cNvPr id="23" name="グループ化 22">
                        <a:extLst>
                          <a:ext uri="{FF2B5EF4-FFF2-40B4-BE49-F238E27FC236}">
                            <a16:creationId xmlns:a16="http://schemas.microsoft.com/office/drawing/2014/main" id="{FA8F3996-BD86-C640-BE00-27E61585D3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3037594"/>
                        <a:chOff x="-644862" y="2190879"/>
                        <a:chExt cx="9167482" cy="3705704"/>
                      </a:xfrm>
                    </p:grpSpPr>
                    <p:sp>
                      <p:nvSpPr>
                        <p:cNvPr id="29" name="テキスト ボックス 28">
                          <a:extLst>
                            <a:ext uri="{FF2B5EF4-FFF2-40B4-BE49-F238E27FC236}">
                              <a16:creationId xmlns:a16="http://schemas.microsoft.com/office/drawing/2014/main" id="{2E316DD2-D2D0-ED4A-862B-A4E7644302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" name="テキスト ボックス 29">
                          <a:extLst>
                            <a:ext uri="{FF2B5EF4-FFF2-40B4-BE49-F238E27FC236}">
                              <a16:creationId xmlns:a16="http://schemas.microsoft.com/office/drawing/2014/main" id="{A19EEAC0-02CD-2E4C-BB9A-4F5853C0D2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1" name="テキスト ボックス 30">
                          <a:extLst>
                            <a:ext uri="{FF2B5EF4-FFF2-40B4-BE49-F238E27FC236}">
                              <a16:creationId xmlns:a16="http://schemas.microsoft.com/office/drawing/2014/main" id="{62EA4824-7CDB-284E-9E3C-92EA267DEA8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2" name="テキスト ボックス 31">
                          <a:extLst>
                            <a:ext uri="{FF2B5EF4-FFF2-40B4-BE49-F238E27FC236}">
                              <a16:creationId xmlns:a16="http://schemas.microsoft.com/office/drawing/2014/main" id="{8F3A284E-2EC5-0641-AF94-42CC4C7F968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" name="テキスト ボックス 32">
                          <a:extLst>
                            <a:ext uri="{FF2B5EF4-FFF2-40B4-BE49-F238E27FC236}">
                              <a16:creationId xmlns:a16="http://schemas.microsoft.com/office/drawing/2014/main" id="{F3137741-8EBE-8543-9F3D-EDD1080593D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" name="テキスト ボックス 33">
                          <a:extLst>
                            <a:ext uri="{FF2B5EF4-FFF2-40B4-BE49-F238E27FC236}">
                              <a16:creationId xmlns:a16="http://schemas.microsoft.com/office/drawing/2014/main" id="{8E56786F-72D9-9945-8621-135A212A59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" name="テキスト ボックス 34">
                          <a:extLst>
                            <a:ext uri="{FF2B5EF4-FFF2-40B4-BE49-F238E27FC236}">
                              <a16:creationId xmlns:a16="http://schemas.microsoft.com/office/drawing/2014/main" id="{80669CD5-8030-A54D-9B17-98CF5131D2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6" name="テキスト ボックス 35">
                          <a:extLst>
                            <a:ext uri="{FF2B5EF4-FFF2-40B4-BE49-F238E27FC236}">
                              <a16:creationId xmlns:a16="http://schemas.microsoft.com/office/drawing/2014/main" id="{C07EF144-88AA-7A4C-B2C8-C0A1E1AD32C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" name="テキスト ボックス 36">
                          <a:extLst>
                            <a:ext uri="{FF2B5EF4-FFF2-40B4-BE49-F238E27FC236}">
                              <a16:creationId xmlns:a16="http://schemas.microsoft.com/office/drawing/2014/main" id="{A729FD4A-3119-EB43-AD9E-DDE0A13C921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8" name="テキスト ボックス 37">
                          <a:extLst>
                            <a:ext uri="{FF2B5EF4-FFF2-40B4-BE49-F238E27FC236}">
                              <a16:creationId xmlns:a16="http://schemas.microsoft.com/office/drawing/2014/main" id="{01303BFA-0F15-B641-827F-46D436AD36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9" name="円/楕円 38">
                          <a:extLst>
                            <a:ext uri="{FF2B5EF4-FFF2-40B4-BE49-F238E27FC236}">
                              <a16:creationId xmlns:a16="http://schemas.microsoft.com/office/drawing/2014/main" id="{475313CB-DD10-A042-9638-F7D440E6A5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" name="円/楕円 39">
                          <a:extLst>
                            <a:ext uri="{FF2B5EF4-FFF2-40B4-BE49-F238E27FC236}">
                              <a16:creationId xmlns:a16="http://schemas.microsoft.com/office/drawing/2014/main" id="{415751BE-3849-554A-A0CA-385519210D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1" name="直線コネクタ 40">
                          <a:extLst>
                            <a:ext uri="{FF2B5EF4-FFF2-40B4-BE49-F238E27FC236}">
                              <a16:creationId xmlns:a16="http://schemas.microsoft.com/office/drawing/2014/main" id="{0CCB427D-F655-EF43-9D8B-4B510F598A9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" name="円/楕円 41">
                          <a:extLst>
                            <a:ext uri="{FF2B5EF4-FFF2-40B4-BE49-F238E27FC236}">
                              <a16:creationId xmlns:a16="http://schemas.microsoft.com/office/drawing/2014/main" id="{8D2F75DE-E892-CD40-8F57-F3E83D9284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3" name="円/楕円 42">
                          <a:extLst>
                            <a:ext uri="{FF2B5EF4-FFF2-40B4-BE49-F238E27FC236}">
                              <a16:creationId xmlns:a16="http://schemas.microsoft.com/office/drawing/2014/main" id="{F60FC515-33E0-614D-91F7-A44084635F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4" name="直線コネクタ 43">
                          <a:extLst>
                            <a:ext uri="{FF2B5EF4-FFF2-40B4-BE49-F238E27FC236}">
                              <a16:creationId xmlns:a16="http://schemas.microsoft.com/office/drawing/2014/main" id="{6EDF6AE2-0ED5-9B45-B032-100F33F61E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直線コネクタ 44">
                          <a:extLst>
                            <a:ext uri="{FF2B5EF4-FFF2-40B4-BE49-F238E27FC236}">
                              <a16:creationId xmlns:a16="http://schemas.microsoft.com/office/drawing/2014/main" id="{0BB76F73-C6FC-D84D-820C-394E66F83B5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" name="円/楕円 45">
                          <a:extLst>
                            <a:ext uri="{FF2B5EF4-FFF2-40B4-BE49-F238E27FC236}">
                              <a16:creationId xmlns:a16="http://schemas.microsoft.com/office/drawing/2014/main" id="{489234A3-66D6-2946-A51C-5E2148311B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" name="円/楕円 46">
                          <a:extLst>
                            <a:ext uri="{FF2B5EF4-FFF2-40B4-BE49-F238E27FC236}">
                              <a16:creationId xmlns:a16="http://schemas.microsoft.com/office/drawing/2014/main" id="{0EF115B2-2095-7442-9EFF-B26DB24A06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8" name="直線コネクタ 47">
                          <a:extLst>
                            <a:ext uri="{FF2B5EF4-FFF2-40B4-BE49-F238E27FC236}">
                              <a16:creationId xmlns:a16="http://schemas.microsoft.com/office/drawing/2014/main" id="{D00C72F0-8649-3D47-B7F8-2D35229B952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" name="円/楕円 48">
                          <a:extLst>
                            <a:ext uri="{FF2B5EF4-FFF2-40B4-BE49-F238E27FC236}">
                              <a16:creationId xmlns:a16="http://schemas.microsoft.com/office/drawing/2014/main" id="{9E0A61F8-0A26-C346-BC1E-1DCFB0BEB4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" name="直線コネクタ 49">
                          <a:extLst>
                            <a:ext uri="{FF2B5EF4-FFF2-40B4-BE49-F238E27FC236}">
                              <a16:creationId xmlns:a16="http://schemas.microsoft.com/office/drawing/2014/main" id="{A052E4AB-6263-0548-A398-920C0FA9005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円/楕円 50">
                          <a:extLst>
                            <a:ext uri="{FF2B5EF4-FFF2-40B4-BE49-F238E27FC236}">
                              <a16:creationId xmlns:a16="http://schemas.microsoft.com/office/drawing/2014/main" id="{ED523263-4B24-824A-BDEC-C8864988E2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" name="直線コネクタ 51">
                          <a:extLst>
                            <a:ext uri="{FF2B5EF4-FFF2-40B4-BE49-F238E27FC236}">
                              <a16:creationId xmlns:a16="http://schemas.microsoft.com/office/drawing/2014/main" id="{782525A6-EA0F-0342-898E-2A677C5443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直線コネクタ 52">
                          <a:extLst>
                            <a:ext uri="{FF2B5EF4-FFF2-40B4-BE49-F238E27FC236}">
                              <a16:creationId xmlns:a16="http://schemas.microsoft.com/office/drawing/2014/main" id="{8DFCC07C-FD09-D44C-BB6E-4856F22FCDB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カギ線コネクタ 53">
                          <a:extLst>
                            <a:ext uri="{FF2B5EF4-FFF2-40B4-BE49-F238E27FC236}">
                              <a16:creationId xmlns:a16="http://schemas.microsoft.com/office/drawing/2014/main" id="{88EBBBC6-472C-104D-824F-231E27D05CA1}"/>
                            </a:ext>
                          </a:extLst>
                        </p:cNvPr>
                        <p:cNvCxnSpPr>
                          <a:cxnSpLocks/>
                          <a:stCxn id="49" idx="4"/>
                          <a:endCxn id="46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" name="円/楕円 54">
                          <a:extLst>
                            <a:ext uri="{FF2B5EF4-FFF2-40B4-BE49-F238E27FC236}">
                              <a16:creationId xmlns:a16="http://schemas.microsoft.com/office/drawing/2014/main" id="{76FA661E-D48E-3C43-954E-38F97A9AE6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6" name="円/楕円 55">
                          <a:extLst>
                            <a:ext uri="{FF2B5EF4-FFF2-40B4-BE49-F238E27FC236}">
                              <a16:creationId xmlns:a16="http://schemas.microsoft.com/office/drawing/2014/main" id="{65479C49-6ACD-C748-84E3-DF3AF390D5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7" name="直線コネクタ 56">
                          <a:extLst>
                            <a:ext uri="{FF2B5EF4-FFF2-40B4-BE49-F238E27FC236}">
                              <a16:creationId xmlns:a16="http://schemas.microsoft.com/office/drawing/2014/main" id="{C6E132CE-AB50-0D4F-BD55-90175088BA2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" name="円/楕円 57">
                          <a:extLst>
                            <a:ext uri="{FF2B5EF4-FFF2-40B4-BE49-F238E27FC236}">
                              <a16:creationId xmlns:a16="http://schemas.microsoft.com/office/drawing/2014/main" id="{A0E533C6-39AB-8546-AB69-CB8C344F84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9" name="直線コネクタ 58">
                          <a:extLst>
                            <a:ext uri="{FF2B5EF4-FFF2-40B4-BE49-F238E27FC236}">
                              <a16:creationId xmlns:a16="http://schemas.microsoft.com/office/drawing/2014/main" id="{E7E25238-41C8-3649-B63A-2FAE365F6FB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直線コネクタ 59">
                          <a:extLst>
                            <a:ext uri="{FF2B5EF4-FFF2-40B4-BE49-F238E27FC236}">
                              <a16:creationId xmlns:a16="http://schemas.microsoft.com/office/drawing/2014/main" id="{A11EB3EE-FBEA-F948-B38B-E86D80AF24D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" name="円/楕円 60">
                          <a:extLst>
                            <a:ext uri="{FF2B5EF4-FFF2-40B4-BE49-F238E27FC236}">
                              <a16:creationId xmlns:a16="http://schemas.microsoft.com/office/drawing/2014/main" id="{63CE4B91-A96C-F64D-A6D2-9DD79D0A16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62" name="カギ線コネクタ 61">
                          <a:extLst>
                            <a:ext uri="{FF2B5EF4-FFF2-40B4-BE49-F238E27FC236}">
                              <a16:creationId xmlns:a16="http://schemas.microsoft.com/office/drawing/2014/main" id="{9DE15FA9-F67D-474A-B7CF-A26C159DAA19}"/>
                            </a:ext>
                          </a:extLst>
                        </p:cNvPr>
                        <p:cNvCxnSpPr>
                          <a:cxnSpLocks/>
                          <a:stCxn id="39" idx="4"/>
                          <a:endCxn id="61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直線コネクタ 62">
                          <a:extLst>
                            <a:ext uri="{FF2B5EF4-FFF2-40B4-BE49-F238E27FC236}">
                              <a16:creationId xmlns:a16="http://schemas.microsoft.com/office/drawing/2014/main" id="{385CDB8A-C6BB-D64F-996C-8030E395475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3F9D4972-C505-CE46-BFC3-96AF198EFA0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65" name="直線コネクタ 64">
                          <a:extLst>
                            <a:ext uri="{FF2B5EF4-FFF2-40B4-BE49-F238E27FC236}">
                              <a16:creationId xmlns:a16="http://schemas.microsoft.com/office/drawing/2014/main" id="{A34F9185-46C3-554B-8A75-D70F8EE63DD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" name="円/楕円 65">
                          <a:extLst>
                            <a:ext uri="{FF2B5EF4-FFF2-40B4-BE49-F238E27FC236}">
                              <a16:creationId xmlns:a16="http://schemas.microsoft.com/office/drawing/2014/main" id="{20465AC6-534C-3249-B406-9561A99900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7" name="テキスト ボックス 66">
                          <a:extLst>
                            <a:ext uri="{FF2B5EF4-FFF2-40B4-BE49-F238E27FC236}">
                              <a16:creationId xmlns:a16="http://schemas.microsoft.com/office/drawing/2014/main" id="{4022D6C8-F3A4-F143-AC1B-DF9563D091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8" name="テキスト ボックス 67">
                          <a:extLst>
                            <a:ext uri="{FF2B5EF4-FFF2-40B4-BE49-F238E27FC236}">
                              <a16:creationId xmlns:a16="http://schemas.microsoft.com/office/drawing/2014/main" id="{E9889C71-6456-8D42-B728-99F2CFFF796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9" name="テキスト ボックス 68">
                          <a:extLst>
                            <a:ext uri="{FF2B5EF4-FFF2-40B4-BE49-F238E27FC236}">
                              <a16:creationId xmlns:a16="http://schemas.microsoft.com/office/drawing/2014/main" id="{E764CD67-9133-BB46-BB26-9F5755F332E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0" name="テキスト ボックス 69">
                          <a:extLst>
                            <a:ext uri="{FF2B5EF4-FFF2-40B4-BE49-F238E27FC236}">
                              <a16:creationId xmlns:a16="http://schemas.microsoft.com/office/drawing/2014/main" id="{BE12878A-97E9-6C43-B450-D260E3E85CA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1" name="テキスト ボックス 70">
                          <a:extLst>
                            <a:ext uri="{FF2B5EF4-FFF2-40B4-BE49-F238E27FC236}">
                              <a16:creationId xmlns:a16="http://schemas.microsoft.com/office/drawing/2014/main" id="{7AFB162F-1C77-4A48-BBB5-CFD67F120B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2" name="円/楕円 71">
                          <a:extLst>
                            <a:ext uri="{FF2B5EF4-FFF2-40B4-BE49-F238E27FC236}">
                              <a16:creationId xmlns:a16="http://schemas.microsoft.com/office/drawing/2014/main" id="{54FD88F7-134B-EF45-BADD-D3DAEABFED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510982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3" name="直線コネクタ 72">
                          <a:extLst>
                            <a:ext uri="{FF2B5EF4-FFF2-40B4-BE49-F238E27FC236}">
                              <a16:creationId xmlns:a16="http://schemas.microsoft.com/office/drawing/2014/main" id="{CD98690C-810A-4A4B-98B7-5F7B5212F7D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5241058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" name="円/楕円 73">
                          <a:extLst>
                            <a:ext uri="{FF2B5EF4-FFF2-40B4-BE49-F238E27FC236}">
                              <a16:creationId xmlns:a16="http://schemas.microsoft.com/office/drawing/2014/main" id="{F6ED887D-4EB0-9944-A368-A962D6C354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5109833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5" name="カギ線コネクタ 74">
                          <a:extLst>
                            <a:ext uri="{FF2B5EF4-FFF2-40B4-BE49-F238E27FC236}">
                              <a16:creationId xmlns:a16="http://schemas.microsoft.com/office/drawing/2014/main" id="{73A01839-B88E-E94B-A67D-222A3EBC56C5}"/>
                            </a:ext>
                          </a:extLst>
                        </p:cNvPr>
                        <p:cNvCxnSpPr>
                          <a:cxnSpLocks/>
                          <a:stCxn id="40" idx="4"/>
                          <a:endCxn id="74" idx="2"/>
                        </p:cNvCxnSpPr>
                        <p:nvPr/>
                      </p:nvCxnSpPr>
                      <p:spPr>
                        <a:xfrm rot="16200000" flipH="1">
                          <a:off x="1870792" y="3654356"/>
                          <a:ext cx="2464401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" name="テキスト ボックス 75">
                          <a:extLst>
                            <a:ext uri="{FF2B5EF4-FFF2-40B4-BE49-F238E27FC236}">
                              <a16:creationId xmlns:a16="http://schemas.microsoft.com/office/drawing/2014/main" id="{9783C043-D828-9047-8B3B-918FBEF6484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7" name="テキスト ボックス 76">
                          <a:extLst>
                            <a:ext uri="{FF2B5EF4-FFF2-40B4-BE49-F238E27FC236}">
                              <a16:creationId xmlns:a16="http://schemas.microsoft.com/office/drawing/2014/main" id="{FE5C8BFA-F0CC-BD44-92ED-B600AC422DC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5290441"/>
                          <a:ext cx="338554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8" name="円/楕円 77">
                          <a:extLst>
                            <a:ext uri="{FF2B5EF4-FFF2-40B4-BE49-F238E27FC236}">
                              <a16:creationId xmlns:a16="http://schemas.microsoft.com/office/drawing/2014/main" id="{2ED29021-5F37-E540-9367-C53B08F537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646251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9" name="直線コネクタ 78">
                          <a:extLst>
                            <a:ext uri="{FF2B5EF4-FFF2-40B4-BE49-F238E27FC236}">
                              <a16:creationId xmlns:a16="http://schemas.microsoft.com/office/drawing/2014/main" id="{BCC5DAA8-7A6F-0E43-99AF-5039809C99E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5241057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" name="カギ線コネクタ 79">
                          <a:extLst>
                            <a:ext uri="{FF2B5EF4-FFF2-40B4-BE49-F238E27FC236}">
                              <a16:creationId xmlns:a16="http://schemas.microsoft.com/office/drawing/2014/main" id="{56EFC944-30F0-3D4C-8642-0F7C85735784}"/>
                            </a:ext>
                          </a:extLst>
                        </p:cNvPr>
                        <p:cNvCxnSpPr>
                          <a:cxnSpLocks/>
                          <a:stCxn id="74" idx="4"/>
                        </p:cNvCxnSpPr>
                        <p:nvPr/>
                      </p:nvCxnSpPr>
                      <p:spPr>
                        <a:xfrm rot="16200000" flipH="1">
                          <a:off x="3730770" y="5196183"/>
                          <a:ext cx="394145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" name="テキスト ボックス 80">
                          <a:extLst>
                            <a:ext uri="{FF2B5EF4-FFF2-40B4-BE49-F238E27FC236}">
                              <a16:creationId xmlns:a16="http://schemas.microsoft.com/office/drawing/2014/main" id="{F0548E95-76B7-6E4B-A0CE-78C6DCB218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2" name="テキスト ボックス 81">
                          <a:extLst>
                            <a:ext uri="{FF2B5EF4-FFF2-40B4-BE49-F238E27FC236}">
                              <a16:creationId xmlns:a16="http://schemas.microsoft.com/office/drawing/2014/main" id="{363C0A9D-EF2F-5748-9185-8491F2D34E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768222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83" name="直線コネクタ 82">
                          <a:extLst>
                            <a:ext uri="{FF2B5EF4-FFF2-40B4-BE49-F238E27FC236}">
                              <a16:creationId xmlns:a16="http://schemas.microsoft.com/office/drawing/2014/main" id="{2837217B-CD4A-5248-B618-C74F25D78D3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" name="円/楕円 83">
                          <a:extLst>
                            <a:ext uri="{FF2B5EF4-FFF2-40B4-BE49-F238E27FC236}">
                              <a16:creationId xmlns:a16="http://schemas.microsoft.com/office/drawing/2014/main" id="{4670E261-4764-9B4B-BEA1-86E2C1C41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5" name="テキスト ボックス 84">
                          <a:extLst>
                            <a:ext uri="{FF2B5EF4-FFF2-40B4-BE49-F238E27FC236}">
                              <a16:creationId xmlns:a16="http://schemas.microsoft.com/office/drawing/2014/main" id="{373C4CA2-1F93-5C44-8C64-0A5AB2A6E3D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6" name="円/楕円 85">
                          <a:extLst>
                            <a:ext uri="{FF2B5EF4-FFF2-40B4-BE49-F238E27FC236}">
                              <a16:creationId xmlns:a16="http://schemas.microsoft.com/office/drawing/2014/main" id="{FBDD79E2-F0F6-F44F-8FE7-219AB67458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7" name="円/楕円 86">
                          <a:extLst>
                            <a:ext uri="{FF2B5EF4-FFF2-40B4-BE49-F238E27FC236}">
                              <a16:creationId xmlns:a16="http://schemas.microsoft.com/office/drawing/2014/main" id="{43AADA0F-673B-0147-90B4-7D9FDABF22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8" name="円/楕円 87">
                          <a:extLst>
                            <a:ext uri="{FF2B5EF4-FFF2-40B4-BE49-F238E27FC236}">
                              <a16:creationId xmlns:a16="http://schemas.microsoft.com/office/drawing/2014/main" id="{55ECB40B-4892-A541-BC53-A3BCC26DA7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511175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9" name="円/楕円 88">
                          <a:extLst>
                            <a:ext uri="{FF2B5EF4-FFF2-40B4-BE49-F238E27FC236}">
                              <a16:creationId xmlns:a16="http://schemas.microsoft.com/office/drawing/2014/main" id="{BECBDD7A-5DEE-1243-BFF0-1B8647AC8E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0" name="円/楕円 89">
                          <a:extLst>
                            <a:ext uri="{FF2B5EF4-FFF2-40B4-BE49-F238E27FC236}">
                              <a16:creationId xmlns:a16="http://schemas.microsoft.com/office/drawing/2014/main" id="{474A5D20-2108-904A-93F2-65655940EE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24" name="円/楕円 23">
                        <a:extLst>
                          <a:ext uri="{FF2B5EF4-FFF2-40B4-BE49-F238E27FC236}">
                            <a16:creationId xmlns:a16="http://schemas.microsoft.com/office/drawing/2014/main" id="{65C75B2F-067F-7749-8A7F-83E2379A37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990541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22" name="テキスト ボックス 21">
                      <a:extLst>
                        <a:ext uri="{FF2B5EF4-FFF2-40B4-BE49-F238E27FC236}">
                          <a16:creationId xmlns:a16="http://schemas.microsoft.com/office/drawing/2014/main" id="{3B6C9223-BC67-064F-B70B-4E04E253C3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698941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5" name="カギ線コネクタ 14">
                  <a:extLst>
                    <a:ext uri="{FF2B5EF4-FFF2-40B4-BE49-F238E27FC236}">
                      <a16:creationId xmlns:a16="http://schemas.microsoft.com/office/drawing/2014/main" id="{5322B1E8-968C-304F-965A-CA505518B53B}"/>
                    </a:ext>
                  </a:extLst>
                </p:cNvPr>
                <p:cNvCxnSpPr>
                  <a:cxnSpLocks/>
                  <a:stCxn id="39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BE92E4CB-1973-2142-8B23-07B56C709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角丸四角形吹き出し 10">
              <a:extLst>
                <a:ext uri="{FF2B5EF4-FFF2-40B4-BE49-F238E27FC236}">
                  <a16:creationId xmlns:a16="http://schemas.microsoft.com/office/drawing/2014/main" id="{C516244A-2021-DA44-8794-FF28A737F560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/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角丸四角形吹き出し 91">
                <a:extLst>
                  <a:ext uri="{FF2B5EF4-FFF2-40B4-BE49-F238E27FC236}">
                    <a16:creationId xmlns:a16="http://schemas.microsoft.com/office/drawing/2014/main" id="{DA6075D3-1A51-D44F-8631-E3861BC3853B}"/>
                  </a:ext>
                </a:extLst>
              </p:cNvPr>
              <p:cNvSpPr/>
              <p:nvPr/>
            </p:nvSpPr>
            <p:spPr>
              <a:xfrm>
                <a:off x="7479605" y="4668962"/>
                <a:ext cx="338400" cy="338400"/>
              </a:xfrm>
              <a:prstGeom prst="wedgeRoundRectCallout">
                <a:avLst>
                  <a:gd name="adj1" fmla="val -98527"/>
                  <a:gd name="adj2" fmla="val -433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92" name="角丸四角形吹き出し 91">
                <a:extLst>
                  <a:ext uri="{FF2B5EF4-FFF2-40B4-BE49-F238E27FC236}">
                    <a16:creationId xmlns:a16="http://schemas.microsoft.com/office/drawing/2014/main" id="{DA6075D3-1A51-D44F-8631-E3861BC38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605" y="4668962"/>
                <a:ext cx="338400" cy="338400"/>
              </a:xfrm>
              <a:prstGeom prst="wedgeRoundRectCallout">
                <a:avLst>
                  <a:gd name="adj1" fmla="val -98527"/>
                  <a:gd name="adj2" fmla="val -4335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BE6530CB-12E9-1947-8BE5-DA2234EC94D9}"/>
              </a:ext>
            </a:extLst>
          </p:cNvPr>
          <p:cNvCxnSpPr>
            <a:cxnSpLocks/>
          </p:cNvCxnSpPr>
          <p:nvPr/>
        </p:nvCxnSpPr>
        <p:spPr>
          <a:xfrm flipH="1">
            <a:off x="1504116" y="3858531"/>
            <a:ext cx="728526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857D11EE-F478-0D43-9AFF-7AC42CFA5846}"/>
              </a:ext>
            </a:extLst>
          </p:cNvPr>
          <p:cNvCxnSpPr/>
          <p:nvPr/>
        </p:nvCxnSpPr>
        <p:spPr>
          <a:xfrm>
            <a:off x="6492948" y="4801704"/>
            <a:ext cx="728526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カギ線コネクタ 124">
            <a:extLst>
              <a:ext uri="{FF2B5EF4-FFF2-40B4-BE49-F238E27FC236}">
                <a16:creationId xmlns:a16="http://schemas.microsoft.com/office/drawing/2014/main" id="{96EB1753-C4A2-D444-AC01-B4CA4D34F187}"/>
              </a:ext>
            </a:extLst>
          </p:cNvPr>
          <p:cNvCxnSpPr>
            <a:cxnSpLocks/>
          </p:cNvCxnSpPr>
          <p:nvPr/>
        </p:nvCxnSpPr>
        <p:spPr>
          <a:xfrm>
            <a:off x="2281261" y="3858531"/>
            <a:ext cx="4169799" cy="936702"/>
          </a:xfrm>
          <a:prstGeom prst="bentConnector3">
            <a:avLst>
              <a:gd name="adj1" fmla="val 64174"/>
            </a:avLst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線コネクタ 125">
            <a:extLst>
              <a:ext uri="{FF2B5EF4-FFF2-40B4-BE49-F238E27FC236}">
                <a16:creationId xmlns:a16="http://schemas.microsoft.com/office/drawing/2014/main" id="{CC7C6D0A-657C-7640-AD50-04D454F4F037}"/>
              </a:ext>
            </a:extLst>
          </p:cNvPr>
          <p:cNvCxnSpPr/>
          <p:nvPr/>
        </p:nvCxnSpPr>
        <p:spPr>
          <a:xfrm rot="10800000">
            <a:off x="4354624" y="37740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6321F107-D9C3-1F46-9947-AC9627D979FD}"/>
              </a:ext>
            </a:extLst>
          </p:cNvPr>
          <p:cNvGrpSpPr/>
          <p:nvPr/>
        </p:nvGrpSpPr>
        <p:grpSpPr>
          <a:xfrm>
            <a:off x="5076232" y="4864147"/>
            <a:ext cx="1380552" cy="187200"/>
            <a:chOff x="675927" y="4143331"/>
            <a:chExt cx="2223394" cy="187200"/>
          </a:xfrm>
        </p:grpSpPr>
        <p:cxnSp>
          <p:nvCxnSpPr>
            <p:cNvPr id="128" name="直線矢印コネクタ 127">
              <a:extLst>
                <a:ext uri="{FF2B5EF4-FFF2-40B4-BE49-F238E27FC236}">
                  <a16:creationId xmlns:a16="http://schemas.microsoft.com/office/drawing/2014/main" id="{1DE2453D-3CF1-104E-8855-896B88CBCF85}"/>
                </a:ext>
              </a:extLst>
            </p:cNvPr>
            <p:cNvCxnSpPr>
              <a:cxnSpLocks/>
            </p:cNvCxnSpPr>
            <p:nvPr/>
          </p:nvCxnSpPr>
          <p:spPr>
            <a:xfrm>
              <a:off x="675927" y="4236929"/>
              <a:ext cx="2223394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8C25DEAB-2428-AF43-8FB3-8C92EF306564}"/>
                </a:ext>
              </a:extLst>
            </p:cNvPr>
            <p:cNvCxnSpPr/>
            <p:nvPr/>
          </p:nvCxnSpPr>
          <p:spPr>
            <a:xfrm>
              <a:off x="1883485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1801A73C-43AA-6C4F-B806-B6680602CD42}"/>
              </a:ext>
            </a:extLst>
          </p:cNvPr>
          <p:cNvGrpSpPr/>
          <p:nvPr/>
        </p:nvGrpSpPr>
        <p:grpSpPr>
          <a:xfrm>
            <a:off x="5885653" y="5053618"/>
            <a:ext cx="585489" cy="187200"/>
            <a:chOff x="513140" y="4143331"/>
            <a:chExt cx="2445732" cy="187200"/>
          </a:xfrm>
        </p:grpSpPr>
        <p:cxnSp>
          <p:nvCxnSpPr>
            <p:cNvPr id="131" name="直線矢印コネクタ 130">
              <a:extLst>
                <a:ext uri="{FF2B5EF4-FFF2-40B4-BE49-F238E27FC236}">
                  <a16:creationId xmlns:a16="http://schemas.microsoft.com/office/drawing/2014/main" id="{96CA3AB1-4C54-F84F-B1B3-246DFB9BCE8B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0" y="4236929"/>
              <a:ext cx="2445732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4E8D1B0A-D772-804E-85E6-C9EF072420D4}"/>
                </a:ext>
              </a:extLst>
            </p:cNvPr>
            <p:cNvCxnSpPr/>
            <p:nvPr/>
          </p:nvCxnSpPr>
          <p:spPr>
            <a:xfrm>
              <a:off x="1783980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36505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each edge </a:t>
                </a:r>
                <a14:m>
                  <m:oMath xmlns:m="http://schemas.openxmlformats.org/officeDocument/2006/math">
                    <m:r>
                      <a:rPr lang="en-US" altLang="ja-JP" sz="24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a depth-first traversal on the trie: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Check whether all suffix palindromes of the root-to-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path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	can be extended with edge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or not.</a:t>
                </a: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 l="-878" t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Step 1</a:t>
            </a:r>
          </a:p>
        </p:txBody>
      </p:sp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2583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E2C2065-85B8-1043-90C0-9A1B371916EE}"/>
              </a:ext>
            </a:extLst>
          </p:cNvPr>
          <p:cNvGrpSpPr/>
          <p:nvPr/>
        </p:nvGrpSpPr>
        <p:grpSpPr>
          <a:xfrm>
            <a:off x="360709" y="2922534"/>
            <a:ext cx="8422582" cy="3364033"/>
            <a:chOff x="245926" y="2896209"/>
            <a:chExt cx="8422582" cy="3364033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2E55387-3820-5E4E-81F5-69F668B638FC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3038242"/>
              <a:chOff x="208499" y="3222000"/>
              <a:chExt cx="8193016" cy="3038242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DC4BB61F-7D16-0649-B29A-2D87D201FCAB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3038242"/>
                <a:chOff x="208499" y="3222000"/>
                <a:chExt cx="8193016" cy="3038242"/>
              </a:xfrm>
            </p:grpSpPr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26C489C8-931B-7140-BFDA-B2B478D63231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3038242"/>
                  <a:chOff x="208499" y="2158205"/>
                  <a:chExt cx="8193016" cy="3038242"/>
                </a:xfrm>
              </p:grpSpPr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F8912EA0-A4DC-A04F-B117-98D71F4A1AE7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698941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7" name="円/楕円 16">
                    <a:extLst>
                      <a:ext uri="{FF2B5EF4-FFF2-40B4-BE49-F238E27FC236}">
                        <a16:creationId xmlns:a16="http://schemas.microsoft.com/office/drawing/2014/main" id="{4DDC2A3E-9041-5B4C-9079-1AA6E26D00D9}"/>
                      </a:ext>
                    </a:extLst>
                  </p:cNvPr>
                  <p:cNvSpPr/>
                  <p:nvPr/>
                </p:nvSpPr>
                <p:spPr>
                  <a:xfrm>
                    <a:off x="5331600" y="4991248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8" name="直線コネクタ 17">
                    <a:extLst>
                      <a:ext uri="{FF2B5EF4-FFF2-40B4-BE49-F238E27FC236}">
                        <a16:creationId xmlns:a16="http://schemas.microsoft.com/office/drawing/2014/main" id="{4DD7434C-3949-9C44-9BD8-78AD788CCB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5088674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B4C8EB13-5830-AD46-894E-DF1446CCDE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5089323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" name="グループ化 19">
                    <a:extLst>
                      <a:ext uri="{FF2B5EF4-FFF2-40B4-BE49-F238E27FC236}">
                        <a16:creationId xmlns:a16="http://schemas.microsoft.com/office/drawing/2014/main" id="{03B7F72F-3F6D-0D4C-8C54-3A794E52FE43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3037594"/>
                    <a:chOff x="208499" y="2158205"/>
                    <a:chExt cx="8193016" cy="3037594"/>
                  </a:xfrm>
                </p:grpSpPr>
                <p:grpSp>
                  <p:nvGrpSpPr>
                    <p:cNvPr id="21" name="グループ化 20">
                      <a:extLst>
                        <a:ext uri="{FF2B5EF4-FFF2-40B4-BE49-F238E27FC236}">
                          <a16:creationId xmlns:a16="http://schemas.microsoft.com/office/drawing/2014/main" id="{FEA662FC-68BE-1A4F-A09B-8B4DAD266A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3037594"/>
                      <a:chOff x="208499" y="2158205"/>
                      <a:chExt cx="8193016" cy="3037594"/>
                    </a:xfrm>
                  </p:grpSpPr>
                  <p:grpSp>
                    <p:nvGrpSpPr>
                      <p:cNvPr id="23" name="グループ化 22">
                        <a:extLst>
                          <a:ext uri="{FF2B5EF4-FFF2-40B4-BE49-F238E27FC236}">
                            <a16:creationId xmlns:a16="http://schemas.microsoft.com/office/drawing/2014/main" id="{FA8F3996-BD86-C640-BE00-27E61585D3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3037594"/>
                        <a:chOff x="-644862" y="2190879"/>
                        <a:chExt cx="9167482" cy="3705704"/>
                      </a:xfrm>
                    </p:grpSpPr>
                    <p:sp>
                      <p:nvSpPr>
                        <p:cNvPr id="29" name="テキスト ボックス 28">
                          <a:extLst>
                            <a:ext uri="{FF2B5EF4-FFF2-40B4-BE49-F238E27FC236}">
                              <a16:creationId xmlns:a16="http://schemas.microsoft.com/office/drawing/2014/main" id="{2E316DD2-D2D0-ED4A-862B-A4E7644302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0" name="テキスト ボックス 29">
                          <a:extLst>
                            <a:ext uri="{FF2B5EF4-FFF2-40B4-BE49-F238E27FC236}">
                              <a16:creationId xmlns:a16="http://schemas.microsoft.com/office/drawing/2014/main" id="{A19EEAC0-02CD-2E4C-BB9A-4F5853C0D2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1" name="テキスト ボックス 30">
                          <a:extLst>
                            <a:ext uri="{FF2B5EF4-FFF2-40B4-BE49-F238E27FC236}">
                              <a16:creationId xmlns:a16="http://schemas.microsoft.com/office/drawing/2014/main" id="{62EA4824-7CDB-284E-9E3C-92EA267DEA8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2" name="テキスト ボックス 31">
                          <a:extLst>
                            <a:ext uri="{FF2B5EF4-FFF2-40B4-BE49-F238E27FC236}">
                              <a16:creationId xmlns:a16="http://schemas.microsoft.com/office/drawing/2014/main" id="{8F3A284E-2EC5-0641-AF94-42CC4C7F968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3" name="テキスト ボックス 32">
                          <a:extLst>
                            <a:ext uri="{FF2B5EF4-FFF2-40B4-BE49-F238E27FC236}">
                              <a16:creationId xmlns:a16="http://schemas.microsoft.com/office/drawing/2014/main" id="{F3137741-8EBE-8543-9F3D-EDD1080593D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4" name="テキスト ボックス 33">
                          <a:extLst>
                            <a:ext uri="{FF2B5EF4-FFF2-40B4-BE49-F238E27FC236}">
                              <a16:creationId xmlns:a16="http://schemas.microsoft.com/office/drawing/2014/main" id="{8E56786F-72D9-9945-8621-135A212A59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5" name="テキスト ボックス 34">
                          <a:extLst>
                            <a:ext uri="{FF2B5EF4-FFF2-40B4-BE49-F238E27FC236}">
                              <a16:creationId xmlns:a16="http://schemas.microsoft.com/office/drawing/2014/main" id="{80669CD5-8030-A54D-9B17-98CF5131D2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6" name="テキスト ボックス 35">
                          <a:extLst>
                            <a:ext uri="{FF2B5EF4-FFF2-40B4-BE49-F238E27FC236}">
                              <a16:creationId xmlns:a16="http://schemas.microsoft.com/office/drawing/2014/main" id="{C07EF144-88AA-7A4C-B2C8-C0A1E1AD32C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7" name="テキスト ボックス 36">
                          <a:extLst>
                            <a:ext uri="{FF2B5EF4-FFF2-40B4-BE49-F238E27FC236}">
                              <a16:creationId xmlns:a16="http://schemas.microsoft.com/office/drawing/2014/main" id="{A729FD4A-3119-EB43-AD9E-DDE0A13C921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8" name="テキスト ボックス 37">
                          <a:extLst>
                            <a:ext uri="{FF2B5EF4-FFF2-40B4-BE49-F238E27FC236}">
                              <a16:creationId xmlns:a16="http://schemas.microsoft.com/office/drawing/2014/main" id="{01303BFA-0F15-B641-827F-46D436AD36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39" name="円/楕円 38">
                          <a:extLst>
                            <a:ext uri="{FF2B5EF4-FFF2-40B4-BE49-F238E27FC236}">
                              <a16:creationId xmlns:a16="http://schemas.microsoft.com/office/drawing/2014/main" id="{475313CB-DD10-A042-9638-F7D440E6A5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0" name="円/楕円 39">
                          <a:extLst>
                            <a:ext uri="{FF2B5EF4-FFF2-40B4-BE49-F238E27FC236}">
                              <a16:creationId xmlns:a16="http://schemas.microsoft.com/office/drawing/2014/main" id="{415751BE-3849-554A-A0CA-385519210D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1" name="直線コネクタ 40">
                          <a:extLst>
                            <a:ext uri="{FF2B5EF4-FFF2-40B4-BE49-F238E27FC236}">
                              <a16:creationId xmlns:a16="http://schemas.microsoft.com/office/drawing/2014/main" id="{0CCB427D-F655-EF43-9D8B-4B510F598A9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" name="円/楕円 41">
                          <a:extLst>
                            <a:ext uri="{FF2B5EF4-FFF2-40B4-BE49-F238E27FC236}">
                              <a16:creationId xmlns:a16="http://schemas.microsoft.com/office/drawing/2014/main" id="{8D2F75DE-E892-CD40-8F57-F3E83D9284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3" name="円/楕円 42">
                          <a:extLst>
                            <a:ext uri="{FF2B5EF4-FFF2-40B4-BE49-F238E27FC236}">
                              <a16:creationId xmlns:a16="http://schemas.microsoft.com/office/drawing/2014/main" id="{F60FC515-33E0-614D-91F7-A44084635F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4" name="直線コネクタ 43">
                          <a:extLst>
                            <a:ext uri="{FF2B5EF4-FFF2-40B4-BE49-F238E27FC236}">
                              <a16:creationId xmlns:a16="http://schemas.microsoft.com/office/drawing/2014/main" id="{6EDF6AE2-0ED5-9B45-B032-100F33F61E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直線コネクタ 44">
                          <a:extLst>
                            <a:ext uri="{FF2B5EF4-FFF2-40B4-BE49-F238E27FC236}">
                              <a16:creationId xmlns:a16="http://schemas.microsoft.com/office/drawing/2014/main" id="{0BB76F73-C6FC-D84D-820C-394E66F83B5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6" name="円/楕円 45">
                          <a:extLst>
                            <a:ext uri="{FF2B5EF4-FFF2-40B4-BE49-F238E27FC236}">
                              <a16:creationId xmlns:a16="http://schemas.microsoft.com/office/drawing/2014/main" id="{489234A3-66D6-2946-A51C-5E2148311B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47" name="円/楕円 46">
                          <a:extLst>
                            <a:ext uri="{FF2B5EF4-FFF2-40B4-BE49-F238E27FC236}">
                              <a16:creationId xmlns:a16="http://schemas.microsoft.com/office/drawing/2014/main" id="{0EF115B2-2095-7442-9EFF-B26DB24A06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48" name="直線コネクタ 47">
                          <a:extLst>
                            <a:ext uri="{FF2B5EF4-FFF2-40B4-BE49-F238E27FC236}">
                              <a16:creationId xmlns:a16="http://schemas.microsoft.com/office/drawing/2014/main" id="{D00C72F0-8649-3D47-B7F8-2D35229B952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9" name="円/楕円 48">
                          <a:extLst>
                            <a:ext uri="{FF2B5EF4-FFF2-40B4-BE49-F238E27FC236}">
                              <a16:creationId xmlns:a16="http://schemas.microsoft.com/office/drawing/2014/main" id="{9E0A61F8-0A26-C346-BC1E-1DCFB0BEB4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0" name="直線コネクタ 49">
                          <a:extLst>
                            <a:ext uri="{FF2B5EF4-FFF2-40B4-BE49-F238E27FC236}">
                              <a16:creationId xmlns:a16="http://schemas.microsoft.com/office/drawing/2014/main" id="{A052E4AB-6263-0548-A398-920C0FA9005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1" name="円/楕円 50">
                          <a:extLst>
                            <a:ext uri="{FF2B5EF4-FFF2-40B4-BE49-F238E27FC236}">
                              <a16:creationId xmlns:a16="http://schemas.microsoft.com/office/drawing/2014/main" id="{ED523263-4B24-824A-BDEC-C8864988E2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2" name="直線コネクタ 51">
                          <a:extLst>
                            <a:ext uri="{FF2B5EF4-FFF2-40B4-BE49-F238E27FC236}">
                              <a16:creationId xmlns:a16="http://schemas.microsoft.com/office/drawing/2014/main" id="{782525A6-EA0F-0342-898E-2A677C5443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3" name="直線コネクタ 52">
                          <a:extLst>
                            <a:ext uri="{FF2B5EF4-FFF2-40B4-BE49-F238E27FC236}">
                              <a16:creationId xmlns:a16="http://schemas.microsoft.com/office/drawing/2014/main" id="{8DFCC07C-FD09-D44C-BB6E-4856F22FCDB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カギ線コネクタ 53">
                          <a:extLst>
                            <a:ext uri="{FF2B5EF4-FFF2-40B4-BE49-F238E27FC236}">
                              <a16:creationId xmlns:a16="http://schemas.microsoft.com/office/drawing/2014/main" id="{88EBBBC6-472C-104D-824F-231E27D05CA1}"/>
                            </a:ext>
                          </a:extLst>
                        </p:cNvPr>
                        <p:cNvCxnSpPr>
                          <a:cxnSpLocks/>
                          <a:stCxn id="49" idx="4"/>
                          <a:endCxn id="46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" name="円/楕円 54">
                          <a:extLst>
                            <a:ext uri="{FF2B5EF4-FFF2-40B4-BE49-F238E27FC236}">
                              <a16:creationId xmlns:a16="http://schemas.microsoft.com/office/drawing/2014/main" id="{76FA661E-D48E-3C43-954E-38F97A9AE6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56" name="円/楕円 55">
                          <a:extLst>
                            <a:ext uri="{FF2B5EF4-FFF2-40B4-BE49-F238E27FC236}">
                              <a16:creationId xmlns:a16="http://schemas.microsoft.com/office/drawing/2014/main" id="{65479C49-6ACD-C748-84E3-DF3AF390D5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7" name="直線コネクタ 56">
                          <a:extLst>
                            <a:ext uri="{FF2B5EF4-FFF2-40B4-BE49-F238E27FC236}">
                              <a16:creationId xmlns:a16="http://schemas.microsoft.com/office/drawing/2014/main" id="{C6E132CE-AB50-0D4F-BD55-90175088BA2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8" name="円/楕円 57">
                          <a:extLst>
                            <a:ext uri="{FF2B5EF4-FFF2-40B4-BE49-F238E27FC236}">
                              <a16:creationId xmlns:a16="http://schemas.microsoft.com/office/drawing/2014/main" id="{A0E533C6-39AB-8546-AB69-CB8C344F84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59" name="直線コネクタ 58">
                          <a:extLst>
                            <a:ext uri="{FF2B5EF4-FFF2-40B4-BE49-F238E27FC236}">
                              <a16:creationId xmlns:a16="http://schemas.microsoft.com/office/drawing/2014/main" id="{E7E25238-41C8-3649-B63A-2FAE365F6FB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0" name="直線コネクタ 59">
                          <a:extLst>
                            <a:ext uri="{FF2B5EF4-FFF2-40B4-BE49-F238E27FC236}">
                              <a16:creationId xmlns:a16="http://schemas.microsoft.com/office/drawing/2014/main" id="{A11EB3EE-FBEA-F948-B38B-E86D80AF24D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1" name="円/楕円 60">
                          <a:extLst>
                            <a:ext uri="{FF2B5EF4-FFF2-40B4-BE49-F238E27FC236}">
                              <a16:creationId xmlns:a16="http://schemas.microsoft.com/office/drawing/2014/main" id="{63CE4B91-A96C-F64D-A6D2-9DD79D0A16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62" name="カギ線コネクタ 61">
                          <a:extLst>
                            <a:ext uri="{FF2B5EF4-FFF2-40B4-BE49-F238E27FC236}">
                              <a16:creationId xmlns:a16="http://schemas.microsoft.com/office/drawing/2014/main" id="{9DE15FA9-F67D-474A-B7CF-A26C159DAA19}"/>
                            </a:ext>
                          </a:extLst>
                        </p:cNvPr>
                        <p:cNvCxnSpPr>
                          <a:cxnSpLocks/>
                          <a:stCxn id="39" idx="4"/>
                          <a:endCxn id="61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3" name="直線コネクタ 62">
                          <a:extLst>
                            <a:ext uri="{FF2B5EF4-FFF2-40B4-BE49-F238E27FC236}">
                              <a16:creationId xmlns:a16="http://schemas.microsoft.com/office/drawing/2014/main" id="{385CDB8A-C6BB-D64F-996C-8030E395475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3F9D4972-C505-CE46-BFC3-96AF198EFA0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65" name="直線コネクタ 64">
                          <a:extLst>
                            <a:ext uri="{FF2B5EF4-FFF2-40B4-BE49-F238E27FC236}">
                              <a16:creationId xmlns:a16="http://schemas.microsoft.com/office/drawing/2014/main" id="{A34F9185-46C3-554B-8A75-D70F8EE63DD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6" name="円/楕円 65">
                          <a:extLst>
                            <a:ext uri="{FF2B5EF4-FFF2-40B4-BE49-F238E27FC236}">
                              <a16:creationId xmlns:a16="http://schemas.microsoft.com/office/drawing/2014/main" id="{20465AC6-534C-3249-B406-9561A99900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7" name="テキスト ボックス 66">
                          <a:extLst>
                            <a:ext uri="{FF2B5EF4-FFF2-40B4-BE49-F238E27FC236}">
                              <a16:creationId xmlns:a16="http://schemas.microsoft.com/office/drawing/2014/main" id="{4022D6C8-F3A4-F143-AC1B-DF9563D091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8" name="テキスト ボックス 67">
                          <a:extLst>
                            <a:ext uri="{FF2B5EF4-FFF2-40B4-BE49-F238E27FC236}">
                              <a16:creationId xmlns:a16="http://schemas.microsoft.com/office/drawing/2014/main" id="{E9889C71-6456-8D42-B728-99F2CFFF796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69" name="テキスト ボックス 68">
                          <a:extLst>
                            <a:ext uri="{FF2B5EF4-FFF2-40B4-BE49-F238E27FC236}">
                              <a16:creationId xmlns:a16="http://schemas.microsoft.com/office/drawing/2014/main" id="{E764CD67-9133-BB46-BB26-9F5755F332E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0" name="テキスト ボックス 69">
                          <a:extLst>
                            <a:ext uri="{FF2B5EF4-FFF2-40B4-BE49-F238E27FC236}">
                              <a16:creationId xmlns:a16="http://schemas.microsoft.com/office/drawing/2014/main" id="{BE12878A-97E9-6C43-B450-D260E3E85CA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1" name="テキスト ボックス 70">
                          <a:extLst>
                            <a:ext uri="{FF2B5EF4-FFF2-40B4-BE49-F238E27FC236}">
                              <a16:creationId xmlns:a16="http://schemas.microsoft.com/office/drawing/2014/main" id="{7AFB162F-1C77-4A48-BBB5-CFD67F120B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2" name="円/楕円 71">
                          <a:extLst>
                            <a:ext uri="{FF2B5EF4-FFF2-40B4-BE49-F238E27FC236}">
                              <a16:creationId xmlns:a16="http://schemas.microsoft.com/office/drawing/2014/main" id="{54FD88F7-134B-EF45-BADD-D3DAEABFED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510982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3" name="直線コネクタ 72">
                          <a:extLst>
                            <a:ext uri="{FF2B5EF4-FFF2-40B4-BE49-F238E27FC236}">
                              <a16:creationId xmlns:a16="http://schemas.microsoft.com/office/drawing/2014/main" id="{CD98690C-810A-4A4B-98B7-5F7B5212F7D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5241058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4" name="円/楕円 73">
                          <a:extLst>
                            <a:ext uri="{FF2B5EF4-FFF2-40B4-BE49-F238E27FC236}">
                              <a16:creationId xmlns:a16="http://schemas.microsoft.com/office/drawing/2014/main" id="{F6ED887D-4EB0-9944-A368-A962D6C354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5109833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5" name="カギ線コネクタ 74">
                          <a:extLst>
                            <a:ext uri="{FF2B5EF4-FFF2-40B4-BE49-F238E27FC236}">
                              <a16:creationId xmlns:a16="http://schemas.microsoft.com/office/drawing/2014/main" id="{73A01839-B88E-E94B-A67D-222A3EBC56C5}"/>
                            </a:ext>
                          </a:extLst>
                        </p:cNvPr>
                        <p:cNvCxnSpPr>
                          <a:cxnSpLocks/>
                          <a:stCxn id="40" idx="4"/>
                          <a:endCxn id="74" idx="2"/>
                        </p:cNvCxnSpPr>
                        <p:nvPr/>
                      </p:nvCxnSpPr>
                      <p:spPr>
                        <a:xfrm rot="16200000" flipH="1">
                          <a:off x="1870792" y="3654356"/>
                          <a:ext cx="2464401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6" name="テキスト ボックス 75">
                          <a:extLst>
                            <a:ext uri="{FF2B5EF4-FFF2-40B4-BE49-F238E27FC236}">
                              <a16:creationId xmlns:a16="http://schemas.microsoft.com/office/drawing/2014/main" id="{9783C043-D828-9047-8B3B-918FBEF6484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7" name="テキスト ボックス 76">
                          <a:extLst>
                            <a:ext uri="{FF2B5EF4-FFF2-40B4-BE49-F238E27FC236}">
                              <a16:creationId xmlns:a16="http://schemas.microsoft.com/office/drawing/2014/main" id="{FE5C8BFA-F0CC-BD44-92ED-B600AC422DC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5290441"/>
                          <a:ext cx="338554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78" name="円/楕円 77">
                          <a:extLst>
                            <a:ext uri="{FF2B5EF4-FFF2-40B4-BE49-F238E27FC236}">
                              <a16:creationId xmlns:a16="http://schemas.microsoft.com/office/drawing/2014/main" id="{2ED29021-5F37-E540-9367-C53B08F537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646251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79" name="直線コネクタ 78">
                          <a:extLst>
                            <a:ext uri="{FF2B5EF4-FFF2-40B4-BE49-F238E27FC236}">
                              <a16:creationId xmlns:a16="http://schemas.microsoft.com/office/drawing/2014/main" id="{BCC5DAA8-7A6F-0E43-99AF-5039809C99E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5241057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0" name="カギ線コネクタ 79">
                          <a:extLst>
                            <a:ext uri="{FF2B5EF4-FFF2-40B4-BE49-F238E27FC236}">
                              <a16:creationId xmlns:a16="http://schemas.microsoft.com/office/drawing/2014/main" id="{56EFC944-30F0-3D4C-8642-0F7C85735784}"/>
                            </a:ext>
                          </a:extLst>
                        </p:cNvPr>
                        <p:cNvCxnSpPr>
                          <a:cxnSpLocks/>
                          <a:stCxn id="74" idx="4"/>
                        </p:cNvCxnSpPr>
                        <p:nvPr/>
                      </p:nvCxnSpPr>
                      <p:spPr>
                        <a:xfrm rot="16200000" flipH="1">
                          <a:off x="3730770" y="5196183"/>
                          <a:ext cx="394145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1" name="テキスト ボックス 80">
                          <a:extLst>
                            <a:ext uri="{FF2B5EF4-FFF2-40B4-BE49-F238E27FC236}">
                              <a16:creationId xmlns:a16="http://schemas.microsoft.com/office/drawing/2014/main" id="{F0548E95-76B7-6E4B-A0CE-78C6DCB218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2" name="テキスト ボックス 81">
                          <a:extLst>
                            <a:ext uri="{FF2B5EF4-FFF2-40B4-BE49-F238E27FC236}">
                              <a16:creationId xmlns:a16="http://schemas.microsoft.com/office/drawing/2014/main" id="{363C0A9D-EF2F-5748-9185-8491F2D34EE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768222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83" name="直線コネクタ 82">
                          <a:extLst>
                            <a:ext uri="{FF2B5EF4-FFF2-40B4-BE49-F238E27FC236}">
                              <a16:creationId xmlns:a16="http://schemas.microsoft.com/office/drawing/2014/main" id="{2837217B-CD4A-5248-B618-C74F25D78D3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84" name="円/楕円 83">
                          <a:extLst>
                            <a:ext uri="{FF2B5EF4-FFF2-40B4-BE49-F238E27FC236}">
                              <a16:creationId xmlns:a16="http://schemas.microsoft.com/office/drawing/2014/main" id="{4670E261-4764-9B4B-BEA1-86E2C1C41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5" name="テキスト ボックス 84">
                          <a:extLst>
                            <a:ext uri="{FF2B5EF4-FFF2-40B4-BE49-F238E27FC236}">
                              <a16:creationId xmlns:a16="http://schemas.microsoft.com/office/drawing/2014/main" id="{373C4CA2-1F93-5C44-8C64-0A5AB2A6E3D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6" name="円/楕円 85">
                          <a:extLst>
                            <a:ext uri="{FF2B5EF4-FFF2-40B4-BE49-F238E27FC236}">
                              <a16:creationId xmlns:a16="http://schemas.microsoft.com/office/drawing/2014/main" id="{FBDD79E2-F0F6-F44F-8FE7-219AB67458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7" name="円/楕円 86">
                          <a:extLst>
                            <a:ext uri="{FF2B5EF4-FFF2-40B4-BE49-F238E27FC236}">
                              <a16:creationId xmlns:a16="http://schemas.microsoft.com/office/drawing/2014/main" id="{43AADA0F-673B-0147-90B4-7D9FDABF22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8" name="円/楕円 87">
                          <a:extLst>
                            <a:ext uri="{FF2B5EF4-FFF2-40B4-BE49-F238E27FC236}">
                              <a16:creationId xmlns:a16="http://schemas.microsoft.com/office/drawing/2014/main" id="{55ECB40B-4892-A541-BC53-A3BCC26DA7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511175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89" name="円/楕円 88">
                          <a:extLst>
                            <a:ext uri="{FF2B5EF4-FFF2-40B4-BE49-F238E27FC236}">
                              <a16:creationId xmlns:a16="http://schemas.microsoft.com/office/drawing/2014/main" id="{BECBDD7A-5DEE-1243-BFF0-1B8647AC8E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0" name="円/楕円 89">
                          <a:extLst>
                            <a:ext uri="{FF2B5EF4-FFF2-40B4-BE49-F238E27FC236}">
                              <a16:creationId xmlns:a16="http://schemas.microsoft.com/office/drawing/2014/main" id="{474A5D20-2108-904A-93F2-65655940EE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24" name="円/楕円 23">
                        <a:extLst>
                          <a:ext uri="{FF2B5EF4-FFF2-40B4-BE49-F238E27FC236}">
                            <a16:creationId xmlns:a16="http://schemas.microsoft.com/office/drawing/2014/main" id="{65C75B2F-067F-7749-8A7F-83E2379A37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990541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22" name="テキスト ボックス 21">
                      <a:extLst>
                        <a:ext uri="{FF2B5EF4-FFF2-40B4-BE49-F238E27FC236}">
                          <a16:creationId xmlns:a16="http://schemas.microsoft.com/office/drawing/2014/main" id="{3B6C9223-BC67-064F-B70B-4E04E253C3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698941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5" name="カギ線コネクタ 14">
                  <a:extLst>
                    <a:ext uri="{FF2B5EF4-FFF2-40B4-BE49-F238E27FC236}">
                      <a16:creationId xmlns:a16="http://schemas.microsoft.com/office/drawing/2014/main" id="{5322B1E8-968C-304F-965A-CA505518B53B}"/>
                    </a:ext>
                  </a:extLst>
                </p:cNvPr>
                <p:cNvCxnSpPr>
                  <a:cxnSpLocks/>
                  <a:stCxn id="39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BE92E4CB-1973-2142-8B23-07B56C709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角丸四角形吹き出し 10">
              <a:extLst>
                <a:ext uri="{FF2B5EF4-FFF2-40B4-BE49-F238E27FC236}">
                  <a16:creationId xmlns:a16="http://schemas.microsoft.com/office/drawing/2014/main" id="{C516244A-2021-DA44-8794-FF28A737F560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/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角丸四角形吹き出し 107">
                <a:extLst>
                  <a:ext uri="{FF2B5EF4-FFF2-40B4-BE49-F238E27FC236}">
                    <a16:creationId xmlns:a16="http://schemas.microsoft.com/office/drawing/2014/main" id="{843C4DC1-9D9F-C64B-A92D-68EE31FECBA1}"/>
                  </a:ext>
                </a:extLst>
              </p:cNvPr>
              <p:cNvSpPr/>
              <p:nvPr/>
            </p:nvSpPr>
            <p:spPr>
              <a:xfrm>
                <a:off x="7453508" y="4696519"/>
                <a:ext cx="338400" cy="338400"/>
              </a:xfrm>
              <a:prstGeom prst="wedgeRoundRectCallout">
                <a:avLst>
                  <a:gd name="adj1" fmla="val -78136"/>
                  <a:gd name="adj2" fmla="val 4412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08" name="角丸四角形吹き出し 107">
                <a:extLst>
                  <a:ext uri="{FF2B5EF4-FFF2-40B4-BE49-F238E27FC236}">
                    <a16:creationId xmlns:a16="http://schemas.microsoft.com/office/drawing/2014/main" id="{843C4DC1-9D9F-C64B-A92D-68EE31FEC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08" y="4696519"/>
                <a:ext cx="338400" cy="338400"/>
              </a:xfrm>
              <a:prstGeom prst="wedgeRoundRectCallout">
                <a:avLst>
                  <a:gd name="adj1" fmla="val -78136"/>
                  <a:gd name="adj2" fmla="val 4412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カギ線コネクタ 108">
            <a:extLst>
              <a:ext uri="{FF2B5EF4-FFF2-40B4-BE49-F238E27FC236}">
                <a16:creationId xmlns:a16="http://schemas.microsoft.com/office/drawing/2014/main" id="{416A9175-F95E-7045-95B6-38C5603DDE85}"/>
              </a:ext>
            </a:extLst>
          </p:cNvPr>
          <p:cNvCxnSpPr>
            <a:cxnSpLocks/>
          </p:cNvCxnSpPr>
          <p:nvPr/>
        </p:nvCxnSpPr>
        <p:spPr>
          <a:xfrm>
            <a:off x="2281261" y="3858531"/>
            <a:ext cx="4169799" cy="936702"/>
          </a:xfrm>
          <a:prstGeom prst="bentConnector3">
            <a:avLst>
              <a:gd name="adj1" fmla="val 64174"/>
            </a:avLst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B1CEFD45-4834-CA49-B6EF-CC5AEAA8E89B}"/>
              </a:ext>
            </a:extLst>
          </p:cNvPr>
          <p:cNvCxnSpPr/>
          <p:nvPr/>
        </p:nvCxnSpPr>
        <p:spPr>
          <a:xfrm rot="10800000">
            <a:off x="4354624" y="37740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032DC16F-7500-384E-922B-671E086374CC}"/>
              </a:ext>
            </a:extLst>
          </p:cNvPr>
          <p:cNvGrpSpPr/>
          <p:nvPr/>
        </p:nvGrpSpPr>
        <p:grpSpPr>
          <a:xfrm>
            <a:off x="5076232" y="4864147"/>
            <a:ext cx="1380552" cy="187200"/>
            <a:chOff x="675927" y="4143331"/>
            <a:chExt cx="2223394" cy="187200"/>
          </a:xfrm>
        </p:grpSpPr>
        <p:cxnSp>
          <p:nvCxnSpPr>
            <p:cNvPr id="112" name="直線矢印コネクタ 111">
              <a:extLst>
                <a:ext uri="{FF2B5EF4-FFF2-40B4-BE49-F238E27FC236}">
                  <a16:creationId xmlns:a16="http://schemas.microsoft.com/office/drawing/2014/main" id="{A1962546-FE2F-A247-A9F8-036ED397548A}"/>
                </a:ext>
              </a:extLst>
            </p:cNvPr>
            <p:cNvCxnSpPr>
              <a:cxnSpLocks/>
            </p:cNvCxnSpPr>
            <p:nvPr/>
          </p:nvCxnSpPr>
          <p:spPr>
            <a:xfrm>
              <a:off x="675927" y="4236929"/>
              <a:ext cx="2223394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AC30C913-4F5A-3A4D-9BD2-2163D2E566AD}"/>
                </a:ext>
              </a:extLst>
            </p:cNvPr>
            <p:cNvCxnSpPr/>
            <p:nvPr/>
          </p:nvCxnSpPr>
          <p:spPr>
            <a:xfrm>
              <a:off x="1883485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2563DBE2-B772-D74E-9075-58C4730AA861}"/>
              </a:ext>
            </a:extLst>
          </p:cNvPr>
          <p:cNvGrpSpPr/>
          <p:nvPr/>
        </p:nvGrpSpPr>
        <p:grpSpPr>
          <a:xfrm>
            <a:off x="5885653" y="5053618"/>
            <a:ext cx="585489" cy="187200"/>
            <a:chOff x="513140" y="4143331"/>
            <a:chExt cx="2445732" cy="187200"/>
          </a:xfrm>
        </p:grpSpPr>
        <p:cxnSp>
          <p:nvCxnSpPr>
            <p:cNvPr id="115" name="直線矢印コネクタ 114">
              <a:extLst>
                <a:ext uri="{FF2B5EF4-FFF2-40B4-BE49-F238E27FC236}">
                  <a16:creationId xmlns:a16="http://schemas.microsoft.com/office/drawing/2014/main" id="{C74E72C7-D5BB-314F-9D69-A63603A6B77A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0" y="4236929"/>
              <a:ext cx="2445732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51F101E2-E8D2-6845-A34B-55346E8B8A4D}"/>
                </a:ext>
              </a:extLst>
            </p:cNvPr>
            <p:cNvCxnSpPr/>
            <p:nvPr/>
          </p:nvCxnSpPr>
          <p:spPr>
            <a:xfrm>
              <a:off x="1783980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4129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marL="914400" lvl="1" indent="-457200">
                  <a:buFont typeface="+mj-lt"/>
                  <a:buAutoNum type="arabicPeriod" startAt="2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+mj-lt"/>
                  <a:buAutoNum type="arabicPeriod" startAt="2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If all out-edges from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have been processed,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output all palindromes ending at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did not extend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with any path, as maximal palindromes.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Step 2</a:t>
            </a:r>
          </a:p>
        </p:txBody>
      </p:sp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28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101" name="角丸四角形吹き出し 100">
            <a:extLst>
              <a:ext uri="{FF2B5EF4-FFF2-40B4-BE49-F238E27FC236}">
                <a16:creationId xmlns:a16="http://schemas.microsoft.com/office/drawing/2014/main" id="{1A89EF28-E7BD-C64D-BC62-97C5D1CF056A}"/>
              </a:ext>
            </a:extLst>
          </p:cNvPr>
          <p:cNvSpPr/>
          <p:nvPr/>
        </p:nvSpPr>
        <p:spPr>
          <a:xfrm>
            <a:off x="6945888" y="5451159"/>
            <a:ext cx="1893504" cy="789689"/>
          </a:xfrm>
          <a:prstGeom prst="wedgeRoundRectCallout">
            <a:avLst>
              <a:gd name="adj1" fmla="val -87969"/>
              <a:gd name="adj2" fmla="val -76532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Maximal palindrome</a:t>
            </a:r>
            <a:endParaRPr lang="ja-JP" altLang="en-US" sz="24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1" name="グループ化 180">
            <a:extLst>
              <a:ext uri="{FF2B5EF4-FFF2-40B4-BE49-F238E27FC236}">
                <a16:creationId xmlns:a16="http://schemas.microsoft.com/office/drawing/2014/main" id="{1EB1F24E-2537-9347-B1BC-D541960C76B4}"/>
              </a:ext>
            </a:extLst>
          </p:cNvPr>
          <p:cNvGrpSpPr/>
          <p:nvPr/>
        </p:nvGrpSpPr>
        <p:grpSpPr>
          <a:xfrm>
            <a:off x="360709" y="2922534"/>
            <a:ext cx="8422582" cy="3364033"/>
            <a:chOff x="245926" y="2896209"/>
            <a:chExt cx="8422582" cy="3364033"/>
          </a:xfrm>
        </p:grpSpPr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0130CF2C-FFD8-9A4B-B61C-57E506DC1836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3038242"/>
              <a:chOff x="208499" y="3222000"/>
              <a:chExt cx="8193016" cy="3038242"/>
            </a:xfrm>
          </p:grpSpPr>
          <p:grpSp>
            <p:nvGrpSpPr>
              <p:cNvPr id="184" name="グループ化 183">
                <a:extLst>
                  <a:ext uri="{FF2B5EF4-FFF2-40B4-BE49-F238E27FC236}">
                    <a16:creationId xmlns:a16="http://schemas.microsoft.com/office/drawing/2014/main" id="{7BBB2A20-30E5-154D-96D4-4596481E4BCC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3038242"/>
                <a:chOff x="208499" y="3222000"/>
                <a:chExt cx="8193016" cy="3038242"/>
              </a:xfrm>
            </p:grpSpPr>
            <p:grpSp>
              <p:nvGrpSpPr>
                <p:cNvPr id="186" name="グループ化 185">
                  <a:extLst>
                    <a:ext uri="{FF2B5EF4-FFF2-40B4-BE49-F238E27FC236}">
                      <a16:creationId xmlns:a16="http://schemas.microsoft.com/office/drawing/2014/main" id="{813F6044-6716-7842-B32F-5F17E984C741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3038242"/>
                  <a:chOff x="208499" y="2158205"/>
                  <a:chExt cx="8193016" cy="3038242"/>
                </a:xfrm>
              </p:grpSpPr>
              <p:sp>
                <p:nvSpPr>
                  <p:cNvPr id="188" name="テキスト ボックス 187">
                    <a:extLst>
                      <a:ext uri="{FF2B5EF4-FFF2-40B4-BE49-F238E27FC236}">
                        <a16:creationId xmlns:a16="http://schemas.microsoft.com/office/drawing/2014/main" id="{B0236D09-89CA-E849-8752-A6C7BAFD5DBC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698941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89" name="円/楕円 188">
                    <a:extLst>
                      <a:ext uri="{FF2B5EF4-FFF2-40B4-BE49-F238E27FC236}">
                        <a16:creationId xmlns:a16="http://schemas.microsoft.com/office/drawing/2014/main" id="{DF95D87B-F60D-0048-9D28-3B7507C9B9F6}"/>
                      </a:ext>
                    </a:extLst>
                  </p:cNvPr>
                  <p:cNvSpPr/>
                  <p:nvPr/>
                </p:nvSpPr>
                <p:spPr>
                  <a:xfrm>
                    <a:off x="5331600" y="4991248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90" name="直線コネクタ 189">
                    <a:extLst>
                      <a:ext uri="{FF2B5EF4-FFF2-40B4-BE49-F238E27FC236}">
                        <a16:creationId xmlns:a16="http://schemas.microsoft.com/office/drawing/2014/main" id="{F7256D93-54C2-FC4E-9B0F-FF2A24F60E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5088674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直線コネクタ 190">
                    <a:extLst>
                      <a:ext uri="{FF2B5EF4-FFF2-40B4-BE49-F238E27FC236}">
                        <a16:creationId xmlns:a16="http://schemas.microsoft.com/office/drawing/2014/main" id="{8FF317E5-A139-C144-96FA-F060636E9E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5089323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2" name="グループ化 191">
                    <a:extLst>
                      <a:ext uri="{FF2B5EF4-FFF2-40B4-BE49-F238E27FC236}">
                        <a16:creationId xmlns:a16="http://schemas.microsoft.com/office/drawing/2014/main" id="{7616FF8F-8290-694B-B9EA-1D8215203CFB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3037594"/>
                    <a:chOff x="208499" y="2158205"/>
                    <a:chExt cx="8193016" cy="3037594"/>
                  </a:xfrm>
                </p:grpSpPr>
                <p:grpSp>
                  <p:nvGrpSpPr>
                    <p:cNvPr id="193" name="グループ化 192">
                      <a:extLst>
                        <a:ext uri="{FF2B5EF4-FFF2-40B4-BE49-F238E27FC236}">
                          <a16:creationId xmlns:a16="http://schemas.microsoft.com/office/drawing/2014/main" id="{1B31EE2E-BCFD-374C-AFE3-9629252D41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3037594"/>
                      <a:chOff x="208499" y="2158205"/>
                      <a:chExt cx="8193016" cy="3037594"/>
                    </a:xfrm>
                  </p:grpSpPr>
                  <p:grpSp>
                    <p:nvGrpSpPr>
                      <p:cNvPr id="195" name="グループ化 194">
                        <a:extLst>
                          <a:ext uri="{FF2B5EF4-FFF2-40B4-BE49-F238E27FC236}">
                            <a16:creationId xmlns:a16="http://schemas.microsoft.com/office/drawing/2014/main" id="{CBBA24A6-E392-E047-85AA-028E71D866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3037594"/>
                        <a:chOff x="-644862" y="2190879"/>
                        <a:chExt cx="9167482" cy="3705704"/>
                      </a:xfrm>
                    </p:grpSpPr>
                    <p:sp>
                      <p:nvSpPr>
                        <p:cNvPr id="197" name="テキスト ボックス 196">
                          <a:extLst>
                            <a:ext uri="{FF2B5EF4-FFF2-40B4-BE49-F238E27FC236}">
                              <a16:creationId xmlns:a16="http://schemas.microsoft.com/office/drawing/2014/main" id="{72DFA4F8-88B1-7F4F-A11E-41F614B61F9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8" name="テキスト ボックス 197">
                          <a:extLst>
                            <a:ext uri="{FF2B5EF4-FFF2-40B4-BE49-F238E27FC236}">
                              <a16:creationId xmlns:a16="http://schemas.microsoft.com/office/drawing/2014/main" id="{0EAFB53A-4EE8-CB41-B038-763822050D3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9" name="テキスト ボックス 198">
                          <a:extLst>
                            <a:ext uri="{FF2B5EF4-FFF2-40B4-BE49-F238E27FC236}">
                              <a16:creationId xmlns:a16="http://schemas.microsoft.com/office/drawing/2014/main" id="{067C9467-6CC6-B640-8151-9CBC8C90D32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0" name="テキスト ボックス 199">
                          <a:extLst>
                            <a:ext uri="{FF2B5EF4-FFF2-40B4-BE49-F238E27FC236}">
                              <a16:creationId xmlns:a16="http://schemas.microsoft.com/office/drawing/2014/main" id="{924F8AFE-F2D6-4B41-B7F6-3A82927DC0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1" name="テキスト ボックス 200">
                          <a:extLst>
                            <a:ext uri="{FF2B5EF4-FFF2-40B4-BE49-F238E27FC236}">
                              <a16:creationId xmlns:a16="http://schemas.microsoft.com/office/drawing/2014/main" id="{F7BE162C-F9C5-8749-A1C5-6678D0158E8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2" name="テキスト ボックス 201">
                          <a:extLst>
                            <a:ext uri="{FF2B5EF4-FFF2-40B4-BE49-F238E27FC236}">
                              <a16:creationId xmlns:a16="http://schemas.microsoft.com/office/drawing/2014/main" id="{F98603CF-F09E-9A40-A76C-4FC92717B9A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3" name="テキスト ボックス 202">
                          <a:extLst>
                            <a:ext uri="{FF2B5EF4-FFF2-40B4-BE49-F238E27FC236}">
                              <a16:creationId xmlns:a16="http://schemas.microsoft.com/office/drawing/2014/main" id="{43601D48-63FE-4848-883D-A7E734DED11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4" name="テキスト ボックス 203">
                          <a:extLst>
                            <a:ext uri="{FF2B5EF4-FFF2-40B4-BE49-F238E27FC236}">
                              <a16:creationId xmlns:a16="http://schemas.microsoft.com/office/drawing/2014/main" id="{54572783-C2C7-BB48-B7B3-9C394F45F31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5" name="テキスト ボックス 204">
                          <a:extLst>
                            <a:ext uri="{FF2B5EF4-FFF2-40B4-BE49-F238E27FC236}">
                              <a16:creationId xmlns:a16="http://schemas.microsoft.com/office/drawing/2014/main" id="{E2AE2D4E-B303-BE4A-847C-CFF5FE64DEA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6" name="テキスト ボックス 205">
                          <a:extLst>
                            <a:ext uri="{FF2B5EF4-FFF2-40B4-BE49-F238E27FC236}">
                              <a16:creationId xmlns:a16="http://schemas.microsoft.com/office/drawing/2014/main" id="{0F9974FC-0193-F344-A92B-2617ECB9DE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7" name="円/楕円 206">
                          <a:extLst>
                            <a:ext uri="{FF2B5EF4-FFF2-40B4-BE49-F238E27FC236}">
                              <a16:creationId xmlns:a16="http://schemas.microsoft.com/office/drawing/2014/main" id="{5DBBEB7D-9257-F34D-A22E-4AD734A001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8" name="円/楕円 207">
                          <a:extLst>
                            <a:ext uri="{FF2B5EF4-FFF2-40B4-BE49-F238E27FC236}">
                              <a16:creationId xmlns:a16="http://schemas.microsoft.com/office/drawing/2014/main" id="{FDAFB4D5-713E-0C49-98C9-2574207306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9" name="直線コネクタ 208">
                          <a:extLst>
                            <a:ext uri="{FF2B5EF4-FFF2-40B4-BE49-F238E27FC236}">
                              <a16:creationId xmlns:a16="http://schemas.microsoft.com/office/drawing/2014/main" id="{EA012E2A-778D-2E46-9130-F858DE86669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0" name="円/楕円 209">
                          <a:extLst>
                            <a:ext uri="{FF2B5EF4-FFF2-40B4-BE49-F238E27FC236}">
                              <a16:creationId xmlns:a16="http://schemas.microsoft.com/office/drawing/2014/main" id="{06CABA79-05AB-A84B-B4D0-2CE0FB69BC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1" name="円/楕円 210">
                          <a:extLst>
                            <a:ext uri="{FF2B5EF4-FFF2-40B4-BE49-F238E27FC236}">
                              <a16:creationId xmlns:a16="http://schemas.microsoft.com/office/drawing/2014/main" id="{6EA15437-5E2C-F644-9D75-7443781BE3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2" name="直線コネクタ 211">
                          <a:extLst>
                            <a:ext uri="{FF2B5EF4-FFF2-40B4-BE49-F238E27FC236}">
                              <a16:creationId xmlns:a16="http://schemas.microsoft.com/office/drawing/2014/main" id="{A48D6349-A0D7-6248-9BE2-CB5941BD5DB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3" name="直線コネクタ 212">
                          <a:extLst>
                            <a:ext uri="{FF2B5EF4-FFF2-40B4-BE49-F238E27FC236}">
                              <a16:creationId xmlns:a16="http://schemas.microsoft.com/office/drawing/2014/main" id="{A77B9F55-D31D-1544-AAD0-85C0DFDC7F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4" name="円/楕円 213">
                          <a:extLst>
                            <a:ext uri="{FF2B5EF4-FFF2-40B4-BE49-F238E27FC236}">
                              <a16:creationId xmlns:a16="http://schemas.microsoft.com/office/drawing/2014/main" id="{99B9CAE6-9D94-644F-8093-C603A73885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5" name="円/楕円 214">
                          <a:extLst>
                            <a:ext uri="{FF2B5EF4-FFF2-40B4-BE49-F238E27FC236}">
                              <a16:creationId xmlns:a16="http://schemas.microsoft.com/office/drawing/2014/main" id="{CB80A4D9-B03B-2E47-BE22-0383D195AE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6" name="直線コネクタ 215">
                          <a:extLst>
                            <a:ext uri="{FF2B5EF4-FFF2-40B4-BE49-F238E27FC236}">
                              <a16:creationId xmlns:a16="http://schemas.microsoft.com/office/drawing/2014/main" id="{01C8A631-FDBF-D149-88BE-682FCA96299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7" name="円/楕円 216">
                          <a:extLst>
                            <a:ext uri="{FF2B5EF4-FFF2-40B4-BE49-F238E27FC236}">
                              <a16:creationId xmlns:a16="http://schemas.microsoft.com/office/drawing/2014/main" id="{50D2A874-578B-BA44-85F3-253808E996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8" name="直線コネクタ 217">
                          <a:extLst>
                            <a:ext uri="{FF2B5EF4-FFF2-40B4-BE49-F238E27FC236}">
                              <a16:creationId xmlns:a16="http://schemas.microsoft.com/office/drawing/2014/main" id="{EB4E28CB-752B-A54D-9792-4D09C19547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9" name="円/楕円 218">
                          <a:extLst>
                            <a:ext uri="{FF2B5EF4-FFF2-40B4-BE49-F238E27FC236}">
                              <a16:creationId xmlns:a16="http://schemas.microsoft.com/office/drawing/2014/main" id="{08E7028A-4CCF-FF4D-A83B-EF153C826E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0" name="直線コネクタ 219">
                          <a:extLst>
                            <a:ext uri="{FF2B5EF4-FFF2-40B4-BE49-F238E27FC236}">
                              <a16:creationId xmlns:a16="http://schemas.microsoft.com/office/drawing/2014/main" id="{8B2CB3E2-E281-5840-A8E2-BD04A82C040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直線コネクタ 220">
                          <a:extLst>
                            <a:ext uri="{FF2B5EF4-FFF2-40B4-BE49-F238E27FC236}">
                              <a16:creationId xmlns:a16="http://schemas.microsoft.com/office/drawing/2014/main" id="{E7CEEABE-BF08-444B-A47E-63214B42B6A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2" name="カギ線コネクタ 221">
                          <a:extLst>
                            <a:ext uri="{FF2B5EF4-FFF2-40B4-BE49-F238E27FC236}">
                              <a16:creationId xmlns:a16="http://schemas.microsoft.com/office/drawing/2014/main" id="{4550AE55-FF30-3B41-BD6D-8460B027A586}"/>
                            </a:ext>
                          </a:extLst>
                        </p:cNvPr>
                        <p:cNvCxnSpPr>
                          <a:cxnSpLocks/>
                          <a:stCxn id="217" idx="4"/>
                          <a:endCxn id="214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3" name="円/楕円 222">
                          <a:extLst>
                            <a:ext uri="{FF2B5EF4-FFF2-40B4-BE49-F238E27FC236}">
                              <a16:creationId xmlns:a16="http://schemas.microsoft.com/office/drawing/2014/main" id="{E1604CA4-61B3-0E4F-8C3C-93BDD52DE0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4" name="円/楕円 223">
                          <a:extLst>
                            <a:ext uri="{FF2B5EF4-FFF2-40B4-BE49-F238E27FC236}">
                              <a16:creationId xmlns:a16="http://schemas.microsoft.com/office/drawing/2014/main" id="{143FB397-1BB1-F947-814D-72E60CDE7C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5" name="直線コネクタ 224">
                          <a:extLst>
                            <a:ext uri="{FF2B5EF4-FFF2-40B4-BE49-F238E27FC236}">
                              <a16:creationId xmlns:a16="http://schemas.microsoft.com/office/drawing/2014/main" id="{532E9B21-FBBC-984E-8F92-BE28E7DC33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6" name="円/楕円 225">
                          <a:extLst>
                            <a:ext uri="{FF2B5EF4-FFF2-40B4-BE49-F238E27FC236}">
                              <a16:creationId xmlns:a16="http://schemas.microsoft.com/office/drawing/2014/main" id="{B61A7941-AE87-3149-8637-AAC773FC7E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7" name="直線コネクタ 226">
                          <a:extLst>
                            <a:ext uri="{FF2B5EF4-FFF2-40B4-BE49-F238E27FC236}">
                              <a16:creationId xmlns:a16="http://schemas.microsoft.com/office/drawing/2014/main" id="{648CB628-DF3A-0B4D-8D99-627AEB2E447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8" name="直線コネクタ 227">
                          <a:extLst>
                            <a:ext uri="{FF2B5EF4-FFF2-40B4-BE49-F238E27FC236}">
                              <a16:creationId xmlns:a16="http://schemas.microsoft.com/office/drawing/2014/main" id="{1383BE1B-526C-FB45-A4A1-A58D36292FE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9" name="円/楕円 228">
                          <a:extLst>
                            <a:ext uri="{FF2B5EF4-FFF2-40B4-BE49-F238E27FC236}">
                              <a16:creationId xmlns:a16="http://schemas.microsoft.com/office/drawing/2014/main" id="{7B7A568E-57C6-6742-8CD6-AE4BB63F71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0" name="カギ線コネクタ 229">
                          <a:extLst>
                            <a:ext uri="{FF2B5EF4-FFF2-40B4-BE49-F238E27FC236}">
                              <a16:creationId xmlns:a16="http://schemas.microsoft.com/office/drawing/2014/main" id="{DBE5DE7D-C27D-DE47-BFAE-5EBB531E181E}"/>
                            </a:ext>
                          </a:extLst>
                        </p:cNvPr>
                        <p:cNvCxnSpPr>
                          <a:cxnSpLocks/>
                          <a:stCxn id="207" idx="4"/>
                          <a:endCxn id="229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1" name="直線コネクタ 230">
                          <a:extLst>
                            <a:ext uri="{FF2B5EF4-FFF2-40B4-BE49-F238E27FC236}">
                              <a16:creationId xmlns:a16="http://schemas.microsoft.com/office/drawing/2014/main" id="{96D9220A-B6D8-574A-85F0-5AC719B6C9D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2" name="テキスト ボックス 231">
                          <a:extLst>
                            <a:ext uri="{FF2B5EF4-FFF2-40B4-BE49-F238E27FC236}">
                              <a16:creationId xmlns:a16="http://schemas.microsoft.com/office/drawing/2014/main" id="{4313A4AE-E0D1-C144-83FF-52E43C0B19B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3" name="直線コネクタ 232">
                          <a:extLst>
                            <a:ext uri="{FF2B5EF4-FFF2-40B4-BE49-F238E27FC236}">
                              <a16:creationId xmlns:a16="http://schemas.microsoft.com/office/drawing/2014/main" id="{B5787666-E954-0F41-B06F-6A9CC50D255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4" name="円/楕円 233">
                          <a:extLst>
                            <a:ext uri="{FF2B5EF4-FFF2-40B4-BE49-F238E27FC236}">
                              <a16:creationId xmlns:a16="http://schemas.microsoft.com/office/drawing/2014/main" id="{68E03B68-7DAA-1E44-A5A6-C600A96C2B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5" name="テキスト ボックス 234">
                          <a:extLst>
                            <a:ext uri="{FF2B5EF4-FFF2-40B4-BE49-F238E27FC236}">
                              <a16:creationId xmlns:a16="http://schemas.microsoft.com/office/drawing/2014/main" id="{0B7562D7-FE12-E24A-860B-5D542D7226E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6" name="テキスト ボックス 235">
                          <a:extLst>
                            <a:ext uri="{FF2B5EF4-FFF2-40B4-BE49-F238E27FC236}">
                              <a16:creationId xmlns:a16="http://schemas.microsoft.com/office/drawing/2014/main" id="{C0B55CFD-8632-204C-9607-A2CD1BCA004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7" name="テキスト ボックス 236">
                          <a:extLst>
                            <a:ext uri="{FF2B5EF4-FFF2-40B4-BE49-F238E27FC236}">
                              <a16:creationId xmlns:a16="http://schemas.microsoft.com/office/drawing/2014/main" id="{AE9C7E54-80F6-0049-81D5-D83DB6E4E50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8" name="テキスト ボックス 237">
                          <a:extLst>
                            <a:ext uri="{FF2B5EF4-FFF2-40B4-BE49-F238E27FC236}">
                              <a16:creationId xmlns:a16="http://schemas.microsoft.com/office/drawing/2014/main" id="{3FE8B5FE-83DB-664A-97B6-8C578DD138A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9" name="テキスト ボックス 238">
                          <a:extLst>
                            <a:ext uri="{FF2B5EF4-FFF2-40B4-BE49-F238E27FC236}">
                              <a16:creationId xmlns:a16="http://schemas.microsoft.com/office/drawing/2014/main" id="{5923DCA4-942C-E047-B914-F97F3C77E27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0" name="円/楕円 239">
                          <a:extLst>
                            <a:ext uri="{FF2B5EF4-FFF2-40B4-BE49-F238E27FC236}">
                              <a16:creationId xmlns:a16="http://schemas.microsoft.com/office/drawing/2014/main" id="{78A57257-A1F1-6647-8FF3-0ACAB1A812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510982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1" name="直線コネクタ 240">
                          <a:extLst>
                            <a:ext uri="{FF2B5EF4-FFF2-40B4-BE49-F238E27FC236}">
                              <a16:creationId xmlns:a16="http://schemas.microsoft.com/office/drawing/2014/main" id="{887B4E9E-C0AF-094B-AC8C-91B39642660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5241058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2" name="円/楕円 241">
                          <a:extLst>
                            <a:ext uri="{FF2B5EF4-FFF2-40B4-BE49-F238E27FC236}">
                              <a16:creationId xmlns:a16="http://schemas.microsoft.com/office/drawing/2014/main" id="{BA8EC02A-3EDD-E746-9C52-C4749F1520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5109833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3" name="カギ線コネクタ 242">
                          <a:extLst>
                            <a:ext uri="{FF2B5EF4-FFF2-40B4-BE49-F238E27FC236}">
                              <a16:creationId xmlns:a16="http://schemas.microsoft.com/office/drawing/2014/main" id="{FE2B69ED-E160-6945-BFC6-ECF2403DF500}"/>
                            </a:ext>
                          </a:extLst>
                        </p:cNvPr>
                        <p:cNvCxnSpPr>
                          <a:cxnSpLocks/>
                          <a:stCxn id="208" idx="4"/>
                          <a:endCxn id="242" idx="2"/>
                        </p:cNvCxnSpPr>
                        <p:nvPr/>
                      </p:nvCxnSpPr>
                      <p:spPr>
                        <a:xfrm rot="16200000" flipH="1">
                          <a:off x="1870792" y="3654356"/>
                          <a:ext cx="2464401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4" name="テキスト ボックス 243">
                          <a:extLst>
                            <a:ext uri="{FF2B5EF4-FFF2-40B4-BE49-F238E27FC236}">
                              <a16:creationId xmlns:a16="http://schemas.microsoft.com/office/drawing/2014/main" id="{EB30B9C7-EF0D-8C45-8492-E541B09B0E7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5" name="テキスト ボックス 244">
                          <a:extLst>
                            <a:ext uri="{FF2B5EF4-FFF2-40B4-BE49-F238E27FC236}">
                              <a16:creationId xmlns:a16="http://schemas.microsoft.com/office/drawing/2014/main" id="{033079C2-5B04-7346-B3A0-E73DC27E037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5290441"/>
                          <a:ext cx="338554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6" name="円/楕円 245">
                          <a:extLst>
                            <a:ext uri="{FF2B5EF4-FFF2-40B4-BE49-F238E27FC236}">
                              <a16:creationId xmlns:a16="http://schemas.microsoft.com/office/drawing/2014/main" id="{434D08CC-9E28-3C44-AD1D-2AB152F6F2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646251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7" name="直線コネクタ 246">
                          <a:extLst>
                            <a:ext uri="{FF2B5EF4-FFF2-40B4-BE49-F238E27FC236}">
                              <a16:creationId xmlns:a16="http://schemas.microsoft.com/office/drawing/2014/main" id="{2F230C76-F72B-8D45-851D-1BFC2BCDA6F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5241057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8" name="カギ線コネクタ 247">
                          <a:extLst>
                            <a:ext uri="{FF2B5EF4-FFF2-40B4-BE49-F238E27FC236}">
                              <a16:creationId xmlns:a16="http://schemas.microsoft.com/office/drawing/2014/main" id="{1027FF1F-EF0A-9A45-997E-2A1F657D5B1C}"/>
                            </a:ext>
                          </a:extLst>
                        </p:cNvPr>
                        <p:cNvCxnSpPr>
                          <a:cxnSpLocks/>
                          <a:stCxn id="242" idx="4"/>
                        </p:cNvCxnSpPr>
                        <p:nvPr/>
                      </p:nvCxnSpPr>
                      <p:spPr>
                        <a:xfrm rot="16200000" flipH="1">
                          <a:off x="3730770" y="5196183"/>
                          <a:ext cx="394145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9" name="テキスト ボックス 248">
                          <a:extLst>
                            <a:ext uri="{FF2B5EF4-FFF2-40B4-BE49-F238E27FC236}">
                              <a16:creationId xmlns:a16="http://schemas.microsoft.com/office/drawing/2014/main" id="{B799AD5A-0E5B-774A-9436-A4BCC9711AB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0" name="テキスト ボックス 249">
                          <a:extLst>
                            <a:ext uri="{FF2B5EF4-FFF2-40B4-BE49-F238E27FC236}">
                              <a16:creationId xmlns:a16="http://schemas.microsoft.com/office/drawing/2014/main" id="{391925C5-69EA-E642-ACAA-1EEF9348AFC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768222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51" name="直線コネクタ 250">
                          <a:extLst>
                            <a:ext uri="{FF2B5EF4-FFF2-40B4-BE49-F238E27FC236}">
                              <a16:creationId xmlns:a16="http://schemas.microsoft.com/office/drawing/2014/main" id="{3EA15859-84EE-394D-AADB-E91AC6347BA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2" name="円/楕円 251">
                          <a:extLst>
                            <a:ext uri="{FF2B5EF4-FFF2-40B4-BE49-F238E27FC236}">
                              <a16:creationId xmlns:a16="http://schemas.microsoft.com/office/drawing/2014/main" id="{EA00D8B6-0BFA-0342-BE28-122AD0F5AA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3" name="テキスト ボックス 252">
                          <a:extLst>
                            <a:ext uri="{FF2B5EF4-FFF2-40B4-BE49-F238E27FC236}">
                              <a16:creationId xmlns:a16="http://schemas.microsoft.com/office/drawing/2014/main" id="{0D020752-7433-6348-862C-9B8FEA97E75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4" name="円/楕円 253">
                          <a:extLst>
                            <a:ext uri="{FF2B5EF4-FFF2-40B4-BE49-F238E27FC236}">
                              <a16:creationId xmlns:a16="http://schemas.microsoft.com/office/drawing/2014/main" id="{9E923057-F563-5F48-9C2F-B6E3C667D0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5" name="円/楕円 254">
                          <a:extLst>
                            <a:ext uri="{FF2B5EF4-FFF2-40B4-BE49-F238E27FC236}">
                              <a16:creationId xmlns:a16="http://schemas.microsoft.com/office/drawing/2014/main" id="{D3E51D6F-2819-BF44-8E1D-EBD7E6DC0E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6" name="円/楕円 255">
                          <a:extLst>
                            <a:ext uri="{FF2B5EF4-FFF2-40B4-BE49-F238E27FC236}">
                              <a16:creationId xmlns:a16="http://schemas.microsoft.com/office/drawing/2014/main" id="{3128B971-A5A3-C64C-8F23-CA1DA214FE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511175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7" name="円/楕円 256">
                          <a:extLst>
                            <a:ext uri="{FF2B5EF4-FFF2-40B4-BE49-F238E27FC236}">
                              <a16:creationId xmlns:a16="http://schemas.microsoft.com/office/drawing/2014/main" id="{6D2DFC46-0A6B-0343-B599-37841F94FB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8" name="円/楕円 257">
                          <a:extLst>
                            <a:ext uri="{FF2B5EF4-FFF2-40B4-BE49-F238E27FC236}">
                              <a16:creationId xmlns:a16="http://schemas.microsoft.com/office/drawing/2014/main" id="{A9513DF7-CCBA-1442-84BF-82E8263FA4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196" name="円/楕円 195">
                        <a:extLst>
                          <a:ext uri="{FF2B5EF4-FFF2-40B4-BE49-F238E27FC236}">
                            <a16:creationId xmlns:a16="http://schemas.microsoft.com/office/drawing/2014/main" id="{EFE3DE58-67C9-3C43-90F8-B4B1144748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990541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194" name="テキスト ボックス 193">
                      <a:extLst>
                        <a:ext uri="{FF2B5EF4-FFF2-40B4-BE49-F238E27FC236}">
                          <a16:creationId xmlns:a16="http://schemas.microsoft.com/office/drawing/2014/main" id="{B18F0957-B81D-7546-B2E6-7F4C0B7E1B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698941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87" name="カギ線コネクタ 186">
                  <a:extLst>
                    <a:ext uri="{FF2B5EF4-FFF2-40B4-BE49-F238E27FC236}">
                      <a16:creationId xmlns:a16="http://schemas.microsoft.com/office/drawing/2014/main" id="{10633EFB-94D4-9F47-96AE-78F966BBED39}"/>
                    </a:ext>
                  </a:extLst>
                </p:cNvPr>
                <p:cNvCxnSpPr>
                  <a:cxnSpLocks/>
                  <a:stCxn id="207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C95038C7-720B-8047-B954-C7BD04DEF5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角丸四角形吹き出し 182">
              <a:extLst>
                <a:ext uri="{FF2B5EF4-FFF2-40B4-BE49-F238E27FC236}">
                  <a16:creationId xmlns:a16="http://schemas.microsoft.com/office/drawing/2014/main" id="{ED384B06-DA2C-F742-AC23-559DAC448E5D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270" name="直線矢印コネクタ 269">
            <a:extLst>
              <a:ext uri="{FF2B5EF4-FFF2-40B4-BE49-F238E27FC236}">
                <a16:creationId xmlns:a16="http://schemas.microsoft.com/office/drawing/2014/main" id="{8178EDFB-5C27-3746-B0DE-E5219742F30F}"/>
              </a:ext>
            </a:extLst>
          </p:cNvPr>
          <p:cNvCxnSpPr>
            <a:cxnSpLocks/>
          </p:cNvCxnSpPr>
          <p:nvPr/>
        </p:nvCxnSpPr>
        <p:spPr>
          <a:xfrm flipH="1">
            <a:off x="1504116" y="3858531"/>
            <a:ext cx="728526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矢印コネクタ 270">
            <a:extLst>
              <a:ext uri="{FF2B5EF4-FFF2-40B4-BE49-F238E27FC236}">
                <a16:creationId xmlns:a16="http://schemas.microsoft.com/office/drawing/2014/main" id="{B64D852B-86AA-A641-85D0-2E7984B94A06}"/>
              </a:ext>
            </a:extLst>
          </p:cNvPr>
          <p:cNvCxnSpPr/>
          <p:nvPr/>
        </p:nvCxnSpPr>
        <p:spPr>
          <a:xfrm>
            <a:off x="6492948" y="4801704"/>
            <a:ext cx="728526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2" name="グループ化 271">
            <a:extLst>
              <a:ext uri="{FF2B5EF4-FFF2-40B4-BE49-F238E27FC236}">
                <a16:creationId xmlns:a16="http://schemas.microsoft.com/office/drawing/2014/main" id="{9E2A5574-2CBA-B74F-ACB2-9C477E07CD21}"/>
              </a:ext>
            </a:extLst>
          </p:cNvPr>
          <p:cNvGrpSpPr/>
          <p:nvPr/>
        </p:nvGrpSpPr>
        <p:grpSpPr>
          <a:xfrm>
            <a:off x="4354243" y="4119863"/>
            <a:ext cx="697730" cy="852934"/>
            <a:chOff x="4354243" y="4119863"/>
            <a:chExt cx="697730" cy="852934"/>
          </a:xfrm>
        </p:grpSpPr>
        <p:cxnSp>
          <p:nvCxnSpPr>
            <p:cNvPr id="273" name="直線矢印コネクタ 272">
              <a:extLst>
                <a:ext uri="{FF2B5EF4-FFF2-40B4-BE49-F238E27FC236}">
                  <a16:creationId xmlns:a16="http://schemas.microsoft.com/office/drawing/2014/main" id="{4C4E6317-6BF4-BD46-9CB0-B5401AB685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4243" y="4119863"/>
              <a:ext cx="512942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矢印コネクタ 273">
              <a:extLst>
                <a:ext uri="{FF2B5EF4-FFF2-40B4-BE49-F238E27FC236}">
                  <a16:creationId xmlns:a16="http://schemas.microsoft.com/office/drawing/2014/main" id="{46796F88-34D8-6445-B317-744381A651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4612" y="4123626"/>
              <a:ext cx="0" cy="849171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矢印コネクタ 274">
              <a:extLst>
                <a:ext uri="{FF2B5EF4-FFF2-40B4-BE49-F238E27FC236}">
                  <a16:creationId xmlns:a16="http://schemas.microsoft.com/office/drawing/2014/main" id="{B47ED51F-803F-1D48-B649-B17C8CC89D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0849" y="4957745"/>
              <a:ext cx="201124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グループ化 275">
            <a:extLst>
              <a:ext uri="{FF2B5EF4-FFF2-40B4-BE49-F238E27FC236}">
                <a16:creationId xmlns:a16="http://schemas.microsoft.com/office/drawing/2014/main" id="{34056D13-4D9D-894E-AB43-257126F4A5DF}"/>
              </a:ext>
            </a:extLst>
          </p:cNvPr>
          <p:cNvGrpSpPr/>
          <p:nvPr/>
        </p:nvGrpSpPr>
        <p:grpSpPr>
          <a:xfrm flipH="1">
            <a:off x="6478452" y="4248258"/>
            <a:ext cx="697730" cy="726420"/>
            <a:chOff x="4354243" y="4119863"/>
            <a:chExt cx="697730" cy="852934"/>
          </a:xfrm>
        </p:grpSpPr>
        <p:cxnSp>
          <p:nvCxnSpPr>
            <p:cNvPr id="277" name="直線矢印コネクタ 276">
              <a:extLst>
                <a:ext uri="{FF2B5EF4-FFF2-40B4-BE49-F238E27FC236}">
                  <a16:creationId xmlns:a16="http://schemas.microsoft.com/office/drawing/2014/main" id="{572ED964-A542-0C49-B244-C22389C050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4243" y="4119863"/>
              <a:ext cx="512942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線矢印コネクタ 277">
              <a:extLst>
                <a:ext uri="{FF2B5EF4-FFF2-40B4-BE49-F238E27FC236}">
                  <a16:creationId xmlns:a16="http://schemas.microsoft.com/office/drawing/2014/main" id="{C662350F-1812-1043-AB48-3155CC3857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4612" y="4123626"/>
              <a:ext cx="0" cy="849171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矢印コネクタ 278">
              <a:extLst>
                <a:ext uri="{FF2B5EF4-FFF2-40B4-BE49-F238E27FC236}">
                  <a16:creationId xmlns:a16="http://schemas.microsoft.com/office/drawing/2014/main" id="{881D937D-7F60-8F47-8E6A-A85F7CDCEC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0849" y="4964540"/>
              <a:ext cx="201124" cy="0"/>
            </a:xfrm>
            <a:prstGeom prst="straightConnector1">
              <a:avLst/>
            </a:prstGeom>
            <a:ln w="28575" cmpd="sng">
              <a:solidFill>
                <a:srgbClr val="DC5D4A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角丸四角形吹き出し 279">
                <a:extLst>
                  <a:ext uri="{FF2B5EF4-FFF2-40B4-BE49-F238E27FC236}">
                    <a16:creationId xmlns:a16="http://schemas.microsoft.com/office/drawing/2014/main" id="{4A3BEDC1-A9AB-8040-A0C7-8221927593B0}"/>
                  </a:ext>
                </a:extLst>
              </p:cNvPr>
              <p:cNvSpPr/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280" name="角丸四角形吹き出し 279">
                <a:extLst>
                  <a:ext uri="{FF2B5EF4-FFF2-40B4-BE49-F238E27FC236}">
                    <a16:creationId xmlns:a16="http://schemas.microsoft.com/office/drawing/2014/main" id="{4A3BEDC1-A9AB-8040-A0C7-8221927593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139" y="3961208"/>
                <a:ext cx="338400" cy="338400"/>
              </a:xfrm>
              <a:prstGeom prst="wedgeRoundRectCallout">
                <a:avLst>
                  <a:gd name="adj1" fmla="val 49099"/>
                  <a:gd name="adj2" fmla="val 10931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角丸四角形吹き出し 280">
                <a:extLst>
                  <a:ext uri="{FF2B5EF4-FFF2-40B4-BE49-F238E27FC236}">
                    <a16:creationId xmlns:a16="http://schemas.microsoft.com/office/drawing/2014/main" id="{0CC593A6-3C43-5547-9E95-8ABAC1A898B8}"/>
                  </a:ext>
                </a:extLst>
              </p:cNvPr>
              <p:cNvSpPr/>
              <p:nvPr/>
            </p:nvSpPr>
            <p:spPr>
              <a:xfrm>
                <a:off x="7453508" y="4696519"/>
                <a:ext cx="338400" cy="338400"/>
              </a:xfrm>
              <a:prstGeom prst="wedgeRoundRectCallout">
                <a:avLst>
                  <a:gd name="adj1" fmla="val -78136"/>
                  <a:gd name="adj2" fmla="val 4412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281" name="角丸四角形吹き出し 280">
                <a:extLst>
                  <a:ext uri="{FF2B5EF4-FFF2-40B4-BE49-F238E27FC236}">
                    <a16:creationId xmlns:a16="http://schemas.microsoft.com/office/drawing/2014/main" id="{0CC593A6-3C43-5547-9E95-8ABAC1A89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508" y="4696519"/>
                <a:ext cx="338400" cy="338400"/>
              </a:xfrm>
              <a:prstGeom prst="wedgeRoundRectCallout">
                <a:avLst>
                  <a:gd name="adj1" fmla="val -78136"/>
                  <a:gd name="adj2" fmla="val 44128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2" name="カギ線コネクタ 281">
            <a:extLst>
              <a:ext uri="{FF2B5EF4-FFF2-40B4-BE49-F238E27FC236}">
                <a16:creationId xmlns:a16="http://schemas.microsoft.com/office/drawing/2014/main" id="{C3BF56F7-2FF1-5E4F-8AD5-8BAE797705E9}"/>
              </a:ext>
            </a:extLst>
          </p:cNvPr>
          <p:cNvCxnSpPr>
            <a:cxnSpLocks/>
          </p:cNvCxnSpPr>
          <p:nvPr/>
        </p:nvCxnSpPr>
        <p:spPr>
          <a:xfrm>
            <a:off x="2281261" y="3858531"/>
            <a:ext cx="4169799" cy="936702"/>
          </a:xfrm>
          <a:prstGeom prst="bentConnector3">
            <a:avLst>
              <a:gd name="adj1" fmla="val 64174"/>
            </a:avLst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3" name="直線コネクタ 282">
            <a:extLst>
              <a:ext uri="{FF2B5EF4-FFF2-40B4-BE49-F238E27FC236}">
                <a16:creationId xmlns:a16="http://schemas.microsoft.com/office/drawing/2014/main" id="{2521F43C-EB61-9743-97AA-1BC4C408AC8B}"/>
              </a:ext>
            </a:extLst>
          </p:cNvPr>
          <p:cNvCxnSpPr/>
          <p:nvPr/>
        </p:nvCxnSpPr>
        <p:spPr>
          <a:xfrm rot="10800000">
            <a:off x="4354624" y="37740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0C822219-D156-6C45-9D21-016669ABDD3C}"/>
              </a:ext>
            </a:extLst>
          </p:cNvPr>
          <p:cNvGrpSpPr/>
          <p:nvPr/>
        </p:nvGrpSpPr>
        <p:grpSpPr>
          <a:xfrm>
            <a:off x="5076232" y="4864147"/>
            <a:ext cx="1380552" cy="187200"/>
            <a:chOff x="675927" y="4143331"/>
            <a:chExt cx="2223394" cy="187200"/>
          </a:xfrm>
        </p:grpSpPr>
        <p:cxnSp>
          <p:nvCxnSpPr>
            <p:cNvPr id="285" name="直線矢印コネクタ 284">
              <a:extLst>
                <a:ext uri="{FF2B5EF4-FFF2-40B4-BE49-F238E27FC236}">
                  <a16:creationId xmlns:a16="http://schemas.microsoft.com/office/drawing/2014/main" id="{8F397808-D83A-0246-8051-48C73E227DAA}"/>
                </a:ext>
              </a:extLst>
            </p:cNvPr>
            <p:cNvCxnSpPr>
              <a:cxnSpLocks/>
            </p:cNvCxnSpPr>
            <p:nvPr/>
          </p:nvCxnSpPr>
          <p:spPr>
            <a:xfrm>
              <a:off x="675927" y="4236929"/>
              <a:ext cx="2223394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線コネクタ 285">
              <a:extLst>
                <a:ext uri="{FF2B5EF4-FFF2-40B4-BE49-F238E27FC236}">
                  <a16:creationId xmlns:a16="http://schemas.microsoft.com/office/drawing/2014/main" id="{13145C5D-5825-6F4E-9D02-66496B9F700B}"/>
                </a:ext>
              </a:extLst>
            </p:cNvPr>
            <p:cNvCxnSpPr/>
            <p:nvPr/>
          </p:nvCxnSpPr>
          <p:spPr>
            <a:xfrm>
              <a:off x="1883485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グループ化 286">
            <a:extLst>
              <a:ext uri="{FF2B5EF4-FFF2-40B4-BE49-F238E27FC236}">
                <a16:creationId xmlns:a16="http://schemas.microsoft.com/office/drawing/2014/main" id="{E34449DC-F1E3-B947-AB51-C86AC3B40AEC}"/>
              </a:ext>
            </a:extLst>
          </p:cNvPr>
          <p:cNvGrpSpPr/>
          <p:nvPr/>
        </p:nvGrpSpPr>
        <p:grpSpPr>
          <a:xfrm>
            <a:off x="5885653" y="5053618"/>
            <a:ext cx="585489" cy="187200"/>
            <a:chOff x="513140" y="4143331"/>
            <a:chExt cx="2445732" cy="187200"/>
          </a:xfrm>
        </p:grpSpPr>
        <p:cxnSp>
          <p:nvCxnSpPr>
            <p:cNvPr id="288" name="直線矢印コネクタ 287">
              <a:extLst>
                <a:ext uri="{FF2B5EF4-FFF2-40B4-BE49-F238E27FC236}">
                  <a16:creationId xmlns:a16="http://schemas.microsoft.com/office/drawing/2014/main" id="{ABC861E1-A49B-7342-8D90-1DCF7E20042D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0" y="4236929"/>
              <a:ext cx="2445732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線コネクタ 288">
              <a:extLst>
                <a:ext uri="{FF2B5EF4-FFF2-40B4-BE49-F238E27FC236}">
                  <a16:creationId xmlns:a16="http://schemas.microsoft.com/office/drawing/2014/main" id="{31B98247-A7B7-CE40-9571-CC87A4FE201B}"/>
                </a:ext>
              </a:extLst>
            </p:cNvPr>
            <p:cNvCxnSpPr/>
            <p:nvPr/>
          </p:nvCxnSpPr>
          <p:spPr>
            <a:xfrm>
              <a:off x="1783980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1568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gino Maru Gothic ProN W4" charset="-128"/>
                      </a:rPr>
                      <m:t>Ω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ragino Maru Gothic ProN W4" charset="-128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iragino Maru Gothic ProN W4" charset="-128"/>
                          </a:rPr>
                          <m:t>h</m:t>
                        </m:r>
                      </m:e>
                    </m:d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iragino Maru Gothic ProN W4" charset="-128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suffix palindromes ending at each node.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But we can process them in a total of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ja-JP" sz="24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24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func>
                      </m:e>
                    </m:d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time and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working space for all nodes,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by using periodic structures of suffix palindromes.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 l="-878" t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Suffix palindromes ending at each node</a:t>
            </a:r>
          </a:p>
        </p:txBody>
      </p:sp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83C37D2C-7290-F946-A267-CF085E64B892}"/>
              </a:ext>
            </a:extLst>
          </p:cNvPr>
          <p:cNvGrpSpPr/>
          <p:nvPr/>
        </p:nvGrpSpPr>
        <p:grpSpPr>
          <a:xfrm>
            <a:off x="360709" y="2922534"/>
            <a:ext cx="8422582" cy="3364033"/>
            <a:chOff x="245926" y="2896209"/>
            <a:chExt cx="8422582" cy="3364033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2223C387-60B2-6F4C-9885-7DF2499C685D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3038242"/>
              <a:chOff x="208499" y="3222000"/>
              <a:chExt cx="8193016" cy="3038242"/>
            </a:xfrm>
          </p:grpSpPr>
          <p:grpSp>
            <p:nvGrpSpPr>
              <p:cNvPr id="183" name="グループ化 182">
                <a:extLst>
                  <a:ext uri="{FF2B5EF4-FFF2-40B4-BE49-F238E27FC236}">
                    <a16:creationId xmlns:a16="http://schemas.microsoft.com/office/drawing/2014/main" id="{C072F34E-8148-854E-A6EB-DF0504AA380B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3038242"/>
                <a:chOff x="208499" y="3222000"/>
                <a:chExt cx="8193016" cy="3038242"/>
              </a:xfrm>
            </p:grpSpPr>
            <p:grpSp>
              <p:nvGrpSpPr>
                <p:cNvPr id="185" name="グループ化 184">
                  <a:extLst>
                    <a:ext uri="{FF2B5EF4-FFF2-40B4-BE49-F238E27FC236}">
                      <a16:creationId xmlns:a16="http://schemas.microsoft.com/office/drawing/2014/main" id="{1A8D9675-BC31-094B-9492-D87DB62C792F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3038242"/>
                  <a:chOff x="208499" y="2158205"/>
                  <a:chExt cx="8193016" cy="3038242"/>
                </a:xfrm>
              </p:grpSpPr>
              <p:sp>
                <p:nvSpPr>
                  <p:cNvPr id="187" name="テキスト ボックス 186">
                    <a:extLst>
                      <a:ext uri="{FF2B5EF4-FFF2-40B4-BE49-F238E27FC236}">
                        <a16:creationId xmlns:a16="http://schemas.microsoft.com/office/drawing/2014/main" id="{BAEB9E3F-7EDC-AE4F-B6C8-A038C6A103AE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698941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88" name="円/楕円 187">
                    <a:extLst>
                      <a:ext uri="{FF2B5EF4-FFF2-40B4-BE49-F238E27FC236}">
                        <a16:creationId xmlns:a16="http://schemas.microsoft.com/office/drawing/2014/main" id="{70BD139A-5ADE-3D43-892D-8537C6253097}"/>
                      </a:ext>
                    </a:extLst>
                  </p:cNvPr>
                  <p:cNvSpPr/>
                  <p:nvPr/>
                </p:nvSpPr>
                <p:spPr>
                  <a:xfrm>
                    <a:off x="5331600" y="4991248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89" name="直線コネクタ 188">
                    <a:extLst>
                      <a:ext uri="{FF2B5EF4-FFF2-40B4-BE49-F238E27FC236}">
                        <a16:creationId xmlns:a16="http://schemas.microsoft.com/office/drawing/2014/main" id="{6AB7FAEF-949D-3247-AA78-E1689DD61B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5088674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直線コネクタ 189">
                    <a:extLst>
                      <a:ext uri="{FF2B5EF4-FFF2-40B4-BE49-F238E27FC236}">
                        <a16:creationId xmlns:a16="http://schemas.microsoft.com/office/drawing/2014/main" id="{3955F8C0-8B9C-8643-8170-1230465013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5089323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1" name="グループ化 190">
                    <a:extLst>
                      <a:ext uri="{FF2B5EF4-FFF2-40B4-BE49-F238E27FC236}">
                        <a16:creationId xmlns:a16="http://schemas.microsoft.com/office/drawing/2014/main" id="{CEBC738A-45F7-0D4B-A9F0-8A91964F010C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3037594"/>
                    <a:chOff x="208499" y="2158205"/>
                    <a:chExt cx="8193016" cy="3037594"/>
                  </a:xfrm>
                </p:grpSpPr>
                <p:grpSp>
                  <p:nvGrpSpPr>
                    <p:cNvPr id="192" name="グループ化 191">
                      <a:extLst>
                        <a:ext uri="{FF2B5EF4-FFF2-40B4-BE49-F238E27FC236}">
                          <a16:creationId xmlns:a16="http://schemas.microsoft.com/office/drawing/2014/main" id="{5B06763F-A22E-794C-895A-08785A785F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3037594"/>
                      <a:chOff x="208499" y="2158205"/>
                      <a:chExt cx="8193016" cy="3037594"/>
                    </a:xfrm>
                  </p:grpSpPr>
                  <p:grpSp>
                    <p:nvGrpSpPr>
                      <p:cNvPr id="194" name="グループ化 193">
                        <a:extLst>
                          <a:ext uri="{FF2B5EF4-FFF2-40B4-BE49-F238E27FC236}">
                            <a16:creationId xmlns:a16="http://schemas.microsoft.com/office/drawing/2014/main" id="{7064D4A9-0B5F-C54C-99DD-BE4C119CBA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3037594"/>
                        <a:chOff x="-644862" y="2190879"/>
                        <a:chExt cx="9167482" cy="3705704"/>
                      </a:xfrm>
                    </p:grpSpPr>
                    <p:sp>
                      <p:nvSpPr>
                        <p:cNvPr id="196" name="テキスト ボックス 195">
                          <a:extLst>
                            <a:ext uri="{FF2B5EF4-FFF2-40B4-BE49-F238E27FC236}">
                              <a16:creationId xmlns:a16="http://schemas.microsoft.com/office/drawing/2014/main" id="{525199B6-C8CE-104A-A417-258B0993AC6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7" name="テキスト ボックス 196">
                          <a:extLst>
                            <a:ext uri="{FF2B5EF4-FFF2-40B4-BE49-F238E27FC236}">
                              <a16:creationId xmlns:a16="http://schemas.microsoft.com/office/drawing/2014/main" id="{7639CC1A-B29C-A143-941F-82388A2B48B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8" name="テキスト ボックス 197">
                          <a:extLst>
                            <a:ext uri="{FF2B5EF4-FFF2-40B4-BE49-F238E27FC236}">
                              <a16:creationId xmlns:a16="http://schemas.microsoft.com/office/drawing/2014/main" id="{4C58FA12-D854-4648-92F9-25848B9ED41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9" name="テキスト ボックス 198">
                          <a:extLst>
                            <a:ext uri="{FF2B5EF4-FFF2-40B4-BE49-F238E27FC236}">
                              <a16:creationId xmlns:a16="http://schemas.microsoft.com/office/drawing/2014/main" id="{813EC291-C536-1543-80D5-33470635FA8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0" name="テキスト ボックス 199">
                          <a:extLst>
                            <a:ext uri="{FF2B5EF4-FFF2-40B4-BE49-F238E27FC236}">
                              <a16:creationId xmlns:a16="http://schemas.microsoft.com/office/drawing/2014/main" id="{62941369-0716-A64F-80E5-FEA0833C4C2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1" name="テキスト ボックス 200">
                          <a:extLst>
                            <a:ext uri="{FF2B5EF4-FFF2-40B4-BE49-F238E27FC236}">
                              <a16:creationId xmlns:a16="http://schemas.microsoft.com/office/drawing/2014/main" id="{49736806-E8D3-B645-A73C-AE490787EFE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2" name="テキスト ボックス 201">
                          <a:extLst>
                            <a:ext uri="{FF2B5EF4-FFF2-40B4-BE49-F238E27FC236}">
                              <a16:creationId xmlns:a16="http://schemas.microsoft.com/office/drawing/2014/main" id="{18AE6643-C15B-4241-AC75-FA8976C890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3" name="テキスト ボックス 202">
                          <a:extLst>
                            <a:ext uri="{FF2B5EF4-FFF2-40B4-BE49-F238E27FC236}">
                              <a16:creationId xmlns:a16="http://schemas.microsoft.com/office/drawing/2014/main" id="{D5B8A119-EE63-4C42-93CC-73D4EE633B9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4" name="テキスト ボックス 203">
                          <a:extLst>
                            <a:ext uri="{FF2B5EF4-FFF2-40B4-BE49-F238E27FC236}">
                              <a16:creationId xmlns:a16="http://schemas.microsoft.com/office/drawing/2014/main" id="{A44D0EDB-29DB-BA49-B8C9-8AA6871DD85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5" name="テキスト ボックス 204">
                          <a:extLst>
                            <a:ext uri="{FF2B5EF4-FFF2-40B4-BE49-F238E27FC236}">
                              <a16:creationId xmlns:a16="http://schemas.microsoft.com/office/drawing/2014/main" id="{8A24569C-80EC-0E41-860C-0EBABDDF36E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6" name="円/楕円 205">
                          <a:extLst>
                            <a:ext uri="{FF2B5EF4-FFF2-40B4-BE49-F238E27FC236}">
                              <a16:creationId xmlns:a16="http://schemas.microsoft.com/office/drawing/2014/main" id="{FE7CC946-26C4-1648-93BE-8E574D11A3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7" name="円/楕円 206">
                          <a:extLst>
                            <a:ext uri="{FF2B5EF4-FFF2-40B4-BE49-F238E27FC236}">
                              <a16:creationId xmlns:a16="http://schemas.microsoft.com/office/drawing/2014/main" id="{A1C4361E-E1D5-674B-AFC0-A4119F4968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8" name="直線コネクタ 207">
                          <a:extLst>
                            <a:ext uri="{FF2B5EF4-FFF2-40B4-BE49-F238E27FC236}">
                              <a16:creationId xmlns:a16="http://schemas.microsoft.com/office/drawing/2014/main" id="{4144056E-7A51-4045-95E0-160F4525213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9" name="円/楕円 208">
                          <a:extLst>
                            <a:ext uri="{FF2B5EF4-FFF2-40B4-BE49-F238E27FC236}">
                              <a16:creationId xmlns:a16="http://schemas.microsoft.com/office/drawing/2014/main" id="{EAB8BEF0-9C10-DA48-9BDB-F6C6192665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0" name="円/楕円 209">
                          <a:extLst>
                            <a:ext uri="{FF2B5EF4-FFF2-40B4-BE49-F238E27FC236}">
                              <a16:creationId xmlns:a16="http://schemas.microsoft.com/office/drawing/2014/main" id="{F123B6A8-8426-B849-BF72-F5739A3F87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1" name="直線コネクタ 210">
                          <a:extLst>
                            <a:ext uri="{FF2B5EF4-FFF2-40B4-BE49-F238E27FC236}">
                              <a16:creationId xmlns:a16="http://schemas.microsoft.com/office/drawing/2014/main" id="{83A3FDEC-6162-5847-BA0B-533DA0B8968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2" name="直線コネクタ 211">
                          <a:extLst>
                            <a:ext uri="{FF2B5EF4-FFF2-40B4-BE49-F238E27FC236}">
                              <a16:creationId xmlns:a16="http://schemas.microsoft.com/office/drawing/2014/main" id="{57B4ADBA-E6E0-D34F-89CA-19AC0ECC085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3" name="円/楕円 212">
                          <a:extLst>
                            <a:ext uri="{FF2B5EF4-FFF2-40B4-BE49-F238E27FC236}">
                              <a16:creationId xmlns:a16="http://schemas.microsoft.com/office/drawing/2014/main" id="{43231337-1819-D240-ABF2-59E34FED03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4" name="円/楕円 213">
                          <a:extLst>
                            <a:ext uri="{FF2B5EF4-FFF2-40B4-BE49-F238E27FC236}">
                              <a16:creationId xmlns:a16="http://schemas.microsoft.com/office/drawing/2014/main" id="{90AC7A05-DC85-C949-89D7-33376B5F7D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5" name="直線コネクタ 214">
                          <a:extLst>
                            <a:ext uri="{FF2B5EF4-FFF2-40B4-BE49-F238E27FC236}">
                              <a16:creationId xmlns:a16="http://schemas.microsoft.com/office/drawing/2014/main" id="{1746E018-6BEE-F64D-96AC-68265A34E62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6" name="円/楕円 215">
                          <a:extLst>
                            <a:ext uri="{FF2B5EF4-FFF2-40B4-BE49-F238E27FC236}">
                              <a16:creationId xmlns:a16="http://schemas.microsoft.com/office/drawing/2014/main" id="{63F75996-605C-A14E-B67B-FDAACB9DD1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7" name="直線コネクタ 216">
                          <a:extLst>
                            <a:ext uri="{FF2B5EF4-FFF2-40B4-BE49-F238E27FC236}">
                              <a16:creationId xmlns:a16="http://schemas.microsoft.com/office/drawing/2014/main" id="{C053655C-906B-5F4F-92F6-E5D96435347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8" name="円/楕円 217">
                          <a:extLst>
                            <a:ext uri="{FF2B5EF4-FFF2-40B4-BE49-F238E27FC236}">
                              <a16:creationId xmlns:a16="http://schemas.microsoft.com/office/drawing/2014/main" id="{BAFECD9A-1D07-3F43-AFD0-8846FBBBE1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9" name="直線コネクタ 218">
                          <a:extLst>
                            <a:ext uri="{FF2B5EF4-FFF2-40B4-BE49-F238E27FC236}">
                              <a16:creationId xmlns:a16="http://schemas.microsoft.com/office/drawing/2014/main" id="{9C70B0BA-65CD-F741-8530-2A8F901A52F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" name="直線コネクタ 219">
                          <a:extLst>
                            <a:ext uri="{FF2B5EF4-FFF2-40B4-BE49-F238E27FC236}">
                              <a16:creationId xmlns:a16="http://schemas.microsoft.com/office/drawing/2014/main" id="{AEC25D85-2018-124E-90AB-ADD6CA525E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カギ線コネクタ 220">
                          <a:extLst>
                            <a:ext uri="{FF2B5EF4-FFF2-40B4-BE49-F238E27FC236}">
                              <a16:creationId xmlns:a16="http://schemas.microsoft.com/office/drawing/2014/main" id="{97ED06D1-85A8-6743-8E30-61DB279C0387}"/>
                            </a:ext>
                          </a:extLst>
                        </p:cNvPr>
                        <p:cNvCxnSpPr>
                          <a:cxnSpLocks/>
                          <a:stCxn id="216" idx="4"/>
                          <a:endCxn id="213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" name="円/楕円 221">
                          <a:extLst>
                            <a:ext uri="{FF2B5EF4-FFF2-40B4-BE49-F238E27FC236}">
                              <a16:creationId xmlns:a16="http://schemas.microsoft.com/office/drawing/2014/main" id="{64548D94-B7C7-B74E-8A2F-A3CE56A4F1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3" name="円/楕円 222">
                          <a:extLst>
                            <a:ext uri="{FF2B5EF4-FFF2-40B4-BE49-F238E27FC236}">
                              <a16:creationId xmlns:a16="http://schemas.microsoft.com/office/drawing/2014/main" id="{78181BC3-9559-C343-9139-BDD6F16E41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4" name="直線コネクタ 223">
                          <a:extLst>
                            <a:ext uri="{FF2B5EF4-FFF2-40B4-BE49-F238E27FC236}">
                              <a16:creationId xmlns:a16="http://schemas.microsoft.com/office/drawing/2014/main" id="{67671E15-51C6-D54E-A74B-7ECF1D8ED1B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5" name="円/楕円 224">
                          <a:extLst>
                            <a:ext uri="{FF2B5EF4-FFF2-40B4-BE49-F238E27FC236}">
                              <a16:creationId xmlns:a16="http://schemas.microsoft.com/office/drawing/2014/main" id="{331B638E-81DA-0643-B36D-B9F8D6EE16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6" name="直線コネクタ 225">
                          <a:extLst>
                            <a:ext uri="{FF2B5EF4-FFF2-40B4-BE49-F238E27FC236}">
                              <a16:creationId xmlns:a16="http://schemas.microsoft.com/office/drawing/2014/main" id="{5930D903-89DC-1541-A47F-167F5D04D57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7" name="直線コネクタ 226">
                          <a:extLst>
                            <a:ext uri="{FF2B5EF4-FFF2-40B4-BE49-F238E27FC236}">
                              <a16:creationId xmlns:a16="http://schemas.microsoft.com/office/drawing/2014/main" id="{85745A3B-F7FC-3C47-9FD9-9B5F163FA2F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8" name="円/楕円 227">
                          <a:extLst>
                            <a:ext uri="{FF2B5EF4-FFF2-40B4-BE49-F238E27FC236}">
                              <a16:creationId xmlns:a16="http://schemas.microsoft.com/office/drawing/2014/main" id="{D2E2DDAC-69AB-8E4F-8A3D-8E25D594D3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9" name="カギ線コネクタ 228">
                          <a:extLst>
                            <a:ext uri="{FF2B5EF4-FFF2-40B4-BE49-F238E27FC236}">
                              <a16:creationId xmlns:a16="http://schemas.microsoft.com/office/drawing/2014/main" id="{32B3B1B3-4914-5140-8AC0-6489D1029F2B}"/>
                            </a:ext>
                          </a:extLst>
                        </p:cNvPr>
                        <p:cNvCxnSpPr>
                          <a:cxnSpLocks/>
                          <a:stCxn id="206" idx="4"/>
                          <a:endCxn id="228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0" name="直線コネクタ 229">
                          <a:extLst>
                            <a:ext uri="{FF2B5EF4-FFF2-40B4-BE49-F238E27FC236}">
                              <a16:creationId xmlns:a16="http://schemas.microsoft.com/office/drawing/2014/main" id="{BD19C24A-6475-5C4C-AB81-49434DC6CE7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1" name="テキスト ボックス 230">
                          <a:extLst>
                            <a:ext uri="{FF2B5EF4-FFF2-40B4-BE49-F238E27FC236}">
                              <a16:creationId xmlns:a16="http://schemas.microsoft.com/office/drawing/2014/main" id="{EA9A51F3-6760-D44A-8CE5-854EAFBB3F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32" name="直線コネクタ 231">
                          <a:extLst>
                            <a:ext uri="{FF2B5EF4-FFF2-40B4-BE49-F238E27FC236}">
                              <a16:creationId xmlns:a16="http://schemas.microsoft.com/office/drawing/2014/main" id="{A8A99D60-2B3E-6941-B3F5-D7A4A0D4DE6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33" name="円/楕円 232">
                          <a:extLst>
                            <a:ext uri="{FF2B5EF4-FFF2-40B4-BE49-F238E27FC236}">
                              <a16:creationId xmlns:a16="http://schemas.microsoft.com/office/drawing/2014/main" id="{176EE5FB-0F74-EE44-A129-C00E28F739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4" name="テキスト ボックス 233">
                          <a:extLst>
                            <a:ext uri="{FF2B5EF4-FFF2-40B4-BE49-F238E27FC236}">
                              <a16:creationId xmlns:a16="http://schemas.microsoft.com/office/drawing/2014/main" id="{0ED72E29-C5C4-A14A-ABDE-965C9F1F2B7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5" name="テキスト ボックス 234">
                          <a:extLst>
                            <a:ext uri="{FF2B5EF4-FFF2-40B4-BE49-F238E27FC236}">
                              <a16:creationId xmlns:a16="http://schemas.microsoft.com/office/drawing/2014/main" id="{3C389DC3-7091-AC4C-9A59-FA52ABA356F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6" name="テキスト ボックス 235">
                          <a:extLst>
                            <a:ext uri="{FF2B5EF4-FFF2-40B4-BE49-F238E27FC236}">
                              <a16:creationId xmlns:a16="http://schemas.microsoft.com/office/drawing/2014/main" id="{AA09DE52-8209-AC49-BD4B-901A2A80404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7" name="テキスト ボックス 236">
                          <a:extLst>
                            <a:ext uri="{FF2B5EF4-FFF2-40B4-BE49-F238E27FC236}">
                              <a16:creationId xmlns:a16="http://schemas.microsoft.com/office/drawing/2014/main" id="{C537521B-099C-204B-BB26-B7D96B82834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8" name="テキスト ボックス 237">
                          <a:extLst>
                            <a:ext uri="{FF2B5EF4-FFF2-40B4-BE49-F238E27FC236}">
                              <a16:creationId xmlns:a16="http://schemas.microsoft.com/office/drawing/2014/main" id="{CE7C989B-D3BB-A242-8163-3AE3B65481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39" name="円/楕円 238">
                          <a:extLst>
                            <a:ext uri="{FF2B5EF4-FFF2-40B4-BE49-F238E27FC236}">
                              <a16:creationId xmlns:a16="http://schemas.microsoft.com/office/drawing/2014/main" id="{5891EB9A-56D4-C84F-B448-D3D3DA2B4D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510982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0" name="直線コネクタ 239">
                          <a:extLst>
                            <a:ext uri="{FF2B5EF4-FFF2-40B4-BE49-F238E27FC236}">
                              <a16:creationId xmlns:a16="http://schemas.microsoft.com/office/drawing/2014/main" id="{432B91FD-01BC-5149-948A-BA9B22ECFA0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5241058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1" name="円/楕円 240">
                          <a:extLst>
                            <a:ext uri="{FF2B5EF4-FFF2-40B4-BE49-F238E27FC236}">
                              <a16:creationId xmlns:a16="http://schemas.microsoft.com/office/drawing/2014/main" id="{4FB50DF8-34D0-044D-850D-B5C95D051C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5109833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2" name="カギ線コネクタ 241">
                          <a:extLst>
                            <a:ext uri="{FF2B5EF4-FFF2-40B4-BE49-F238E27FC236}">
                              <a16:creationId xmlns:a16="http://schemas.microsoft.com/office/drawing/2014/main" id="{92A12710-AB2D-8640-B155-1AE42F9DA4A6}"/>
                            </a:ext>
                          </a:extLst>
                        </p:cNvPr>
                        <p:cNvCxnSpPr>
                          <a:cxnSpLocks/>
                          <a:stCxn id="207" idx="4"/>
                          <a:endCxn id="241" idx="2"/>
                        </p:cNvCxnSpPr>
                        <p:nvPr/>
                      </p:nvCxnSpPr>
                      <p:spPr>
                        <a:xfrm rot="16200000" flipH="1">
                          <a:off x="1870792" y="3654356"/>
                          <a:ext cx="2464401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3" name="テキスト ボックス 242">
                          <a:extLst>
                            <a:ext uri="{FF2B5EF4-FFF2-40B4-BE49-F238E27FC236}">
                              <a16:creationId xmlns:a16="http://schemas.microsoft.com/office/drawing/2014/main" id="{56CC9888-257F-FC44-B813-6CB22A5B5A1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4" name="テキスト ボックス 243">
                          <a:extLst>
                            <a:ext uri="{FF2B5EF4-FFF2-40B4-BE49-F238E27FC236}">
                              <a16:creationId xmlns:a16="http://schemas.microsoft.com/office/drawing/2014/main" id="{EE4AE69A-D6F6-AB44-B17B-9C16D3E9F8A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5290441"/>
                          <a:ext cx="338554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5" name="円/楕円 244">
                          <a:extLst>
                            <a:ext uri="{FF2B5EF4-FFF2-40B4-BE49-F238E27FC236}">
                              <a16:creationId xmlns:a16="http://schemas.microsoft.com/office/drawing/2014/main" id="{232C6532-532C-AC46-AB5D-A9D37759B9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646251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46" name="直線コネクタ 245">
                          <a:extLst>
                            <a:ext uri="{FF2B5EF4-FFF2-40B4-BE49-F238E27FC236}">
                              <a16:creationId xmlns:a16="http://schemas.microsoft.com/office/drawing/2014/main" id="{7BCAFABC-E857-FF4C-979F-03735D2F851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5241057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7" name="カギ線コネクタ 246">
                          <a:extLst>
                            <a:ext uri="{FF2B5EF4-FFF2-40B4-BE49-F238E27FC236}">
                              <a16:creationId xmlns:a16="http://schemas.microsoft.com/office/drawing/2014/main" id="{3DD4B9CF-AFAD-314F-A616-0B5A7562B982}"/>
                            </a:ext>
                          </a:extLst>
                        </p:cNvPr>
                        <p:cNvCxnSpPr>
                          <a:cxnSpLocks/>
                          <a:stCxn id="241" idx="4"/>
                        </p:cNvCxnSpPr>
                        <p:nvPr/>
                      </p:nvCxnSpPr>
                      <p:spPr>
                        <a:xfrm rot="16200000" flipH="1">
                          <a:off x="3730770" y="5196183"/>
                          <a:ext cx="394145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8" name="テキスト ボックス 247">
                          <a:extLst>
                            <a:ext uri="{FF2B5EF4-FFF2-40B4-BE49-F238E27FC236}">
                              <a16:creationId xmlns:a16="http://schemas.microsoft.com/office/drawing/2014/main" id="{3302B8B6-C415-754C-915C-7E8913CA286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76822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49" name="テキスト ボックス 248">
                          <a:extLst>
                            <a:ext uri="{FF2B5EF4-FFF2-40B4-BE49-F238E27FC236}">
                              <a16:creationId xmlns:a16="http://schemas.microsoft.com/office/drawing/2014/main" id="{8A8A80B9-3C97-7641-99D4-513E8EFF996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768222"/>
                          <a:ext cx="412902" cy="56320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50" name="直線コネクタ 249">
                          <a:extLst>
                            <a:ext uri="{FF2B5EF4-FFF2-40B4-BE49-F238E27FC236}">
                              <a16:creationId xmlns:a16="http://schemas.microsoft.com/office/drawing/2014/main" id="{EA8C7C06-66FD-464A-B59F-1F4FF76D670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51" name="円/楕円 250">
                          <a:extLst>
                            <a:ext uri="{FF2B5EF4-FFF2-40B4-BE49-F238E27FC236}">
                              <a16:creationId xmlns:a16="http://schemas.microsoft.com/office/drawing/2014/main" id="{B93F8945-DF46-2745-8CEC-2A27FCFC92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2" name="テキスト ボックス 251">
                          <a:extLst>
                            <a:ext uri="{FF2B5EF4-FFF2-40B4-BE49-F238E27FC236}">
                              <a16:creationId xmlns:a16="http://schemas.microsoft.com/office/drawing/2014/main" id="{7A4DF7F1-BE9E-3F41-B9DB-8174C0687D3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3" name="円/楕円 252">
                          <a:extLst>
                            <a:ext uri="{FF2B5EF4-FFF2-40B4-BE49-F238E27FC236}">
                              <a16:creationId xmlns:a16="http://schemas.microsoft.com/office/drawing/2014/main" id="{81FD7B60-D563-A044-A3A1-542E52F76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4" name="円/楕円 253">
                          <a:extLst>
                            <a:ext uri="{FF2B5EF4-FFF2-40B4-BE49-F238E27FC236}">
                              <a16:creationId xmlns:a16="http://schemas.microsoft.com/office/drawing/2014/main" id="{54781462-C4F0-8141-841D-D29387FC92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5" name="円/楕円 254">
                          <a:extLst>
                            <a:ext uri="{FF2B5EF4-FFF2-40B4-BE49-F238E27FC236}">
                              <a16:creationId xmlns:a16="http://schemas.microsoft.com/office/drawing/2014/main" id="{6E643AA9-0050-1148-873F-3BFD53D353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511175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6" name="円/楕円 255">
                          <a:extLst>
                            <a:ext uri="{FF2B5EF4-FFF2-40B4-BE49-F238E27FC236}">
                              <a16:creationId xmlns:a16="http://schemas.microsoft.com/office/drawing/2014/main" id="{9F80F780-DF1A-C94A-80BB-4FFB59F57F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57" name="円/楕円 256">
                          <a:extLst>
                            <a:ext uri="{FF2B5EF4-FFF2-40B4-BE49-F238E27FC236}">
                              <a16:creationId xmlns:a16="http://schemas.microsoft.com/office/drawing/2014/main" id="{2C2C383A-A094-8F40-BEC3-0DEF22DDA1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195" name="円/楕円 194">
                        <a:extLst>
                          <a:ext uri="{FF2B5EF4-FFF2-40B4-BE49-F238E27FC236}">
                            <a16:creationId xmlns:a16="http://schemas.microsoft.com/office/drawing/2014/main" id="{44DE4128-C9B9-1047-9B27-210BDC8928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990541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193" name="テキスト ボックス 192">
                      <a:extLst>
                        <a:ext uri="{FF2B5EF4-FFF2-40B4-BE49-F238E27FC236}">
                          <a16:creationId xmlns:a16="http://schemas.microsoft.com/office/drawing/2014/main" id="{E60D3B0C-82C0-4141-8046-EE32832053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698941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86" name="カギ線コネクタ 185">
                  <a:extLst>
                    <a:ext uri="{FF2B5EF4-FFF2-40B4-BE49-F238E27FC236}">
                      <a16:creationId xmlns:a16="http://schemas.microsoft.com/office/drawing/2014/main" id="{E500FF1B-2DC6-E14D-AE8B-0BC04C15D1E3}"/>
                    </a:ext>
                  </a:extLst>
                </p:cNvPr>
                <p:cNvCxnSpPr>
                  <a:cxnSpLocks/>
                  <a:stCxn id="206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4" name="直線コネクタ 183">
                <a:extLst>
                  <a:ext uri="{FF2B5EF4-FFF2-40B4-BE49-F238E27FC236}">
                    <a16:creationId xmlns:a16="http://schemas.microsoft.com/office/drawing/2014/main" id="{0C3190BA-7C04-9C44-AD4A-620420B10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2" name="角丸四角形吹き出し 181">
              <a:extLst>
                <a:ext uri="{FF2B5EF4-FFF2-40B4-BE49-F238E27FC236}">
                  <a16:creationId xmlns:a16="http://schemas.microsoft.com/office/drawing/2014/main" id="{DBE77C96-684D-534F-AC00-F313ABF708C2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266" name="カギ線コネクタ 265">
            <a:extLst>
              <a:ext uri="{FF2B5EF4-FFF2-40B4-BE49-F238E27FC236}">
                <a16:creationId xmlns:a16="http://schemas.microsoft.com/office/drawing/2014/main" id="{A5BBA0F6-3B66-C348-9D5D-08684A4EFAFF}"/>
              </a:ext>
            </a:extLst>
          </p:cNvPr>
          <p:cNvCxnSpPr>
            <a:cxnSpLocks/>
          </p:cNvCxnSpPr>
          <p:nvPr/>
        </p:nvCxnSpPr>
        <p:spPr>
          <a:xfrm>
            <a:off x="2281261" y="3858531"/>
            <a:ext cx="4169799" cy="936702"/>
          </a:xfrm>
          <a:prstGeom prst="bentConnector3">
            <a:avLst>
              <a:gd name="adj1" fmla="val 64174"/>
            </a:avLst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直線コネクタ 266">
            <a:extLst>
              <a:ext uri="{FF2B5EF4-FFF2-40B4-BE49-F238E27FC236}">
                <a16:creationId xmlns:a16="http://schemas.microsoft.com/office/drawing/2014/main" id="{ADBA2964-9EC6-5741-BA28-727E3E2F6933}"/>
              </a:ext>
            </a:extLst>
          </p:cNvPr>
          <p:cNvCxnSpPr/>
          <p:nvPr/>
        </p:nvCxnSpPr>
        <p:spPr>
          <a:xfrm rot="10800000">
            <a:off x="4354624" y="37740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8" name="グループ化 267">
            <a:extLst>
              <a:ext uri="{FF2B5EF4-FFF2-40B4-BE49-F238E27FC236}">
                <a16:creationId xmlns:a16="http://schemas.microsoft.com/office/drawing/2014/main" id="{1961C53A-54FF-9C44-81A5-12D7A77B2BD4}"/>
              </a:ext>
            </a:extLst>
          </p:cNvPr>
          <p:cNvGrpSpPr/>
          <p:nvPr/>
        </p:nvGrpSpPr>
        <p:grpSpPr>
          <a:xfrm>
            <a:off x="5076232" y="4864147"/>
            <a:ext cx="1380552" cy="187200"/>
            <a:chOff x="675927" y="4143331"/>
            <a:chExt cx="2223394" cy="187200"/>
          </a:xfrm>
        </p:grpSpPr>
        <p:cxnSp>
          <p:nvCxnSpPr>
            <p:cNvPr id="269" name="直線矢印コネクタ 268">
              <a:extLst>
                <a:ext uri="{FF2B5EF4-FFF2-40B4-BE49-F238E27FC236}">
                  <a16:creationId xmlns:a16="http://schemas.microsoft.com/office/drawing/2014/main" id="{85324D43-66DE-564B-A316-3DB0B95BCF5A}"/>
                </a:ext>
              </a:extLst>
            </p:cNvPr>
            <p:cNvCxnSpPr>
              <a:cxnSpLocks/>
            </p:cNvCxnSpPr>
            <p:nvPr/>
          </p:nvCxnSpPr>
          <p:spPr>
            <a:xfrm>
              <a:off x="675927" y="4236929"/>
              <a:ext cx="2223394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コネクタ 269">
              <a:extLst>
                <a:ext uri="{FF2B5EF4-FFF2-40B4-BE49-F238E27FC236}">
                  <a16:creationId xmlns:a16="http://schemas.microsoft.com/office/drawing/2014/main" id="{CD531283-F8FF-F147-ACD7-BD7F43D57CA9}"/>
                </a:ext>
              </a:extLst>
            </p:cNvPr>
            <p:cNvCxnSpPr/>
            <p:nvPr/>
          </p:nvCxnSpPr>
          <p:spPr>
            <a:xfrm>
              <a:off x="1883485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D150EBB5-749D-5049-8E3C-C0CCB96FC857}"/>
              </a:ext>
            </a:extLst>
          </p:cNvPr>
          <p:cNvGrpSpPr/>
          <p:nvPr/>
        </p:nvGrpSpPr>
        <p:grpSpPr>
          <a:xfrm>
            <a:off x="5885653" y="5053618"/>
            <a:ext cx="585489" cy="187200"/>
            <a:chOff x="513140" y="4143331"/>
            <a:chExt cx="2445732" cy="187200"/>
          </a:xfrm>
        </p:grpSpPr>
        <p:cxnSp>
          <p:nvCxnSpPr>
            <p:cNvPr id="272" name="直線矢印コネクタ 271">
              <a:extLst>
                <a:ext uri="{FF2B5EF4-FFF2-40B4-BE49-F238E27FC236}">
                  <a16:creationId xmlns:a16="http://schemas.microsoft.com/office/drawing/2014/main" id="{13F5980F-65D5-0742-88B5-422485FDA637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0" y="4236929"/>
              <a:ext cx="2445732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線コネクタ 272">
              <a:extLst>
                <a:ext uri="{FF2B5EF4-FFF2-40B4-BE49-F238E27FC236}">
                  <a16:creationId xmlns:a16="http://schemas.microsoft.com/office/drawing/2014/main" id="{6A585604-82AA-EA44-82FF-DEEFA6EDE915}"/>
                </a:ext>
              </a:extLst>
            </p:cNvPr>
            <p:cNvCxnSpPr/>
            <p:nvPr/>
          </p:nvCxnSpPr>
          <p:spPr>
            <a:xfrm>
              <a:off x="1783980" y="414333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144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8BEFA66-3551-8548-BDC5-591FF12A3197}"/>
                  </a:ext>
                </a:extLst>
              </p:cNvPr>
              <p:cNvSpPr txBox="1"/>
              <p:nvPr/>
            </p:nvSpPr>
            <p:spPr>
              <a:xfrm>
                <a:off x="170816" y="1512568"/>
                <a:ext cx="11996143" cy="58258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16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600" b="0" i="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b="0" i="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ba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baba</m:t>
                    </m:r>
                    <m:r>
                      <m:rPr>
                        <m:nor/>
                      </m:rPr>
                      <a:rPr lang="en-US" altLang="ja-JP" sz="2800" b="0" i="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</m:t>
                    </m:r>
                    <m:r>
                      <m:rPr>
                        <m:nor/>
                      </m:rPr>
                      <a:rPr lang="en-US" altLang="ja-JP" sz="2800" b="0" i="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abababa</m:t>
                    </m:r>
                    <m:r>
                      <m:rPr>
                        <m:nor/>
                      </m:rPr>
                      <a:rPr lang="en-US" altLang="ja-JP" sz="2800" b="0" i="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cc</m:t>
                    </m:r>
                  </m:oMath>
                </a14:m>
                <a:r>
                  <a:rPr lang="en-US" altLang="ja-JP" sz="2800" spc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</a:t>
                </a:r>
              </a:p>
              <a:p>
                <a:endParaRPr lang="en-US" altLang="ja-JP" sz="1400" dirty="0"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1600" dirty="0">
                    <a:solidFill>
                      <a:schemeClr val="bg1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6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abababaabababaabababa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cc</m:t>
                    </m:r>
                  </m:oMath>
                </a14:m>
                <a:r>
                  <a:rPr lang="en-US" altLang="ja-JP" sz="2800" spc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</a:t>
                </a:r>
              </a:p>
              <a:p>
                <a:endParaRPr lang="en-US" altLang="ja-JP" sz="1400" dirty="0"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16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6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abababa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abababaabababa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cc</m:t>
                    </m:r>
                  </m:oMath>
                </a14:m>
                <a:r>
                  <a:rPr lang="en-US" altLang="ja-JP" sz="2800" spc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</a:t>
                </a:r>
              </a:p>
              <a:p>
                <a:endParaRPr lang="en-US" altLang="ja-JP" sz="1400" dirty="0"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16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6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abababaabababa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abababa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cc</m:t>
                    </m:r>
                  </m:oMath>
                </a14:m>
                <a:r>
                  <a:rPr lang="en-US" altLang="ja-JP" sz="2800" spc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</a:t>
                </a:r>
              </a:p>
              <a:p>
                <a:endParaRPr lang="en-US" altLang="ja-JP" sz="1400" dirty="0"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16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6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abababaabababaab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cc</m:t>
                    </m:r>
                  </m:oMath>
                </a14:m>
                <a:r>
                  <a:rPr lang="en-US" altLang="ja-JP" sz="2800" spc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</a:t>
                </a:r>
              </a:p>
              <a:p>
                <a:endParaRPr lang="en-US" altLang="ja-JP" sz="1400" dirty="0"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16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6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abababaabababaabab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cc</m:t>
                    </m:r>
                  </m:oMath>
                </a14:m>
                <a:r>
                  <a:rPr lang="en-US" altLang="ja-JP" sz="2800" spc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</a:t>
                </a:r>
              </a:p>
              <a:p>
                <a:endParaRPr lang="en-US" altLang="ja-JP" sz="1400" dirty="0"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16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6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abababaabababaababab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rgbClr val="333333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ja-JP" sz="2800" spc="1200" smtClean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cc</m:t>
                    </m:r>
                  </m:oMath>
                </a14:m>
                <a:r>
                  <a:rPr lang="en-US" altLang="ja-JP" sz="2800" spc="1200" dirty="0"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</a:t>
                </a:r>
              </a:p>
              <a:p>
                <a:endParaRPr lang="en-US" altLang="ja-JP" sz="2600" dirty="0"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8BEFA66-3551-8548-BDC5-591FF12A3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16" y="1512568"/>
                <a:ext cx="11996143" cy="58258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右中かっこ 35">
            <a:extLst>
              <a:ext uri="{FF2B5EF4-FFF2-40B4-BE49-F238E27FC236}">
                <a16:creationId xmlns:a16="http://schemas.microsoft.com/office/drawing/2014/main" id="{BECD799E-015C-1940-BE11-D9B46F829DC9}"/>
              </a:ext>
            </a:extLst>
          </p:cNvPr>
          <p:cNvSpPr/>
          <p:nvPr/>
        </p:nvSpPr>
        <p:spPr>
          <a:xfrm>
            <a:off x="8295886" y="2116883"/>
            <a:ext cx="274800" cy="1222491"/>
          </a:xfrm>
          <a:prstGeom prst="rightBrace">
            <a:avLst/>
          </a:prstGeom>
          <a:ln w="38100">
            <a:solidFill>
              <a:srgbClr val="45A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中かっこ 37">
            <a:extLst>
              <a:ext uri="{FF2B5EF4-FFF2-40B4-BE49-F238E27FC236}">
                <a16:creationId xmlns:a16="http://schemas.microsoft.com/office/drawing/2014/main" id="{D4C772A8-1397-DA4B-8BBB-CBAA40C0E5EC}"/>
              </a:ext>
            </a:extLst>
          </p:cNvPr>
          <p:cNvSpPr/>
          <p:nvPr/>
        </p:nvSpPr>
        <p:spPr>
          <a:xfrm>
            <a:off x="8306207" y="3424288"/>
            <a:ext cx="293694" cy="1859674"/>
          </a:xfrm>
          <a:prstGeom prst="rightBrace">
            <a:avLst/>
          </a:prstGeom>
          <a:ln w="38100">
            <a:solidFill>
              <a:srgbClr val="52B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A6A2A3C8-E880-094E-872F-DD248207CABE}"/>
                  </a:ext>
                </a:extLst>
              </p:cNvPr>
              <p:cNvSpPr/>
              <p:nvPr/>
            </p:nvSpPr>
            <p:spPr>
              <a:xfrm>
                <a:off x="7756663" y="2449070"/>
                <a:ext cx="2125362" cy="56474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45A1CF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solidFill>
                                <a:srgbClr val="45A1CF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𝑮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45A1CF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ja-JP" b="1" dirty="0">
                  <a:solidFill>
                    <a:srgbClr val="45A1CF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A6A2A3C8-E880-094E-872F-DD248207C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663" y="2449070"/>
                <a:ext cx="2125362" cy="564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右中かっこ 41">
            <a:extLst>
              <a:ext uri="{FF2B5EF4-FFF2-40B4-BE49-F238E27FC236}">
                <a16:creationId xmlns:a16="http://schemas.microsoft.com/office/drawing/2014/main" id="{18B5D909-8C03-D442-B0CC-2BC4D9BC7A91}"/>
              </a:ext>
            </a:extLst>
          </p:cNvPr>
          <p:cNvSpPr/>
          <p:nvPr/>
        </p:nvSpPr>
        <p:spPr>
          <a:xfrm>
            <a:off x="8319931" y="5366197"/>
            <a:ext cx="279970" cy="551335"/>
          </a:xfrm>
          <a:prstGeom prst="rightBrace">
            <a:avLst/>
          </a:prstGeom>
          <a:ln w="38100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C3DF2B5E-0DC0-024C-995F-3026D971B51F}"/>
                  </a:ext>
                </a:extLst>
              </p:cNvPr>
              <p:cNvSpPr/>
              <p:nvPr/>
            </p:nvSpPr>
            <p:spPr>
              <a:xfrm>
                <a:off x="-465844" y="1864341"/>
                <a:ext cx="2125362" cy="466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45A1CF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solidFill>
                                <a:srgbClr val="45A1CF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𝒑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45A1CF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altLang="ja-JP" b="1" dirty="0">
                  <a:solidFill>
                    <a:srgbClr val="45A1CF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C3DF2B5E-0DC0-024C-995F-3026D971B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5844" y="1864341"/>
                <a:ext cx="2125362" cy="466731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425278B3-BDD0-C344-810E-C864A316F32F}"/>
                  </a:ext>
                </a:extLst>
              </p:cNvPr>
              <p:cNvSpPr/>
              <p:nvPr/>
            </p:nvSpPr>
            <p:spPr>
              <a:xfrm>
                <a:off x="4517452" y="3379567"/>
                <a:ext cx="2125362" cy="466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𝒑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ja-JP" b="1" dirty="0">
                  <a:solidFill>
                    <a:srgbClr val="52B780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425278B3-BDD0-C344-810E-C864A316F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452" y="3379567"/>
                <a:ext cx="2125362" cy="466731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FD7B92CC-F31D-9E4C-A981-7CFF33138516}"/>
                  </a:ext>
                </a:extLst>
              </p:cNvPr>
              <p:cNvSpPr/>
              <p:nvPr/>
            </p:nvSpPr>
            <p:spPr>
              <a:xfrm>
                <a:off x="6713146" y="5262269"/>
                <a:ext cx="212536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DC5D4A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solidFill>
                                <a:srgbClr val="DC5D4A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𝒑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DC5D4A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ja-JP" b="1" dirty="0">
                  <a:solidFill>
                    <a:srgbClr val="DC5D4A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FD7B92CC-F31D-9E4C-A981-7CFF331385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146" y="5262269"/>
                <a:ext cx="2125362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円弧 45">
            <a:extLst>
              <a:ext uri="{FF2B5EF4-FFF2-40B4-BE49-F238E27FC236}">
                <a16:creationId xmlns:a16="http://schemas.microsoft.com/office/drawing/2014/main" id="{3C701ED4-BA29-FC49-8B90-B6FC58774DD5}"/>
              </a:ext>
            </a:extLst>
          </p:cNvPr>
          <p:cNvSpPr/>
          <p:nvPr/>
        </p:nvSpPr>
        <p:spPr>
          <a:xfrm>
            <a:off x="702593" y="2058790"/>
            <a:ext cx="2543768" cy="654146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45A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B8D09055-649A-744C-ADE4-D6292B88C53F}"/>
              </a:ext>
            </a:extLst>
          </p:cNvPr>
          <p:cNvSpPr/>
          <p:nvPr/>
        </p:nvSpPr>
        <p:spPr>
          <a:xfrm>
            <a:off x="3235595" y="2058790"/>
            <a:ext cx="2543768" cy="654146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45A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9C4A8041-0551-A845-9DF0-D32BB52835DB}"/>
              </a:ext>
            </a:extLst>
          </p:cNvPr>
          <p:cNvSpPr/>
          <p:nvPr/>
        </p:nvSpPr>
        <p:spPr>
          <a:xfrm>
            <a:off x="5779362" y="2058790"/>
            <a:ext cx="2543768" cy="654146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45A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1BE10892-1308-B54B-8890-3512AFD3C3C2}"/>
              </a:ext>
            </a:extLst>
          </p:cNvPr>
          <p:cNvSpPr/>
          <p:nvPr/>
        </p:nvSpPr>
        <p:spPr>
          <a:xfrm>
            <a:off x="5748344" y="3462872"/>
            <a:ext cx="744041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弧 71">
            <a:extLst>
              <a:ext uri="{FF2B5EF4-FFF2-40B4-BE49-F238E27FC236}">
                <a16:creationId xmlns:a16="http://schemas.microsoft.com/office/drawing/2014/main" id="{654244A3-29AD-3D4F-B7EF-965654F4CA56}"/>
              </a:ext>
            </a:extLst>
          </p:cNvPr>
          <p:cNvSpPr/>
          <p:nvPr/>
        </p:nvSpPr>
        <p:spPr>
          <a:xfrm>
            <a:off x="6503087" y="3465579"/>
            <a:ext cx="744041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弧 72">
            <a:extLst>
              <a:ext uri="{FF2B5EF4-FFF2-40B4-BE49-F238E27FC236}">
                <a16:creationId xmlns:a16="http://schemas.microsoft.com/office/drawing/2014/main" id="{796C6B63-35F9-6749-96B2-DDFB12FF04C9}"/>
              </a:ext>
            </a:extLst>
          </p:cNvPr>
          <p:cNvSpPr/>
          <p:nvPr/>
        </p:nvSpPr>
        <p:spPr>
          <a:xfrm>
            <a:off x="7236903" y="3466469"/>
            <a:ext cx="744041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弧 73">
            <a:extLst>
              <a:ext uri="{FF2B5EF4-FFF2-40B4-BE49-F238E27FC236}">
                <a16:creationId xmlns:a16="http://schemas.microsoft.com/office/drawing/2014/main" id="{ADAA1AC4-A668-7E48-A199-C9A25FA98245}"/>
              </a:ext>
            </a:extLst>
          </p:cNvPr>
          <p:cNvSpPr/>
          <p:nvPr/>
        </p:nvSpPr>
        <p:spPr>
          <a:xfrm>
            <a:off x="7991646" y="3469176"/>
            <a:ext cx="744041" cy="380437"/>
          </a:xfrm>
          <a:prstGeom prst="arc">
            <a:avLst>
              <a:gd name="adj1" fmla="val 10912670"/>
              <a:gd name="adj2" fmla="val 1478960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弧 74">
            <a:extLst>
              <a:ext uri="{FF2B5EF4-FFF2-40B4-BE49-F238E27FC236}">
                <a16:creationId xmlns:a16="http://schemas.microsoft.com/office/drawing/2014/main" id="{11E318B6-E16D-7C44-9ECC-6E0879442FCF}"/>
              </a:ext>
            </a:extLst>
          </p:cNvPr>
          <p:cNvSpPr/>
          <p:nvPr/>
        </p:nvSpPr>
        <p:spPr>
          <a:xfrm>
            <a:off x="6502032" y="4080767"/>
            <a:ext cx="744041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弧 75">
            <a:extLst>
              <a:ext uri="{FF2B5EF4-FFF2-40B4-BE49-F238E27FC236}">
                <a16:creationId xmlns:a16="http://schemas.microsoft.com/office/drawing/2014/main" id="{B128D1D2-8047-484C-96AC-A03C0DCFFF14}"/>
              </a:ext>
            </a:extLst>
          </p:cNvPr>
          <p:cNvSpPr/>
          <p:nvPr/>
        </p:nvSpPr>
        <p:spPr>
          <a:xfrm>
            <a:off x="7235848" y="4081657"/>
            <a:ext cx="744041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弧 76">
            <a:extLst>
              <a:ext uri="{FF2B5EF4-FFF2-40B4-BE49-F238E27FC236}">
                <a16:creationId xmlns:a16="http://schemas.microsoft.com/office/drawing/2014/main" id="{F641243F-3258-0A41-81EF-1B480E4B5793}"/>
              </a:ext>
            </a:extLst>
          </p:cNvPr>
          <p:cNvSpPr/>
          <p:nvPr/>
        </p:nvSpPr>
        <p:spPr>
          <a:xfrm>
            <a:off x="7990591" y="4084364"/>
            <a:ext cx="744041" cy="380437"/>
          </a:xfrm>
          <a:prstGeom prst="arc">
            <a:avLst>
              <a:gd name="adj1" fmla="val 10912670"/>
              <a:gd name="adj2" fmla="val 1478960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弧 77">
            <a:extLst>
              <a:ext uri="{FF2B5EF4-FFF2-40B4-BE49-F238E27FC236}">
                <a16:creationId xmlns:a16="http://schemas.microsoft.com/office/drawing/2014/main" id="{D5CFA93B-16BB-084C-9A8A-D898E38F0749}"/>
              </a:ext>
            </a:extLst>
          </p:cNvPr>
          <p:cNvSpPr/>
          <p:nvPr/>
        </p:nvSpPr>
        <p:spPr>
          <a:xfrm>
            <a:off x="7238043" y="4724943"/>
            <a:ext cx="744041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弧 78">
            <a:extLst>
              <a:ext uri="{FF2B5EF4-FFF2-40B4-BE49-F238E27FC236}">
                <a16:creationId xmlns:a16="http://schemas.microsoft.com/office/drawing/2014/main" id="{11843ABF-57CC-3343-AD83-B960670B4F2B}"/>
              </a:ext>
            </a:extLst>
          </p:cNvPr>
          <p:cNvSpPr/>
          <p:nvPr/>
        </p:nvSpPr>
        <p:spPr>
          <a:xfrm>
            <a:off x="7992786" y="4727650"/>
            <a:ext cx="744041" cy="380437"/>
          </a:xfrm>
          <a:prstGeom prst="arc">
            <a:avLst>
              <a:gd name="adj1" fmla="val 10912670"/>
              <a:gd name="adj2" fmla="val 1478960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弧 79">
            <a:extLst>
              <a:ext uri="{FF2B5EF4-FFF2-40B4-BE49-F238E27FC236}">
                <a16:creationId xmlns:a16="http://schemas.microsoft.com/office/drawing/2014/main" id="{181C8E44-A32E-1142-B198-D5043E6BBE10}"/>
              </a:ext>
            </a:extLst>
          </p:cNvPr>
          <p:cNvSpPr/>
          <p:nvPr/>
        </p:nvSpPr>
        <p:spPr>
          <a:xfrm>
            <a:off x="7969599" y="5415000"/>
            <a:ext cx="347930" cy="356842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弧 54">
            <a:extLst>
              <a:ext uri="{FF2B5EF4-FFF2-40B4-BE49-F238E27FC236}">
                <a16:creationId xmlns:a16="http://schemas.microsoft.com/office/drawing/2014/main" id="{BE7E8A2A-47E9-4347-9E8D-312B173147C4}"/>
              </a:ext>
            </a:extLst>
          </p:cNvPr>
          <p:cNvSpPr/>
          <p:nvPr/>
        </p:nvSpPr>
        <p:spPr>
          <a:xfrm>
            <a:off x="3219879" y="2747639"/>
            <a:ext cx="2543767" cy="654146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45A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弧 80">
            <a:extLst>
              <a:ext uri="{FF2B5EF4-FFF2-40B4-BE49-F238E27FC236}">
                <a16:creationId xmlns:a16="http://schemas.microsoft.com/office/drawing/2014/main" id="{BBFE86B8-DA52-0F47-9776-45229CDF03F6}"/>
              </a:ext>
            </a:extLst>
          </p:cNvPr>
          <p:cNvSpPr/>
          <p:nvPr/>
        </p:nvSpPr>
        <p:spPr>
          <a:xfrm>
            <a:off x="5770997" y="2765459"/>
            <a:ext cx="2543767" cy="654146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45A1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DE67758D-99FD-2B4E-8C4D-DE8C8A1A36D7}"/>
                  </a:ext>
                </a:extLst>
              </p:cNvPr>
              <p:cNvSpPr/>
              <p:nvPr/>
            </p:nvSpPr>
            <p:spPr>
              <a:xfrm>
                <a:off x="7815878" y="4105833"/>
                <a:ext cx="2125362" cy="51340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𝑮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altLang="ja-JP" b="1" dirty="0">
                  <a:solidFill>
                    <a:srgbClr val="52B780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DE67758D-99FD-2B4E-8C4D-DE8C8A1A3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878" y="4105833"/>
                <a:ext cx="2125362" cy="5134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E11EA05E-B156-B142-8826-EBF1B286F7DD}"/>
                  </a:ext>
                </a:extLst>
              </p:cNvPr>
              <p:cNvSpPr/>
              <p:nvPr/>
            </p:nvSpPr>
            <p:spPr>
              <a:xfrm>
                <a:off x="7815878" y="5368256"/>
                <a:ext cx="2125362" cy="51340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DC5D4A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solidFill>
                                <a:srgbClr val="DC5D4A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𝑮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DC5D4A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altLang="ja-JP" b="1" dirty="0">
                  <a:solidFill>
                    <a:srgbClr val="DC5D4A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E11EA05E-B156-B142-8826-EBF1B286F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878" y="5368256"/>
                <a:ext cx="2125362" cy="5134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0B73EABE-4698-EF4C-95E4-E102D1872660}"/>
              </a:ext>
            </a:extLst>
          </p:cNvPr>
          <p:cNvCxnSpPr>
            <a:cxnSpLocks/>
          </p:cNvCxnSpPr>
          <p:nvPr/>
        </p:nvCxnSpPr>
        <p:spPr>
          <a:xfrm>
            <a:off x="662466" y="2621489"/>
            <a:ext cx="767575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9D9FD2CD-A0EB-B94C-81AC-4B1D0BB051E8}"/>
              </a:ext>
            </a:extLst>
          </p:cNvPr>
          <p:cNvCxnSpPr/>
          <p:nvPr/>
        </p:nvCxnSpPr>
        <p:spPr>
          <a:xfrm>
            <a:off x="4496700" y="2527891"/>
            <a:ext cx="0" cy="18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75C2BC91-3722-884D-B6A4-CAFC345D34AC}"/>
              </a:ext>
            </a:extLst>
          </p:cNvPr>
          <p:cNvCxnSpPr>
            <a:cxnSpLocks/>
          </p:cNvCxnSpPr>
          <p:nvPr/>
        </p:nvCxnSpPr>
        <p:spPr>
          <a:xfrm>
            <a:off x="3219879" y="3266541"/>
            <a:ext cx="5121276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7EF8F696-3FAF-744A-818B-5D58B880CBDB}"/>
              </a:ext>
            </a:extLst>
          </p:cNvPr>
          <p:cNvCxnSpPr/>
          <p:nvPr/>
        </p:nvCxnSpPr>
        <p:spPr>
          <a:xfrm>
            <a:off x="5778086" y="3172943"/>
            <a:ext cx="0" cy="18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25FE36AA-C04A-EF41-B2A4-A85316CBA746}"/>
              </a:ext>
            </a:extLst>
          </p:cNvPr>
          <p:cNvCxnSpPr>
            <a:cxnSpLocks/>
          </p:cNvCxnSpPr>
          <p:nvPr/>
        </p:nvCxnSpPr>
        <p:spPr>
          <a:xfrm>
            <a:off x="5748343" y="3903472"/>
            <a:ext cx="259281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6BB71397-BEC0-5B4C-9104-0E7E541FA3D7}"/>
              </a:ext>
            </a:extLst>
          </p:cNvPr>
          <p:cNvCxnSpPr/>
          <p:nvPr/>
        </p:nvCxnSpPr>
        <p:spPr>
          <a:xfrm>
            <a:off x="7043518" y="3809874"/>
            <a:ext cx="0" cy="18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A3EF0231-B1AD-C441-8095-AB65AA14BE0D}"/>
              </a:ext>
            </a:extLst>
          </p:cNvPr>
          <p:cNvCxnSpPr>
            <a:cxnSpLocks/>
          </p:cNvCxnSpPr>
          <p:nvPr/>
        </p:nvCxnSpPr>
        <p:spPr>
          <a:xfrm>
            <a:off x="6492385" y="4546045"/>
            <a:ext cx="184288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44DADDAF-9A84-B342-9575-895FE197E47D}"/>
              </a:ext>
            </a:extLst>
          </p:cNvPr>
          <p:cNvCxnSpPr/>
          <p:nvPr/>
        </p:nvCxnSpPr>
        <p:spPr>
          <a:xfrm>
            <a:off x="7412951" y="4452447"/>
            <a:ext cx="0" cy="18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11148AC3-56CC-0D4A-9D69-6E079BEEB777}"/>
              </a:ext>
            </a:extLst>
          </p:cNvPr>
          <p:cNvCxnSpPr>
            <a:cxnSpLocks/>
          </p:cNvCxnSpPr>
          <p:nvPr/>
        </p:nvCxnSpPr>
        <p:spPr>
          <a:xfrm>
            <a:off x="7235848" y="5190360"/>
            <a:ext cx="108746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0BF4E40B-C312-4E4E-AEE9-6572D371F2E5}"/>
              </a:ext>
            </a:extLst>
          </p:cNvPr>
          <p:cNvCxnSpPr/>
          <p:nvPr/>
        </p:nvCxnSpPr>
        <p:spPr>
          <a:xfrm>
            <a:off x="7779062" y="5096762"/>
            <a:ext cx="0" cy="18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F0638400-CE85-0E45-826D-742AF366DA10}"/>
              </a:ext>
            </a:extLst>
          </p:cNvPr>
          <p:cNvCxnSpPr>
            <a:cxnSpLocks/>
          </p:cNvCxnSpPr>
          <p:nvPr/>
        </p:nvCxnSpPr>
        <p:spPr>
          <a:xfrm>
            <a:off x="7969599" y="5832400"/>
            <a:ext cx="36566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2485B47F-D798-9647-B565-D3C101DBE286}"/>
              </a:ext>
            </a:extLst>
          </p:cNvPr>
          <p:cNvCxnSpPr/>
          <p:nvPr/>
        </p:nvCxnSpPr>
        <p:spPr>
          <a:xfrm>
            <a:off x="8152259" y="5738802"/>
            <a:ext cx="0" cy="18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角丸四角形吹き出し 107">
                <a:extLst>
                  <a:ext uri="{FF2B5EF4-FFF2-40B4-BE49-F238E27FC236}">
                    <a16:creationId xmlns:a16="http://schemas.microsoft.com/office/drawing/2014/main" id="{1F6AA356-E8AD-4E40-94E2-7CCB570C0DA6}"/>
                  </a:ext>
                </a:extLst>
              </p:cNvPr>
              <p:cNvSpPr/>
              <p:nvPr/>
            </p:nvSpPr>
            <p:spPr>
              <a:xfrm>
                <a:off x="7250453" y="1095820"/>
                <a:ext cx="1802548" cy="207882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Position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ja-JP" altLang="en-US" sz="200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角丸四角形吹き出し 107">
                <a:extLst>
                  <a:ext uri="{FF2B5EF4-FFF2-40B4-BE49-F238E27FC236}">
                    <a16:creationId xmlns:a16="http://schemas.microsoft.com/office/drawing/2014/main" id="{1F6AA356-E8AD-4E40-94E2-7CCB570C0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453" y="1095820"/>
                <a:ext cx="1802548" cy="207882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blipFill>
                <a:blip r:embed="rId10"/>
                <a:stretch>
                  <a:fillRect l="-4167" t="-50000" b="-4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73B2C0-B14F-8E45-B176-567BDC1EC9FA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Periodic property of suffix pals in a str.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9F418175-2DE4-D04B-AA0D-7EFDC1E6715A}"/>
                  </a:ext>
                </a:extLst>
              </p:cNvPr>
              <p:cNvSpPr/>
              <p:nvPr/>
            </p:nvSpPr>
            <p:spPr>
              <a:xfrm>
                <a:off x="243721" y="4024143"/>
                <a:ext cx="5950409" cy="1919627"/>
              </a:xfrm>
              <a:prstGeom prst="rect">
                <a:avLst/>
              </a:prstGeom>
              <a:noFill/>
              <a:ln w="38100" cmpd="dbl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Lemma 1 [Apostolico et al., 1995]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ea typeface="Hiragino Maru Gothic ProN W4" charset="-128"/>
                    <a:cs typeface="Hiragino Maru Gothic ProN W4" charset="-128"/>
                  </a:rPr>
                  <a:t> 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Suffix palindromes in a string which end at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pos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can be classified into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24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groups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such that each pal in the same group has the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same smallest period.</a:t>
                </a:r>
              </a:p>
            </p:txBody>
          </p:sp>
        </mc:Choice>
        <mc:Fallback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9F418175-2DE4-D04B-AA0D-7EFDC1E67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1" y="4024143"/>
                <a:ext cx="5950409" cy="1919627"/>
              </a:xfrm>
              <a:prstGeom prst="rect">
                <a:avLst/>
              </a:prstGeom>
              <a:blipFill>
                <a:blip r:embed="rId11"/>
                <a:stretch>
                  <a:fillRect l="-1268" t="-1935" b="-5806"/>
                </a:stretch>
              </a:blipFill>
              <a:ln w="38100" cmpd="dbl"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下矢印 15">
            <a:extLst>
              <a:ext uri="{FF2B5EF4-FFF2-40B4-BE49-F238E27FC236}">
                <a16:creationId xmlns:a16="http://schemas.microsoft.com/office/drawing/2014/main" id="{21921CF3-549A-CF4C-AE5B-35188466A919}"/>
              </a:ext>
            </a:extLst>
          </p:cNvPr>
          <p:cNvSpPr/>
          <p:nvPr/>
        </p:nvSpPr>
        <p:spPr>
          <a:xfrm>
            <a:off x="8084728" y="1376908"/>
            <a:ext cx="130446" cy="282457"/>
          </a:xfrm>
          <a:prstGeom prst="downArrow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11AEFA2-B3B6-EC4B-82A2-17F07C54BA51}"/>
                  </a:ext>
                </a:extLst>
              </p:cNvPr>
              <p:cNvSpPr txBox="1"/>
              <p:nvPr/>
            </p:nvSpPr>
            <p:spPr>
              <a:xfrm>
                <a:off x="239501" y="5937166"/>
                <a:ext cx="6115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groups can be represented in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sz="24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ja-JP" sz="24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func>
                      </m:e>
                    </m:d>
                  </m:oMath>
                </a14:m>
                <a:r>
                  <a:rPr kumimoji="1"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space.</a:t>
                </a:r>
                <a:endParaRPr kumimoji="1" lang="ja-JP" altLang="en-US" sz="240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111AEFA2-B3B6-EC4B-82A2-17F07C54B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01" y="5937166"/>
                <a:ext cx="6115970" cy="461665"/>
              </a:xfrm>
              <a:prstGeom prst="rect">
                <a:avLst/>
              </a:prstGeom>
              <a:blipFill>
                <a:blip r:embed="rId12"/>
                <a:stretch>
                  <a:fillRect l="-1452" t="-7895" r="-62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2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0" grpId="0"/>
      <p:bldP spid="42" grpId="0" animBg="1"/>
      <p:bldP spid="43" grpId="0"/>
      <p:bldP spid="44" grpId="0"/>
      <p:bldP spid="45" grpId="0"/>
      <p:bldP spid="46" grpId="0" animBg="1"/>
      <p:bldP spid="49" grpId="0" animBg="1"/>
      <p:bldP spid="52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55" grpId="0" animBg="1"/>
      <p:bldP spid="81" grpId="0" animBg="1"/>
      <p:bldP spid="85" grpId="0"/>
      <p:bldP spid="86" grpId="0"/>
      <p:bldP spid="69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C2A3891-DC5F-DC41-BB61-846151106179}"/>
              </a:ext>
            </a:extLst>
          </p:cNvPr>
          <p:cNvSpPr txBox="1"/>
          <p:nvPr/>
        </p:nvSpPr>
        <p:spPr>
          <a:xfrm>
            <a:off x="382377" y="1205128"/>
            <a:ext cx="10111452" cy="2342399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 maximal palindromes in a group except for the longest one </a:t>
            </a:r>
          </a:p>
          <a:p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are immediately preceded by the same character, </a:t>
            </a:r>
          </a:p>
          <a:p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since these palindromes have same smallest period.</a:t>
            </a:r>
          </a:p>
          <a:p>
            <a:endParaRPr lang="en-US" altLang="ja-JP" sz="2400" dirty="0">
              <a:solidFill>
                <a:srgbClr val="333333"/>
              </a:solidFill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3AABDC-A98E-4F4F-ACC8-AA78E04A59E3}"/>
              </a:ext>
            </a:extLst>
          </p:cNvPr>
          <p:cNvSpPr txBox="1"/>
          <p:nvPr/>
        </p:nvSpPr>
        <p:spPr>
          <a:xfrm>
            <a:off x="11718758" y="7940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760150DD-1EC3-A740-828B-6456C8F2B52C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ja-JP" sz="4000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cxnSp>
        <p:nvCxnSpPr>
          <p:cNvPr id="337" name="直線矢印コネクタ 336">
            <a:extLst>
              <a:ext uri="{FF2B5EF4-FFF2-40B4-BE49-F238E27FC236}">
                <a16:creationId xmlns:a16="http://schemas.microsoft.com/office/drawing/2014/main" id="{EF6D1A77-1FBC-704A-8EC9-564A0D7CBB22}"/>
              </a:ext>
            </a:extLst>
          </p:cNvPr>
          <p:cNvCxnSpPr>
            <a:cxnSpLocks/>
          </p:cNvCxnSpPr>
          <p:nvPr/>
        </p:nvCxnSpPr>
        <p:spPr>
          <a:xfrm flipV="1">
            <a:off x="3913200" y="5230622"/>
            <a:ext cx="3128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矢印コネクタ 339">
            <a:extLst>
              <a:ext uri="{FF2B5EF4-FFF2-40B4-BE49-F238E27FC236}">
                <a16:creationId xmlns:a16="http://schemas.microsoft.com/office/drawing/2014/main" id="{BBA46B2F-B85F-7A4C-8CF7-68CD4E7D382C}"/>
              </a:ext>
            </a:extLst>
          </p:cNvPr>
          <p:cNvCxnSpPr>
            <a:cxnSpLocks/>
          </p:cNvCxnSpPr>
          <p:nvPr/>
        </p:nvCxnSpPr>
        <p:spPr>
          <a:xfrm>
            <a:off x="3029427" y="4780426"/>
            <a:ext cx="401256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矢印コネクタ 340">
            <a:extLst>
              <a:ext uri="{FF2B5EF4-FFF2-40B4-BE49-F238E27FC236}">
                <a16:creationId xmlns:a16="http://schemas.microsoft.com/office/drawing/2014/main" id="{3392B9EB-5883-F44E-8351-7893D479C5C3}"/>
              </a:ext>
            </a:extLst>
          </p:cNvPr>
          <p:cNvCxnSpPr>
            <a:cxnSpLocks/>
          </p:cNvCxnSpPr>
          <p:nvPr/>
        </p:nvCxnSpPr>
        <p:spPr>
          <a:xfrm>
            <a:off x="2108450" y="4376276"/>
            <a:ext cx="49320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>
            <a:extLst>
              <a:ext uri="{FF2B5EF4-FFF2-40B4-BE49-F238E27FC236}">
                <a16:creationId xmlns:a16="http://schemas.microsoft.com/office/drawing/2014/main" id="{6358BE3F-E9E4-5A4B-B36F-29A1B47BC01D}"/>
              </a:ext>
            </a:extLst>
          </p:cNvPr>
          <p:cNvCxnSpPr>
            <a:cxnSpLocks/>
            <a:endCxn id="346" idx="6"/>
          </p:cNvCxnSpPr>
          <p:nvPr/>
        </p:nvCxnSpPr>
        <p:spPr>
          <a:xfrm flipH="1" flipV="1">
            <a:off x="967565" y="3990351"/>
            <a:ext cx="6063144" cy="2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円/楕円 345">
            <a:extLst>
              <a:ext uri="{FF2B5EF4-FFF2-40B4-BE49-F238E27FC236}">
                <a16:creationId xmlns:a16="http://schemas.microsoft.com/office/drawing/2014/main" id="{DBB6792F-6384-E44D-B7E0-F3C7453BE0BC}"/>
              </a:ext>
            </a:extLst>
          </p:cNvPr>
          <p:cNvSpPr/>
          <p:nvPr/>
        </p:nvSpPr>
        <p:spPr>
          <a:xfrm>
            <a:off x="761387" y="3887751"/>
            <a:ext cx="206178" cy="2051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7" name="円/楕円 346">
            <a:extLst>
              <a:ext uri="{FF2B5EF4-FFF2-40B4-BE49-F238E27FC236}">
                <a16:creationId xmlns:a16="http://schemas.microsoft.com/office/drawing/2014/main" id="{32C0997A-3EC3-4748-B983-9A487A8D0962}"/>
              </a:ext>
            </a:extLst>
          </p:cNvPr>
          <p:cNvSpPr/>
          <p:nvPr/>
        </p:nvSpPr>
        <p:spPr>
          <a:xfrm>
            <a:off x="7019909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2" name="直線コネクタ 351">
            <a:extLst>
              <a:ext uri="{FF2B5EF4-FFF2-40B4-BE49-F238E27FC236}">
                <a16:creationId xmlns:a16="http://schemas.microsoft.com/office/drawing/2014/main" id="{01927623-FE07-C74A-BE5E-E942728F942E}"/>
              </a:ext>
            </a:extLst>
          </p:cNvPr>
          <p:cNvCxnSpPr>
            <a:cxnSpLocks/>
          </p:cNvCxnSpPr>
          <p:nvPr/>
        </p:nvCxnSpPr>
        <p:spPr>
          <a:xfrm>
            <a:off x="7205613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角丸四角形吹き出し 352">
            <a:extLst>
              <a:ext uri="{FF2B5EF4-FFF2-40B4-BE49-F238E27FC236}">
                <a16:creationId xmlns:a16="http://schemas.microsoft.com/office/drawing/2014/main" id="{E7DCB4D6-86DF-0240-AB2C-05BA69231450}"/>
              </a:ext>
            </a:extLst>
          </p:cNvPr>
          <p:cNvSpPr/>
          <p:nvPr/>
        </p:nvSpPr>
        <p:spPr>
          <a:xfrm>
            <a:off x="531821" y="3291960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8" name="カギ線コネクタ 357">
            <a:extLst>
              <a:ext uri="{FF2B5EF4-FFF2-40B4-BE49-F238E27FC236}">
                <a16:creationId xmlns:a16="http://schemas.microsoft.com/office/drawing/2014/main" id="{904D9EB8-168D-FD4D-9A21-F05F002AB6F3}"/>
              </a:ext>
            </a:extLst>
          </p:cNvPr>
          <p:cNvCxnSpPr>
            <a:cxnSpLocks/>
            <a:stCxn id="347" idx="4"/>
          </p:cNvCxnSpPr>
          <p:nvPr/>
        </p:nvCxnSpPr>
        <p:spPr>
          <a:xfrm rot="5400000" flipH="1" flipV="1">
            <a:off x="7228187" y="3387809"/>
            <a:ext cx="406531" cy="616909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角丸四角形吹き出し 354">
                <a:extLst>
                  <a:ext uri="{FF2B5EF4-FFF2-40B4-BE49-F238E27FC236}">
                    <a16:creationId xmlns:a16="http://schemas.microsoft.com/office/drawing/2014/main" id="{7AD49084-E522-ED48-BEAB-C9CD48A5279A}"/>
                  </a:ext>
                </a:extLst>
              </p:cNvPr>
              <p:cNvSpPr/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355" name="角丸四角形吹き出し 354">
                <a:extLst>
                  <a:ext uri="{FF2B5EF4-FFF2-40B4-BE49-F238E27FC236}">
                    <a16:creationId xmlns:a16="http://schemas.microsoft.com/office/drawing/2014/main" id="{7AD49084-E522-ED48-BEAB-C9CD48A52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8" name="直線矢印コネクタ 367">
            <a:extLst>
              <a:ext uri="{FF2B5EF4-FFF2-40B4-BE49-F238E27FC236}">
                <a16:creationId xmlns:a16="http://schemas.microsoft.com/office/drawing/2014/main" id="{084C4404-1CDF-EB40-B030-32B32A5C4C66}"/>
              </a:ext>
            </a:extLst>
          </p:cNvPr>
          <p:cNvCxnSpPr>
            <a:cxnSpLocks/>
          </p:cNvCxnSpPr>
          <p:nvPr/>
        </p:nvCxnSpPr>
        <p:spPr>
          <a:xfrm>
            <a:off x="4798800" y="5650911"/>
            <a:ext cx="22428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矢印コネクタ 368">
            <a:extLst>
              <a:ext uri="{FF2B5EF4-FFF2-40B4-BE49-F238E27FC236}">
                <a16:creationId xmlns:a16="http://schemas.microsoft.com/office/drawing/2014/main" id="{4DD586B4-192D-3A4E-89B0-ACDD4D9E6E81}"/>
              </a:ext>
            </a:extLst>
          </p:cNvPr>
          <p:cNvCxnSpPr>
            <a:cxnSpLocks/>
          </p:cNvCxnSpPr>
          <p:nvPr/>
        </p:nvCxnSpPr>
        <p:spPr>
          <a:xfrm>
            <a:off x="5756400" y="6072617"/>
            <a:ext cx="12857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右中かっこ 377">
            <a:extLst>
              <a:ext uri="{FF2B5EF4-FFF2-40B4-BE49-F238E27FC236}">
                <a16:creationId xmlns:a16="http://schemas.microsoft.com/office/drawing/2014/main" id="{621F913A-91B3-5F45-80D4-9C1B97CD0DFB}"/>
              </a:ext>
            </a:extLst>
          </p:cNvPr>
          <p:cNvSpPr/>
          <p:nvPr/>
        </p:nvSpPr>
        <p:spPr>
          <a:xfrm>
            <a:off x="7167877" y="4201593"/>
            <a:ext cx="293694" cy="2045641"/>
          </a:xfrm>
          <a:prstGeom prst="rightBrace">
            <a:avLst/>
          </a:prstGeom>
          <a:ln w="38100">
            <a:solidFill>
              <a:srgbClr val="52B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正方形/長方形 378">
                <a:extLst>
                  <a:ext uri="{FF2B5EF4-FFF2-40B4-BE49-F238E27FC236}">
                    <a16:creationId xmlns:a16="http://schemas.microsoft.com/office/drawing/2014/main" id="{57A87102-53D6-C148-AE1A-CBBF2D6B007F}"/>
                  </a:ext>
                </a:extLst>
              </p:cNvPr>
              <p:cNvSpPr/>
              <p:nvPr/>
            </p:nvSpPr>
            <p:spPr>
              <a:xfrm>
                <a:off x="6677548" y="4964246"/>
                <a:ext cx="2125362" cy="51340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𝑮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ja-JP" b="1" dirty="0">
                  <a:solidFill>
                    <a:srgbClr val="52B780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379" name="正方形/長方形 378">
                <a:extLst>
                  <a:ext uri="{FF2B5EF4-FFF2-40B4-BE49-F238E27FC236}">
                    <a16:creationId xmlns:a16="http://schemas.microsoft.com/office/drawing/2014/main" id="{57A87102-53D6-C148-AE1A-CBBF2D6B0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48" y="4964246"/>
                <a:ext cx="2125362" cy="513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" name="円弧 379">
            <a:extLst>
              <a:ext uri="{FF2B5EF4-FFF2-40B4-BE49-F238E27FC236}">
                <a16:creationId xmlns:a16="http://schemas.microsoft.com/office/drawing/2014/main" id="{27EE4EF4-F99D-3340-974F-1800564D1FB2}"/>
              </a:ext>
            </a:extLst>
          </p:cNvPr>
          <p:cNvSpPr/>
          <p:nvPr/>
        </p:nvSpPr>
        <p:spPr>
          <a:xfrm rot="10800000">
            <a:off x="2117731" y="4207311"/>
            <a:ext cx="900290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381" name="円弧 380">
            <a:extLst>
              <a:ext uri="{FF2B5EF4-FFF2-40B4-BE49-F238E27FC236}">
                <a16:creationId xmlns:a16="http://schemas.microsoft.com/office/drawing/2014/main" id="{D108BA81-BECD-4045-8286-AABB3F2764F2}"/>
              </a:ext>
            </a:extLst>
          </p:cNvPr>
          <p:cNvSpPr/>
          <p:nvPr/>
        </p:nvSpPr>
        <p:spPr>
          <a:xfrm rot="10800000">
            <a:off x="3045148" y="4643531"/>
            <a:ext cx="900290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382" name="円弧 381">
            <a:extLst>
              <a:ext uri="{FF2B5EF4-FFF2-40B4-BE49-F238E27FC236}">
                <a16:creationId xmlns:a16="http://schemas.microsoft.com/office/drawing/2014/main" id="{0A1C9D52-8BD9-314D-85BE-7D96B7A0D9B1}"/>
              </a:ext>
            </a:extLst>
          </p:cNvPr>
          <p:cNvSpPr/>
          <p:nvPr/>
        </p:nvSpPr>
        <p:spPr>
          <a:xfrm rot="10800000">
            <a:off x="3937031" y="5076389"/>
            <a:ext cx="900290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383" name="円弧 382">
            <a:extLst>
              <a:ext uri="{FF2B5EF4-FFF2-40B4-BE49-F238E27FC236}">
                <a16:creationId xmlns:a16="http://schemas.microsoft.com/office/drawing/2014/main" id="{2CB73901-746F-534C-9595-B3A8A3EB8179}"/>
              </a:ext>
            </a:extLst>
          </p:cNvPr>
          <p:cNvSpPr/>
          <p:nvPr/>
        </p:nvSpPr>
        <p:spPr>
          <a:xfrm rot="10800000">
            <a:off x="4824696" y="5490695"/>
            <a:ext cx="900290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384" name="円/楕円 383">
            <a:extLst>
              <a:ext uri="{FF2B5EF4-FFF2-40B4-BE49-F238E27FC236}">
                <a16:creationId xmlns:a16="http://schemas.microsoft.com/office/drawing/2014/main" id="{C5A830A4-3477-8243-ADD8-B58548237143}"/>
              </a:ext>
            </a:extLst>
          </p:cNvPr>
          <p:cNvSpPr/>
          <p:nvPr/>
        </p:nvSpPr>
        <p:spPr>
          <a:xfrm>
            <a:off x="8210655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85" name="直線コネクタ 384">
            <a:extLst>
              <a:ext uri="{FF2B5EF4-FFF2-40B4-BE49-F238E27FC236}">
                <a16:creationId xmlns:a16="http://schemas.microsoft.com/office/drawing/2014/main" id="{F5595F6E-C376-564B-BD46-DC37E859E070}"/>
              </a:ext>
            </a:extLst>
          </p:cNvPr>
          <p:cNvCxnSpPr>
            <a:cxnSpLocks/>
          </p:cNvCxnSpPr>
          <p:nvPr/>
        </p:nvCxnSpPr>
        <p:spPr>
          <a:xfrm>
            <a:off x="7753178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円/楕円 385">
            <a:extLst>
              <a:ext uri="{FF2B5EF4-FFF2-40B4-BE49-F238E27FC236}">
                <a16:creationId xmlns:a16="http://schemas.microsoft.com/office/drawing/2014/main" id="{67D6300F-BC2D-754F-9713-3ABEEA2556C2}"/>
              </a:ext>
            </a:extLst>
          </p:cNvPr>
          <p:cNvSpPr/>
          <p:nvPr/>
        </p:nvSpPr>
        <p:spPr>
          <a:xfrm>
            <a:off x="7623362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87" name="直線コネクタ 386">
            <a:extLst>
              <a:ext uri="{FF2B5EF4-FFF2-40B4-BE49-F238E27FC236}">
                <a16:creationId xmlns:a16="http://schemas.microsoft.com/office/drawing/2014/main" id="{66105E40-D4C8-464B-82D4-CD3165EC1F6F}"/>
              </a:ext>
            </a:extLst>
          </p:cNvPr>
          <p:cNvCxnSpPr>
            <a:cxnSpLocks/>
          </p:cNvCxnSpPr>
          <p:nvPr/>
        </p:nvCxnSpPr>
        <p:spPr>
          <a:xfrm>
            <a:off x="8307476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円/楕円 387">
            <a:extLst>
              <a:ext uri="{FF2B5EF4-FFF2-40B4-BE49-F238E27FC236}">
                <a16:creationId xmlns:a16="http://schemas.microsoft.com/office/drawing/2014/main" id="{9FBCEA36-4FF6-AA49-8EC5-3B1FD192E1A7}"/>
              </a:ext>
            </a:extLst>
          </p:cNvPr>
          <p:cNvSpPr/>
          <p:nvPr/>
        </p:nvSpPr>
        <p:spPr>
          <a:xfrm flipV="1">
            <a:off x="8210655" y="3391928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89" name="直線コネクタ 388">
            <a:extLst>
              <a:ext uri="{FF2B5EF4-FFF2-40B4-BE49-F238E27FC236}">
                <a16:creationId xmlns:a16="http://schemas.microsoft.com/office/drawing/2014/main" id="{797BB936-383B-2A42-B7B1-582B8D6DD3AE}"/>
              </a:ext>
            </a:extLst>
          </p:cNvPr>
          <p:cNvCxnSpPr>
            <a:cxnSpLocks/>
          </p:cNvCxnSpPr>
          <p:nvPr/>
        </p:nvCxnSpPr>
        <p:spPr>
          <a:xfrm flipV="1">
            <a:off x="7753178" y="3497530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円/楕円 389">
            <a:extLst>
              <a:ext uri="{FF2B5EF4-FFF2-40B4-BE49-F238E27FC236}">
                <a16:creationId xmlns:a16="http://schemas.microsoft.com/office/drawing/2014/main" id="{78F1184D-6281-B64F-931C-829B49E455D4}"/>
              </a:ext>
            </a:extLst>
          </p:cNvPr>
          <p:cNvSpPr/>
          <p:nvPr/>
        </p:nvSpPr>
        <p:spPr>
          <a:xfrm flipV="1">
            <a:off x="7623362" y="3391928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91" name="直線コネクタ 390">
            <a:extLst>
              <a:ext uri="{FF2B5EF4-FFF2-40B4-BE49-F238E27FC236}">
                <a16:creationId xmlns:a16="http://schemas.microsoft.com/office/drawing/2014/main" id="{D350945E-DF26-0547-A839-8525030FE19F}"/>
              </a:ext>
            </a:extLst>
          </p:cNvPr>
          <p:cNvCxnSpPr>
            <a:cxnSpLocks/>
          </p:cNvCxnSpPr>
          <p:nvPr/>
        </p:nvCxnSpPr>
        <p:spPr>
          <a:xfrm flipV="1">
            <a:off x="8307476" y="3497530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角丸四角形吹き出し 391">
                <a:extLst>
                  <a:ext uri="{FF2B5EF4-FFF2-40B4-BE49-F238E27FC236}">
                    <a16:creationId xmlns:a16="http://schemas.microsoft.com/office/drawing/2014/main" id="{060AD2CF-34AE-0B49-92AB-EA478991589F}"/>
                  </a:ext>
                </a:extLst>
              </p:cNvPr>
              <p:cNvSpPr/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392" name="角丸四角形吹き出し 391">
                <a:extLst>
                  <a:ext uri="{FF2B5EF4-FFF2-40B4-BE49-F238E27FC236}">
                    <a16:creationId xmlns:a16="http://schemas.microsoft.com/office/drawing/2014/main" id="{060AD2CF-34AE-0B49-92AB-EA47899158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3" name="円/楕円 392">
            <a:extLst>
              <a:ext uri="{FF2B5EF4-FFF2-40B4-BE49-F238E27FC236}">
                <a16:creationId xmlns:a16="http://schemas.microsoft.com/office/drawing/2014/main" id="{C7F73FEF-448B-524E-9B8A-07B360014295}"/>
              </a:ext>
            </a:extLst>
          </p:cNvPr>
          <p:cNvSpPr/>
          <p:nvPr/>
        </p:nvSpPr>
        <p:spPr>
          <a:xfrm>
            <a:off x="8802827" y="3890611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4" name="円/楕円 393">
            <a:extLst>
              <a:ext uri="{FF2B5EF4-FFF2-40B4-BE49-F238E27FC236}">
                <a16:creationId xmlns:a16="http://schemas.microsoft.com/office/drawing/2014/main" id="{CB865402-B971-0F4D-93FB-2F72B283C90B}"/>
              </a:ext>
            </a:extLst>
          </p:cNvPr>
          <p:cNvSpPr/>
          <p:nvPr/>
        </p:nvSpPr>
        <p:spPr>
          <a:xfrm flipV="1">
            <a:off x="8802827" y="3384611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95" name="直線コネクタ 394">
            <a:extLst>
              <a:ext uri="{FF2B5EF4-FFF2-40B4-BE49-F238E27FC236}">
                <a16:creationId xmlns:a16="http://schemas.microsoft.com/office/drawing/2014/main" id="{0B743C4A-2156-8B44-9084-AE7656277005}"/>
              </a:ext>
            </a:extLst>
          </p:cNvPr>
          <p:cNvCxnSpPr>
            <a:cxnSpLocks/>
          </p:cNvCxnSpPr>
          <p:nvPr/>
        </p:nvCxnSpPr>
        <p:spPr>
          <a:xfrm>
            <a:off x="8900452" y="4000494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>
            <a:extLst>
              <a:ext uri="{FF2B5EF4-FFF2-40B4-BE49-F238E27FC236}">
                <a16:creationId xmlns:a16="http://schemas.microsoft.com/office/drawing/2014/main" id="{9AC76D0B-FEAE-8449-9475-2C07102159FD}"/>
              </a:ext>
            </a:extLst>
          </p:cNvPr>
          <p:cNvCxnSpPr>
            <a:cxnSpLocks/>
          </p:cNvCxnSpPr>
          <p:nvPr/>
        </p:nvCxnSpPr>
        <p:spPr>
          <a:xfrm flipV="1">
            <a:off x="8900452" y="3500301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直線コネクタ 396">
            <a:extLst>
              <a:ext uri="{FF2B5EF4-FFF2-40B4-BE49-F238E27FC236}">
                <a16:creationId xmlns:a16="http://schemas.microsoft.com/office/drawing/2014/main" id="{4F25EBE9-F354-484C-B312-AC8CA67A3096}"/>
              </a:ext>
            </a:extLst>
          </p:cNvPr>
          <p:cNvCxnSpPr/>
          <p:nvPr/>
        </p:nvCxnSpPr>
        <p:spPr>
          <a:xfrm>
            <a:off x="4575600" y="4263424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コネクタ 397">
            <a:extLst>
              <a:ext uri="{FF2B5EF4-FFF2-40B4-BE49-F238E27FC236}">
                <a16:creationId xmlns:a16="http://schemas.microsoft.com/office/drawing/2014/main" id="{3A766EA0-E048-A344-8C17-2B61C4352C6A}"/>
              </a:ext>
            </a:extLst>
          </p:cNvPr>
          <p:cNvCxnSpPr/>
          <p:nvPr/>
        </p:nvCxnSpPr>
        <p:spPr>
          <a:xfrm>
            <a:off x="5040000" y="466717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>
            <a:extLst>
              <a:ext uri="{FF2B5EF4-FFF2-40B4-BE49-F238E27FC236}">
                <a16:creationId xmlns:a16="http://schemas.microsoft.com/office/drawing/2014/main" id="{D9862978-93D3-3A4D-A7CC-E7C3285755A0}"/>
              </a:ext>
            </a:extLst>
          </p:cNvPr>
          <p:cNvCxnSpPr/>
          <p:nvPr/>
        </p:nvCxnSpPr>
        <p:spPr>
          <a:xfrm>
            <a:off x="5479200" y="511774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コネクタ 399">
            <a:extLst>
              <a:ext uri="{FF2B5EF4-FFF2-40B4-BE49-F238E27FC236}">
                <a16:creationId xmlns:a16="http://schemas.microsoft.com/office/drawing/2014/main" id="{0A57E341-9F38-5346-B9E0-7CD997568C89}"/>
              </a:ext>
            </a:extLst>
          </p:cNvPr>
          <p:cNvCxnSpPr/>
          <p:nvPr/>
        </p:nvCxnSpPr>
        <p:spPr>
          <a:xfrm>
            <a:off x="5922000" y="5547295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線コネクタ 400">
            <a:extLst>
              <a:ext uri="{FF2B5EF4-FFF2-40B4-BE49-F238E27FC236}">
                <a16:creationId xmlns:a16="http://schemas.microsoft.com/office/drawing/2014/main" id="{486B48DA-864F-5040-9F9B-7701E9F09F09}"/>
              </a:ext>
            </a:extLst>
          </p:cNvPr>
          <p:cNvCxnSpPr/>
          <p:nvPr/>
        </p:nvCxnSpPr>
        <p:spPr>
          <a:xfrm>
            <a:off x="6400800" y="5959361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正方形/長方形 402">
            <a:extLst>
              <a:ext uri="{FF2B5EF4-FFF2-40B4-BE49-F238E27FC236}">
                <a16:creationId xmlns:a16="http://schemas.microsoft.com/office/drawing/2014/main" id="{66E511FB-3319-AF40-A062-5AEF62A4CC40}"/>
              </a:ext>
            </a:extLst>
          </p:cNvPr>
          <p:cNvSpPr/>
          <p:nvPr/>
        </p:nvSpPr>
        <p:spPr>
          <a:xfrm>
            <a:off x="0" y="1777"/>
            <a:ext cx="9262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900" dirty="0">
                <a:solidFill>
                  <a:schemeClr val="bg1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Immediately preceding chars for each group</a:t>
            </a:r>
          </a:p>
        </p:txBody>
      </p:sp>
    </p:spTree>
    <p:extLst>
      <p:ext uri="{BB962C8B-B14F-4D97-AF65-F5344CB8AC3E}">
        <p14:creationId xmlns:p14="http://schemas.microsoft.com/office/powerpoint/2010/main" val="76446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82377" y="1210248"/>
                <a:ext cx="10111452" cy="618890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i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a string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For each integer / half-integer position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=1, 1.5, …,</m:t>
                    </m:r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−0.5, </m:t>
                    </m:r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,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maximal substring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that is a palindrome with center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is the maximal palindrome centered at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ambria Math" panose="020405030504060302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 </a:t>
                </a: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6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E.g.)                </a:t>
                </a:r>
                <a:endParaRPr lang="en-US" altLang="ja-JP" sz="2600" i="1" spc="1400" dirty="0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 spc="18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400" i="1" spc="18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ja-JP" altLang="en-US" sz="2400">
                    <a:solidFill>
                      <a:srgbClr val="333333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rPr>
                  <a:t> </a:t>
                </a:r>
                <a:r>
                  <a:rPr lang="en-US" altLang="ja-JP" sz="2400" spc="18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cbabcaaaccacbabcab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number of maximal palindromes in any string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exactly 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4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(including empty strings)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and all of them can be computed in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[Manacher, 1975].</a:t>
                </a:r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10248"/>
                <a:ext cx="10111452" cy="6188900"/>
              </a:xfrm>
              <a:prstGeom prst="rect">
                <a:avLst/>
              </a:prstGeom>
              <a:blipFill>
                <a:blip r:embed="rId3"/>
                <a:stretch>
                  <a:fillRect l="-1004" t="-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2714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AC6F0A4-D807-BD44-886B-AC36E6F36A86}"/>
              </a:ext>
            </a:extLst>
          </p:cNvPr>
          <p:cNvGrpSpPr/>
          <p:nvPr/>
        </p:nvGrpSpPr>
        <p:grpSpPr>
          <a:xfrm>
            <a:off x="2999765" y="2771868"/>
            <a:ext cx="2090876" cy="753213"/>
            <a:chOff x="1658466" y="961513"/>
            <a:chExt cx="2090876" cy="753213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5919658-72F2-AB45-86C7-39F02BB3F9CD}"/>
                </a:ext>
              </a:extLst>
            </p:cNvPr>
            <p:cNvGrpSpPr/>
            <p:nvPr/>
          </p:nvGrpSpPr>
          <p:grpSpPr>
            <a:xfrm>
              <a:off x="1658466" y="1529196"/>
              <a:ext cx="2090876" cy="185530"/>
              <a:chOff x="1960659" y="3366054"/>
              <a:chExt cx="3367378" cy="185530"/>
            </a:xfrm>
          </p:grpSpPr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B62546E7-7740-CB4C-BCF3-F681A435A82B}"/>
                  </a:ext>
                </a:extLst>
              </p:cNvPr>
              <p:cNvCxnSpPr/>
              <p:nvPr/>
            </p:nvCxnSpPr>
            <p:spPr>
              <a:xfrm>
                <a:off x="1960659" y="3458817"/>
                <a:ext cx="3367378" cy="0"/>
              </a:xfrm>
              <a:prstGeom prst="straightConnector1">
                <a:avLst/>
              </a:prstGeom>
              <a:ln w="38100">
                <a:solidFill>
                  <a:srgbClr val="2EA2B3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53AA2CDF-CFB2-7048-8FD7-93610FA9166E}"/>
                  </a:ext>
                </a:extLst>
              </p:cNvPr>
              <p:cNvCxnSpPr/>
              <p:nvPr/>
            </p:nvCxnSpPr>
            <p:spPr>
              <a:xfrm>
                <a:off x="3657599" y="3366054"/>
                <a:ext cx="0" cy="185530"/>
              </a:xfrm>
              <a:prstGeom prst="line">
                <a:avLst/>
              </a:prstGeom>
              <a:ln w="38100">
                <a:solidFill>
                  <a:srgbClr val="2EA2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0A6A6F4-84DB-0A4D-8C5A-8E3DE2D8BA79}"/>
                </a:ext>
              </a:extLst>
            </p:cNvPr>
            <p:cNvSpPr txBox="1"/>
            <p:nvPr/>
          </p:nvSpPr>
          <p:spPr>
            <a:xfrm>
              <a:off x="2548092" y="96151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Hiragino Maru Gothic ProN W4" charset="-128"/>
                </a:rPr>
                <a:t>7</a:t>
              </a:r>
              <a:endParaRPr kumimoji="1" lang="ja-JP" altLang="en-US" sz="2000">
                <a:solidFill>
                  <a:srgbClr val="333333"/>
                </a:solidFill>
                <a:latin typeface="Cambria Math" panose="02040503050406030204" pitchFamily="18" charset="0"/>
                <a:ea typeface="Hiragino Maru Gothic ProN W4" charset="-128"/>
                <a:cs typeface="Hiragino Maru Gothic ProN W4" charset="-128"/>
              </a:endParaRPr>
            </a:p>
          </p:txBody>
        </p:sp>
        <p:sp>
          <p:nvSpPr>
            <p:cNvPr id="16" name="三角形 15">
              <a:extLst>
                <a:ext uri="{FF2B5EF4-FFF2-40B4-BE49-F238E27FC236}">
                  <a16:creationId xmlns:a16="http://schemas.microsoft.com/office/drawing/2014/main" id="{553B8F3A-62C7-1844-A042-7491B3429FB8}"/>
                </a:ext>
              </a:extLst>
            </p:cNvPr>
            <p:cNvSpPr/>
            <p:nvPr/>
          </p:nvSpPr>
          <p:spPr>
            <a:xfrm rot="10800000">
              <a:off x="2664147" y="1331943"/>
              <a:ext cx="103031" cy="143924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333333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7F0DB8E6-A7C2-EF4B-9DC4-9B71ED3C16DB}"/>
              </a:ext>
            </a:extLst>
          </p:cNvPr>
          <p:cNvGrpSpPr/>
          <p:nvPr/>
        </p:nvGrpSpPr>
        <p:grpSpPr>
          <a:xfrm>
            <a:off x="4282050" y="3864555"/>
            <a:ext cx="1570905" cy="790839"/>
            <a:chOff x="2845724" y="1976710"/>
            <a:chExt cx="1570905" cy="790839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6E812FFA-93A5-3E4D-9D48-5F54D1987112}"/>
                </a:ext>
              </a:extLst>
            </p:cNvPr>
            <p:cNvGrpSpPr/>
            <p:nvPr/>
          </p:nvGrpSpPr>
          <p:grpSpPr>
            <a:xfrm>
              <a:off x="2845724" y="1976710"/>
              <a:ext cx="1570905" cy="185530"/>
              <a:chOff x="2858896" y="3366054"/>
              <a:chExt cx="1570905" cy="185530"/>
            </a:xfrm>
          </p:grpSpPr>
          <p:cxnSp>
            <p:nvCxnSpPr>
              <p:cNvPr id="29" name="直線矢印コネクタ 28">
                <a:extLst>
                  <a:ext uri="{FF2B5EF4-FFF2-40B4-BE49-F238E27FC236}">
                    <a16:creationId xmlns:a16="http://schemas.microsoft.com/office/drawing/2014/main" id="{C094D13A-5A6A-9D4F-AE27-B503CD253C06}"/>
                  </a:ext>
                </a:extLst>
              </p:cNvPr>
              <p:cNvCxnSpPr/>
              <p:nvPr/>
            </p:nvCxnSpPr>
            <p:spPr>
              <a:xfrm>
                <a:off x="2858896" y="3458817"/>
                <a:ext cx="1570905" cy="0"/>
              </a:xfrm>
              <a:prstGeom prst="straightConnector1">
                <a:avLst/>
              </a:prstGeom>
              <a:ln w="38100">
                <a:solidFill>
                  <a:srgbClr val="2EA2B3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A8CA0D44-8943-4D43-87DD-40631A6C08C7}"/>
                  </a:ext>
                </a:extLst>
              </p:cNvPr>
              <p:cNvCxnSpPr/>
              <p:nvPr/>
            </p:nvCxnSpPr>
            <p:spPr>
              <a:xfrm>
                <a:off x="3657599" y="3366054"/>
                <a:ext cx="0" cy="185530"/>
              </a:xfrm>
              <a:prstGeom prst="line">
                <a:avLst/>
              </a:prstGeom>
              <a:ln w="38100">
                <a:solidFill>
                  <a:srgbClr val="2EA2B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29FFD2E5-56A4-954E-B46F-79D6CFAAFA3E}"/>
                </a:ext>
              </a:extLst>
            </p:cNvPr>
            <p:cNvSpPr txBox="1"/>
            <p:nvPr/>
          </p:nvSpPr>
          <p:spPr>
            <a:xfrm>
              <a:off x="3377421" y="2305884"/>
              <a:ext cx="587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33333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Hiragino Maru Gothic ProN W4" charset="-128"/>
                </a:rPr>
                <a:t>9.5</a:t>
              </a:r>
              <a:endParaRPr kumimoji="1" lang="ja-JP" altLang="en-US" sz="2000">
                <a:solidFill>
                  <a:srgbClr val="333333"/>
                </a:solidFill>
                <a:latin typeface="Cambria Math" panose="02040503050406030204" pitchFamily="18" charset="0"/>
                <a:ea typeface="Hiragino Maru Gothic ProN W4" charset="-128"/>
                <a:cs typeface="Hiragino Maru Gothic ProN W4" charset="-128"/>
              </a:endParaRPr>
            </a:p>
          </p:txBody>
        </p:sp>
        <p:sp>
          <p:nvSpPr>
            <p:cNvPr id="24" name="三角形 23">
              <a:extLst>
                <a:ext uri="{FF2B5EF4-FFF2-40B4-BE49-F238E27FC236}">
                  <a16:creationId xmlns:a16="http://schemas.microsoft.com/office/drawing/2014/main" id="{AD8A61C6-BFF1-0C4C-B0EF-690077CB9F8D}"/>
                </a:ext>
              </a:extLst>
            </p:cNvPr>
            <p:cNvSpPr/>
            <p:nvPr/>
          </p:nvSpPr>
          <p:spPr>
            <a:xfrm>
              <a:off x="3596442" y="2198337"/>
              <a:ext cx="103031" cy="143924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333333"/>
                </a:solidFill>
              </a:endParaRPr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088B3C-3DD0-D345-AAAF-B1DFECDDC448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Maximal palindromes in a string</a:t>
            </a:r>
          </a:p>
        </p:txBody>
      </p:sp>
    </p:spTree>
    <p:extLst>
      <p:ext uri="{BB962C8B-B14F-4D97-AF65-F5344CB8AC3E}">
        <p14:creationId xmlns:p14="http://schemas.microsoft.com/office/powerpoint/2010/main" val="2985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C2A3891-DC5F-DC41-BB61-846151106179}"/>
              </a:ext>
            </a:extLst>
          </p:cNvPr>
          <p:cNvSpPr txBox="1"/>
          <p:nvPr/>
        </p:nvSpPr>
        <p:spPr>
          <a:xfrm>
            <a:off x="382377" y="1205128"/>
            <a:ext cx="10111452" cy="2201431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 maximal palindromes in a group except for the longest one </a:t>
            </a:r>
          </a:p>
          <a:p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are immediately preceded by the same character.</a:t>
            </a:r>
          </a:p>
          <a:p>
            <a:endParaRPr lang="en-US" altLang="ja-JP" sz="2400" dirty="0">
              <a:solidFill>
                <a:srgbClr val="333333"/>
              </a:solidFill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Therefore, the number of distinct immediately preceding characters </a:t>
            </a:r>
          </a:p>
          <a:p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for each group is at most 2.</a:t>
            </a:r>
          </a:p>
          <a:p>
            <a:endParaRPr lang="en-US" altLang="ja-JP" sz="2400" dirty="0">
              <a:solidFill>
                <a:srgbClr val="333333"/>
              </a:solidFill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  <a:p>
            <a:endParaRPr lang="en-US" altLang="ja-JP" sz="2400" dirty="0">
              <a:solidFill>
                <a:srgbClr val="333333"/>
              </a:solidFill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3AABDC-A98E-4F4F-ACC8-AA78E04A59E3}"/>
              </a:ext>
            </a:extLst>
          </p:cNvPr>
          <p:cNvSpPr txBox="1"/>
          <p:nvPr/>
        </p:nvSpPr>
        <p:spPr>
          <a:xfrm>
            <a:off x="11718758" y="7940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760150DD-1EC3-A740-828B-6456C8F2B52C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altLang="ja-JP" sz="4000" dirty="0">
              <a:latin typeface="Times New Roman" panose="020206030504050203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EF3597EC-AEE9-AD41-A414-653BC629FF12}"/>
              </a:ext>
            </a:extLst>
          </p:cNvPr>
          <p:cNvSpPr txBox="1"/>
          <p:nvPr/>
        </p:nvSpPr>
        <p:spPr>
          <a:xfrm>
            <a:off x="2667399" y="4606369"/>
            <a:ext cx="34935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  <a:latin typeface="Hiragino Maru Gothic ProN W4" charset="-128"/>
              <a:ea typeface="Hiragino Maru Gothic ProN W4" charset="-128"/>
              <a:cs typeface="Hiragino Maru Gothic ProN W4" charset="-128"/>
            </a:endParaRPr>
          </a:p>
        </p:txBody>
      </p:sp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F763CBAF-5BA8-6846-8F49-2080CD2DDF8A}"/>
              </a:ext>
            </a:extLst>
          </p:cNvPr>
          <p:cNvSpPr txBox="1"/>
          <p:nvPr/>
        </p:nvSpPr>
        <p:spPr>
          <a:xfrm>
            <a:off x="2651302" y="4554350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5501B5CE-5543-154F-88D4-0EEEF0061F4A}"/>
              </a:ext>
            </a:extLst>
          </p:cNvPr>
          <p:cNvSpPr txBox="1"/>
          <p:nvPr/>
        </p:nvSpPr>
        <p:spPr>
          <a:xfrm>
            <a:off x="3563487" y="5054038"/>
            <a:ext cx="34935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  <a:latin typeface="Hiragino Maru Gothic ProN W4" charset="-128"/>
              <a:ea typeface="Hiragino Maru Gothic ProN W4" charset="-128"/>
              <a:cs typeface="Hiragino Maru Gothic ProN W4" charset="-128"/>
            </a:endParaRPr>
          </a:p>
        </p:txBody>
      </p: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83D1F3D2-B371-DE4D-9E10-0F887B20F675}"/>
              </a:ext>
            </a:extLst>
          </p:cNvPr>
          <p:cNvSpPr txBox="1"/>
          <p:nvPr/>
        </p:nvSpPr>
        <p:spPr>
          <a:xfrm>
            <a:off x="3549958" y="5002019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cxnSp>
        <p:nvCxnSpPr>
          <p:cNvPr id="337" name="直線矢印コネクタ 336">
            <a:extLst>
              <a:ext uri="{FF2B5EF4-FFF2-40B4-BE49-F238E27FC236}">
                <a16:creationId xmlns:a16="http://schemas.microsoft.com/office/drawing/2014/main" id="{EF6D1A77-1FBC-704A-8EC9-564A0D7CBB22}"/>
              </a:ext>
            </a:extLst>
          </p:cNvPr>
          <p:cNvCxnSpPr>
            <a:cxnSpLocks/>
          </p:cNvCxnSpPr>
          <p:nvPr/>
        </p:nvCxnSpPr>
        <p:spPr>
          <a:xfrm flipV="1">
            <a:off x="3912843" y="5230622"/>
            <a:ext cx="312914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矢印コネクタ 339">
            <a:extLst>
              <a:ext uri="{FF2B5EF4-FFF2-40B4-BE49-F238E27FC236}">
                <a16:creationId xmlns:a16="http://schemas.microsoft.com/office/drawing/2014/main" id="{BBA46B2F-B85F-7A4C-8CF7-68CD4E7D382C}"/>
              </a:ext>
            </a:extLst>
          </p:cNvPr>
          <p:cNvCxnSpPr>
            <a:cxnSpLocks/>
          </p:cNvCxnSpPr>
          <p:nvPr/>
        </p:nvCxnSpPr>
        <p:spPr>
          <a:xfrm>
            <a:off x="3029427" y="4780426"/>
            <a:ext cx="401256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矢印コネクタ 340">
            <a:extLst>
              <a:ext uri="{FF2B5EF4-FFF2-40B4-BE49-F238E27FC236}">
                <a16:creationId xmlns:a16="http://schemas.microsoft.com/office/drawing/2014/main" id="{3392B9EB-5883-F44E-8351-7893D479C5C3}"/>
              </a:ext>
            </a:extLst>
          </p:cNvPr>
          <p:cNvCxnSpPr>
            <a:cxnSpLocks/>
          </p:cNvCxnSpPr>
          <p:nvPr/>
        </p:nvCxnSpPr>
        <p:spPr>
          <a:xfrm>
            <a:off x="2108450" y="4376276"/>
            <a:ext cx="49335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>
            <a:extLst>
              <a:ext uri="{FF2B5EF4-FFF2-40B4-BE49-F238E27FC236}">
                <a16:creationId xmlns:a16="http://schemas.microsoft.com/office/drawing/2014/main" id="{6358BE3F-E9E4-5A4B-B36F-29A1B47BC01D}"/>
              </a:ext>
            </a:extLst>
          </p:cNvPr>
          <p:cNvCxnSpPr>
            <a:cxnSpLocks/>
            <a:endCxn id="346" idx="6"/>
          </p:cNvCxnSpPr>
          <p:nvPr/>
        </p:nvCxnSpPr>
        <p:spPr>
          <a:xfrm flipH="1" flipV="1">
            <a:off x="967565" y="3990351"/>
            <a:ext cx="6063144" cy="2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円/楕円 345">
            <a:extLst>
              <a:ext uri="{FF2B5EF4-FFF2-40B4-BE49-F238E27FC236}">
                <a16:creationId xmlns:a16="http://schemas.microsoft.com/office/drawing/2014/main" id="{DBB6792F-6384-E44D-B7E0-F3C7453BE0BC}"/>
              </a:ext>
            </a:extLst>
          </p:cNvPr>
          <p:cNvSpPr/>
          <p:nvPr/>
        </p:nvSpPr>
        <p:spPr>
          <a:xfrm>
            <a:off x="761387" y="3887751"/>
            <a:ext cx="206178" cy="2051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7" name="円/楕円 346">
            <a:extLst>
              <a:ext uri="{FF2B5EF4-FFF2-40B4-BE49-F238E27FC236}">
                <a16:creationId xmlns:a16="http://schemas.microsoft.com/office/drawing/2014/main" id="{32C0997A-3EC3-4748-B983-9A487A8D0962}"/>
              </a:ext>
            </a:extLst>
          </p:cNvPr>
          <p:cNvSpPr/>
          <p:nvPr/>
        </p:nvSpPr>
        <p:spPr>
          <a:xfrm>
            <a:off x="7019909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8" name="円/楕円 347">
            <a:extLst>
              <a:ext uri="{FF2B5EF4-FFF2-40B4-BE49-F238E27FC236}">
                <a16:creationId xmlns:a16="http://schemas.microsoft.com/office/drawing/2014/main" id="{B43985BD-4F2E-314E-83F4-BC5341F16887}"/>
              </a:ext>
            </a:extLst>
          </p:cNvPr>
          <p:cNvSpPr/>
          <p:nvPr/>
        </p:nvSpPr>
        <p:spPr>
          <a:xfrm>
            <a:off x="8210655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49" name="直線コネクタ 348">
            <a:extLst>
              <a:ext uri="{FF2B5EF4-FFF2-40B4-BE49-F238E27FC236}">
                <a16:creationId xmlns:a16="http://schemas.microsoft.com/office/drawing/2014/main" id="{77018D1F-E95B-144D-B1C3-6C93F66E027B}"/>
              </a:ext>
            </a:extLst>
          </p:cNvPr>
          <p:cNvCxnSpPr>
            <a:cxnSpLocks/>
          </p:cNvCxnSpPr>
          <p:nvPr/>
        </p:nvCxnSpPr>
        <p:spPr>
          <a:xfrm>
            <a:off x="7753178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円/楕円 349">
            <a:extLst>
              <a:ext uri="{FF2B5EF4-FFF2-40B4-BE49-F238E27FC236}">
                <a16:creationId xmlns:a16="http://schemas.microsoft.com/office/drawing/2014/main" id="{90E2F42D-ADE7-5E4D-91E4-D87EF3248480}"/>
              </a:ext>
            </a:extLst>
          </p:cNvPr>
          <p:cNvSpPr/>
          <p:nvPr/>
        </p:nvSpPr>
        <p:spPr>
          <a:xfrm>
            <a:off x="7623362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1" name="直線コネクタ 350">
            <a:extLst>
              <a:ext uri="{FF2B5EF4-FFF2-40B4-BE49-F238E27FC236}">
                <a16:creationId xmlns:a16="http://schemas.microsoft.com/office/drawing/2014/main" id="{F87888C0-C938-C543-8BDB-3330174A5F01}"/>
              </a:ext>
            </a:extLst>
          </p:cNvPr>
          <p:cNvCxnSpPr>
            <a:cxnSpLocks/>
          </p:cNvCxnSpPr>
          <p:nvPr/>
        </p:nvCxnSpPr>
        <p:spPr>
          <a:xfrm>
            <a:off x="8307476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線コネクタ 351">
            <a:extLst>
              <a:ext uri="{FF2B5EF4-FFF2-40B4-BE49-F238E27FC236}">
                <a16:creationId xmlns:a16="http://schemas.microsoft.com/office/drawing/2014/main" id="{01927623-FE07-C74A-BE5E-E942728F942E}"/>
              </a:ext>
            </a:extLst>
          </p:cNvPr>
          <p:cNvCxnSpPr>
            <a:cxnSpLocks/>
          </p:cNvCxnSpPr>
          <p:nvPr/>
        </p:nvCxnSpPr>
        <p:spPr>
          <a:xfrm>
            <a:off x="7205613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角丸四角形吹き出し 352">
            <a:extLst>
              <a:ext uri="{FF2B5EF4-FFF2-40B4-BE49-F238E27FC236}">
                <a16:creationId xmlns:a16="http://schemas.microsoft.com/office/drawing/2014/main" id="{E7DCB4D6-86DF-0240-AB2C-05BA69231450}"/>
              </a:ext>
            </a:extLst>
          </p:cNvPr>
          <p:cNvSpPr/>
          <p:nvPr/>
        </p:nvSpPr>
        <p:spPr>
          <a:xfrm>
            <a:off x="531821" y="3291960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58" name="カギ線コネクタ 357">
            <a:extLst>
              <a:ext uri="{FF2B5EF4-FFF2-40B4-BE49-F238E27FC236}">
                <a16:creationId xmlns:a16="http://schemas.microsoft.com/office/drawing/2014/main" id="{904D9EB8-168D-FD4D-9A21-F05F002AB6F3}"/>
              </a:ext>
            </a:extLst>
          </p:cNvPr>
          <p:cNvCxnSpPr>
            <a:cxnSpLocks/>
            <a:stCxn id="347" idx="4"/>
          </p:cNvCxnSpPr>
          <p:nvPr/>
        </p:nvCxnSpPr>
        <p:spPr>
          <a:xfrm rot="5400000" flipH="1" flipV="1">
            <a:off x="7228187" y="3387809"/>
            <a:ext cx="406531" cy="616909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9" name="円/楕円 358">
            <a:extLst>
              <a:ext uri="{FF2B5EF4-FFF2-40B4-BE49-F238E27FC236}">
                <a16:creationId xmlns:a16="http://schemas.microsoft.com/office/drawing/2014/main" id="{D7A936BC-508D-C84A-B833-BB863673E87F}"/>
              </a:ext>
            </a:extLst>
          </p:cNvPr>
          <p:cNvSpPr/>
          <p:nvPr/>
        </p:nvSpPr>
        <p:spPr>
          <a:xfrm flipV="1">
            <a:off x="8210655" y="3391928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0" name="直線コネクタ 359">
            <a:extLst>
              <a:ext uri="{FF2B5EF4-FFF2-40B4-BE49-F238E27FC236}">
                <a16:creationId xmlns:a16="http://schemas.microsoft.com/office/drawing/2014/main" id="{06D9E562-357B-D74A-AD11-C90D17749162}"/>
              </a:ext>
            </a:extLst>
          </p:cNvPr>
          <p:cNvCxnSpPr>
            <a:cxnSpLocks/>
          </p:cNvCxnSpPr>
          <p:nvPr/>
        </p:nvCxnSpPr>
        <p:spPr>
          <a:xfrm flipV="1">
            <a:off x="7753178" y="3497530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円/楕円 360">
            <a:extLst>
              <a:ext uri="{FF2B5EF4-FFF2-40B4-BE49-F238E27FC236}">
                <a16:creationId xmlns:a16="http://schemas.microsoft.com/office/drawing/2014/main" id="{2B3E778E-40E9-3241-A90E-FA20A8CB48D8}"/>
              </a:ext>
            </a:extLst>
          </p:cNvPr>
          <p:cNvSpPr/>
          <p:nvPr/>
        </p:nvSpPr>
        <p:spPr>
          <a:xfrm flipV="1">
            <a:off x="7623362" y="3391928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362" name="直線コネクタ 361">
            <a:extLst>
              <a:ext uri="{FF2B5EF4-FFF2-40B4-BE49-F238E27FC236}">
                <a16:creationId xmlns:a16="http://schemas.microsoft.com/office/drawing/2014/main" id="{DE232587-4C97-3642-AE0F-439E03FE1DB3}"/>
              </a:ext>
            </a:extLst>
          </p:cNvPr>
          <p:cNvCxnSpPr>
            <a:cxnSpLocks/>
          </p:cNvCxnSpPr>
          <p:nvPr/>
        </p:nvCxnSpPr>
        <p:spPr>
          <a:xfrm flipV="1">
            <a:off x="8307476" y="3497530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角丸四角形吹き出し 354">
                <a:extLst>
                  <a:ext uri="{FF2B5EF4-FFF2-40B4-BE49-F238E27FC236}">
                    <a16:creationId xmlns:a16="http://schemas.microsoft.com/office/drawing/2014/main" id="{7AD49084-E522-ED48-BEAB-C9CD48A5279A}"/>
                  </a:ext>
                </a:extLst>
              </p:cNvPr>
              <p:cNvSpPr/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355" name="角丸四角形吹き出し 354">
                <a:extLst>
                  <a:ext uri="{FF2B5EF4-FFF2-40B4-BE49-F238E27FC236}">
                    <a16:creationId xmlns:a16="http://schemas.microsoft.com/office/drawing/2014/main" id="{7AD49084-E522-ED48-BEAB-C9CD48A527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角丸四角形吹き出し 355">
                <a:extLst>
                  <a:ext uri="{FF2B5EF4-FFF2-40B4-BE49-F238E27FC236}">
                    <a16:creationId xmlns:a16="http://schemas.microsoft.com/office/drawing/2014/main" id="{C1274F1C-7B09-BC48-BDE4-793912382ED6}"/>
                  </a:ext>
                </a:extLst>
              </p:cNvPr>
              <p:cNvSpPr/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356" name="角丸四角形吹き出し 355">
                <a:extLst>
                  <a:ext uri="{FF2B5EF4-FFF2-40B4-BE49-F238E27FC236}">
                    <a16:creationId xmlns:a16="http://schemas.microsoft.com/office/drawing/2014/main" id="{C1274F1C-7B09-BC48-BDE4-793912382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9AF123FA-6823-544A-9039-1950E8435CD2}"/>
              </a:ext>
            </a:extLst>
          </p:cNvPr>
          <p:cNvSpPr txBox="1"/>
          <p:nvPr/>
        </p:nvSpPr>
        <p:spPr>
          <a:xfrm>
            <a:off x="4463315" y="5484063"/>
            <a:ext cx="34935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  <a:latin typeface="Hiragino Maru Gothic ProN W4" charset="-128"/>
              <a:ea typeface="Hiragino Maru Gothic ProN W4" charset="-128"/>
              <a:cs typeface="Hiragino Maru Gothic ProN W4" charset="-128"/>
            </a:endParaRPr>
          </a:p>
        </p:txBody>
      </p: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F77FFBC9-02FC-9543-8E51-A98DA50119DA}"/>
              </a:ext>
            </a:extLst>
          </p:cNvPr>
          <p:cNvSpPr txBox="1"/>
          <p:nvPr/>
        </p:nvSpPr>
        <p:spPr>
          <a:xfrm>
            <a:off x="4459689" y="543204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367" name="テキスト ボックス 366">
            <a:extLst>
              <a:ext uri="{FF2B5EF4-FFF2-40B4-BE49-F238E27FC236}">
                <a16:creationId xmlns:a16="http://schemas.microsoft.com/office/drawing/2014/main" id="{421110A3-D08E-3F46-9A79-5188E71C98EA}"/>
              </a:ext>
            </a:extLst>
          </p:cNvPr>
          <p:cNvSpPr txBox="1"/>
          <p:nvPr/>
        </p:nvSpPr>
        <p:spPr>
          <a:xfrm>
            <a:off x="5406841" y="5896893"/>
            <a:ext cx="34935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  <a:latin typeface="Hiragino Maru Gothic ProN W4" charset="-128"/>
              <a:ea typeface="Hiragino Maru Gothic ProN W4" charset="-128"/>
              <a:cs typeface="Hiragino Maru Gothic ProN W4" charset="-128"/>
            </a:endParaRPr>
          </a:p>
        </p:txBody>
      </p:sp>
      <p:cxnSp>
        <p:nvCxnSpPr>
          <p:cNvPr id="368" name="直線矢印コネクタ 367">
            <a:extLst>
              <a:ext uri="{FF2B5EF4-FFF2-40B4-BE49-F238E27FC236}">
                <a16:creationId xmlns:a16="http://schemas.microsoft.com/office/drawing/2014/main" id="{084C4404-1CDF-EB40-B030-32B32A5C4C66}"/>
              </a:ext>
            </a:extLst>
          </p:cNvPr>
          <p:cNvCxnSpPr>
            <a:cxnSpLocks/>
          </p:cNvCxnSpPr>
          <p:nvPr/>
        </p:nvCxnSpPr>
        <p:spPr>
          <a:xfrm>
            <a:off x="4800508" y="5650911"/>
            <a:ext cx="224148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矢印コネクタ 368">
            <a:extLst>
              <a:ext uri="{FF2B5EF4-FFF2-40B4-BE49-F238E27FC236}">
                <a16:creationId xmlns:a16="http://schemas.microsoft.com/office/drawing/2014/main" id="{4DD586B4-192D-3A4E-89B0-ACDD4D9E6E81}"/>
              </a:ext>
            </a:extLst>
          </p:cNvPr>
          <p:cNvCxnSpPr>
            <a:cxnSpLocks/>
          </p:cNvCxnSpPr>
          <p:nvPr/>
        </p:nvCxnSpPr>
        <p:spPr>
          <a:xfrm>
            <a:off x="5756197" y="6072617"/>
            <a:ext cx="12857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テキスト ボックス 369">
            <a:extLst>
              <a:ext uri="{FF2B5EF4-FFF2-40B4-BE49-F238E27FC236}">
                <a16:creationId xmlns:a16="http://schemas.microsoft.com/office/drawing/2014/main" id="{280B40C2-DAC2-984C-BB4E-6EA437E4BDB0}"/>
              </a:ext>
            </a:extLst>
          </p:cNvPr>
          <p:cNvSpPr txBox="1"/>
          <p:nvPr/>
        </p:nvSpPr>
        <p:spPr>
          <a:xfrm>
            <a:off x="5407605" y="5839087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C5DEA80B-D420-194A-A899-87E0C86E57BB}"/>
              </a:ext>
            </a:extLst>
          </p:cNvPr>
          <p:cNvSpPr/>
          <p:nvPr/>
        </p:nvSpPr>
        <p:spPr>
          <a:xfrm rot="10800000">
            <a:off x="2117731" y="4207311"/>
            <a:ext cx="900290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54F734B5-6DF6-3742-9975-85BAAEC01B2D}"/>
              </a:ext>
            </a:extLst>
          </p:cNvPr>
          <p:cNvSpPr/>
          <p:nvPr/>
        </p:nvSpPr>
        <p:spPr>
          <a:xfrm rot="10800000">
            <a:off x="3045148" y="4643531"/>
            <a:ext cx="900290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B1D9850B-A202-1548-BDAA-FA70176E38D1}"/>
              </a:ext>
            </a:extLst>
          </p:cNvPr>
          <p:cNvSpPr/>
          <p:nvPr/>
        </p:nvSpPr>
        <p:spPr>
          <a:xfrm rot="10800000">
            <a:off x="3937031" y="5076389"/>
            <a:ext cx="900290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461AE9F0-CF8B-164F-9A47-6DBCBD71D12E}"/>
              </a:ext>
            </a:extLst>
          </p:cNvPr>
          <p:cNvSpPr/>
          <p:nvPr/>
        </p:nvSpPr>
        <p:spPr>
          <a:xfrm rot="10800000">
            <a:off x="4824696" y="5490695"/>
            <a:ext cx="900290" cy="380437"/>
          </a:xfrm>
          <a:prstGeom prst="arc">
            <a:avLst>
              <a:gd name="adj1" fmla="val 10912670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44" name="右中かっこ 43">
            <a:extLst>
              <a:ext uri="{FF2B5EF4-FFF2-40B4-BE49-F238E27FC236}">
                <a16:creationId xmlns:a16="http://schemas.microsoft.com/office/drawing/2014/main" id="{803B9D9F-F55D-0648-926B-013306145753}"/>
              </a:ext>
            </a:extLst>
          </p:cNvPr>
          <p:cNvSpPr/>
          <p:nvPr/>
        </p:nvSpPr>
        <p:spPr>
          <a:xfrm>
            <a:off x="7167877" y="4201593"/>
            <a:ext cx="293694" cy="2045641"/>
          </a:xfrm>
          <a:prstGeom prst="rightBrace">
            <a:avLst/>
          </a:prstGeom>
          <a:ln w="38100">
            <a:solidFill>
              <a:srgbClr val="52B7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57B87B54-C7BC-274D-8D32-008666D04396}"/>
                  </a:ext>
                </a:extLst>
              </p:cNvPr>
              <p:cNvSpPr/>
              <p:nvPr/>
            </p:nvSpPr>
            <p:spPr>
              <a:xfrm>
                <a:off x="6677548" y="4964246"/>
                <a:ext cx="2125362" cy="51340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</m:ctrlPr>
                        </m:sSubPr>
                        <m:e>
                          <m: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𝑮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srgbClr val="52B780"/>
                              </a:solidFill>
                              <a:latin typeface="Cambria Math" panose="02040503050406030204" pitchFamily="18" charset="0"/>
                              <a:ea typeface="Hiragino Maru Gothic ProN W4" charset="-128"/>
                              <a:cs typeface="Hiragino Maru Gothic ProN W4" charset="-128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ja-JP" b="1" dirty="0">
                  <a:solidFill>
                    <a:srgbClr val="52B780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57B87B54-C7BC-274D-8D32-008666D043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48" y="4964246"/>
                <a:ext cx="2125362" cy="5134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円/楕円 49">
            <a:extLst>
              <a:ext uri="{FF2B5EF4-FFF2-40B4-BE49-F238E27FC236}">
                <a16:creationId xmlns:a16="http://schemas.microsoft.com/office/drawing/2014/main" id="{3F14C01D-393A-7E45-8E1B-2EB99E23FAFE}"/>
              </a:ext>
            </a:extLst>
          </p:cNvPr>
          <p:cNvSpPr/>
          <p:nvPr/>
        </p:nvSpPr>
        <p:spPr>
          <a:xfrm>
            <a:off x="8802827" y="3890611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4BC9B408-5842-B24B-8876-7ECED826FFAA}"/>
              </a:ext>
            </a:extLst>
          </p:cNvPr>
          <p:cNvSpPr/>
          <p:nvPr/>
        </p:nvSpPr>
        <p:spPr>
          <a:xfrm flipV="1">
            <a:off x="8802827" y="3384611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4219A1E1-BECC-7B4C-86CA-C8D11A2085C3}"/>
              </a:ext>
            </a:extLst>
          </p:cNvPr>
          <p:cNvCxnSpPr>
            <a:cxnSpLocks/>
          </p:cNvCxnSpPr>
          <p:nvPr/>
        </p:nvCxnSpPr>
        <p:spPr>
          <a:xfrm>
            <a:off x="8900452" y="4000494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210DF790-9FEE-AF47-B5D9-90816040A473}"/>
              </a:ext>
            </a:extLst>
          </p:cNvPr>
          <p:cNvCxnSpPr>
            <a:cxnSpLocks/>
          </p:cNvCxnSpPr>
          <p:nvPr/>
        </p:nvCxnSpPr>
        <p:spPr>
          <a:xfrm flipV="1">
            <a:off x="8900452" y="3500301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DF0E1448-FE55-374D-947A-64F9F66DB4C4}"/>
              </a:ext>
            </a:extLst>
          </p:cNvPr>
          <p:cNvCxnSpPr/>
          <p:nvPr/>
        </p:nvCxnSpPr>
        <p:spPr>
          <a:xfrm>
            <a:off x="4575600" y="4263424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A49C7279-7878-FE47-B203-D3A6708E847D}"/>
              </a:ext>
            </a:extLst>
          </p:cNvPr>
          <p:cNvCxnSpPr/>
          <p:nvPr/>
        </p:nvCxnSpPr>
        <p:spPr>
          <a:xfrm>
            <a:off x="5040000" y="466717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116F5CEE-5EBC-6649-9BA2-6C0C5E2F9432}"/>
              </a:ext>
            </a:extLst>
          </p:cNvPr>
          <p:cNvCxnSpPr/>
          <p:nvPr/>
        </p:nvCxnSpPr>
        <p:spPr>
          <a:xfrm>
            <a:off x="5479200" y="511774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33F054A2-1746-944D-AEE3-01874945C2C9}"/>
              </a:ext>
            </a:extLst>
          </p:cNvPr>
          <p:cNvCxnSpPr/>
          <p:nvPr/>
        </p:nvCxnSpPr>
        <p:spPr>
          <a:xfrm>
            <a:off x="5922000" y="5547295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2B6CF471-FA3C-3142-B8D7-4341D7C3EFC6}"/>
              </a:ext>
            </a:extLst>
          </p:cNvPr>
          <p:cNvCxnSpPr/>
          <p:nvPr/>
        </p:nvCxnSpPr>
        <p:spPr>
          <a:xfrm>
            <a:off x="6400800" y="5959361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D880028-4057-2C4B-80D9-2034AC9B5347}"/>
                  </a:ext>
                </a:extLst>
              </p:cNvPr>
              <p:cNvSpPr txBox="1"/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000" b="1" i="1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0D880028-4057-2C4B-80D9-2034AC9B5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9DB0ECC-5F00-1A43-9F84-6AB18695011D}"/>
              </a:ext>
            </a:extLst>
          </p:cNvPr>
          <p:cNvSpPr/>
          <p:nvPr/>
        </p:nvSpPr>
        <p:spPr>
          <a:xfrm>
            <a:off x="0" y="1777"/>
            <a:ext cx="9262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900" dirty="0">
                <a:solidFill>
                  <a:schemeClr val="bg1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Immediately preceding chars for each group</a:t>
            </a:r>
          </a:p>
        </p:txBody>
      </p:sp>
    </p:spTree>
    <p:extLst>
      <p:ext uri="{BB962C8B-B14F-4D97-AF65-F5344CB8AC3E}">
        <p14:creationId xmlns:p14="http://schemas.microsoft.com/office/powerpoint/2010/main" val="2282893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B326F74-7E6E-E749-B92D-7B8686B272E3}"/>
              </a:ext>
            </a:extLst>
          </p:cNvPr>
          <p:cNvSpPr txBox="1"/>
          <p:nvPr/>
        </p:nvSpPr>
        <p:spPr>
          <a:xfrm>
            <a:off x="2651302" y="4554350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A0292DC-89DD-6D4E-AC15-8E64AB1EC6CC}"/>
              </a:ext>
            </a:extLst>
          </p:cNvPr>
          <p:cNvSpPr txBox="1"/>
          <p:nvPr/>
        </p:nvSpPr>
        <p:spPr>
          <a:xfrm>
            <a:off x="3549958" y="5002019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2EFDEC0-A4BF-6948-A0BC-F80664A97085}"/>
              </a:ext>
            </a:extLst>
          </p:cNvPr>
          <p:cNvSpPr txBox="1"/>
          <p:nvPr/>
        </p:nvSpPr>
        <p:spPr>
          <a:xfrm>
            <a:off x="4459689" y="543204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1871FB8F-FD48-C74B-B6BE-6B150079DF4E}"/>
              </a:ext>
            </a:extLst>
          </p:cNvPr>
          <p:cNvSpPr txBox="1"/>
          <p:nvPr/>
        </p:nvSpPr>
        <p:spPr>
          <a:xfrm>
            <a:off x="5407605" y="584178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/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the immediately preceding character of the longest one.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the immediately preceding character of the others.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be the label of edge (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ja-JP" sz="24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blipFill>
                <a:blip r:embed="rId3"/>
                <a:stretch>
                  <a:fillRect l="-878" t="-1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3AABDC-A98E-4F4F-ACC8-AA78E04A59E3}"/>
              </a:ext>
            </a:extLst>
          </p:cNvPr>
          <p:cNvSpPr txBox="1"/>
          <p:nvPr/>
        </p:nvSpPr>
        <p:spPr>
          <a:xfrm>
            <a:off x="11718758" y="7940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53245C1-A174-A14B-9799-8A989BF02CA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Extension of each group</a:t>
            </a: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0026C289-7793-7249-AFBD-87EEBAD2A1FD}"/>
              </a:ext>
            </a:extLst>
          </p:cNvPr>
          <p:cNvCxnSpPr>
            <a:cxnSpLocks/>
          </p:cNvCxnSpPr>
          <p:nvPr/>
        </p:nvCxnSpPr>
        <p:spPr>
          <a:xfrm flipV="1">
            <a:off x="3912843" y="5230622"/>
            <a:ext cx="312914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15643DB4-2C6F-5047-BA24-04D6E376F254}"/>
              </a:ext>
            </a:extLst>
          </p:cNvPr>
          <p:cNvCxnSpPr>
            <a:cxnSpLocks/>
          </p:cNvCxnSpPr>
          <p:nvPr/>
        </p:nvCxnSpPr>
        <p:spPr>
          <a:xfrm>
            <a:off x="3029427" y="4780426"/>
            <a:ext cx="401256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714D9844-0E1C-6F44-8074-84F84358949C}"/>
              </a:ext>
            </a:extLst>
          </p:cNvPr>
          <p:cNvCxnSpPr>
            <a:cxnSpLocks/>
          </p:cNvCxnSpPr>
          <p:nvPr/>
        </p:nvCxnSpPr>
        <p:spPr>
          <a:xfrm>
            <a:off x="2108450" y="4376276"/>
            <a:ext cx="49335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C9F6B6E2-A041-1D41-8BFB-14CAEBDBC0E8}"/>
              </a:ext>
            </a:extLst>
          </p:cNvPr>
          <p:cNvCxnSpPr>
            <a:cxnSpLocks/>
            <a:endCxn id="106" idx="6"/>
          </p:cNvCxnSpPr>
          <p:nvPr/>
        </p:nvCxnSpPr>
        <p:spPr>
          <a:xfrm flipH="1" flipV="1">
            <a:off x="967565" y="3990351"/>
            <a:ext cx="6063144" cy="2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円/楕円 105">
            <a:extLst>
              <a:ext uri="{FF2B5EF4-FFF2-40B4-BE49-F238E27FC236}">
                <a16:creationId xmlns:a16="http://schemas.microsoft.com/office/drawing/2014/main" id="{612C47DC-4795-CE4C-80B2-ECE8535D7E6D}"/>
              </a:ext>
            </a:extLst>
          </p:cNvPr>
          <p:cNvSpPr/>
          <p:nvPr/>
        </p:nvSpPr>
        <p:spPr>
          <a:xfrm>
            <a:off x="761387" y="3887751"/>
            <a:ext cx="206178" cy="2051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7" name="円/楕円 106">
            <a:extLst>
              <a:ext uri="{FF2B5EF4-FFF2-40B4-BE49-F238E27FC236}">
                <a16:creationId xmlns:a16="http://schemas.microsoft.com/office/drawing/2014/main" id="{656A88D3-CD7C-A842-A868-0B9E62514B49}"/>
              </a:ext>
            </a:extLst>
          </p:cNvPr>
          <p:cNvSpPr/>
          <p:nvPr/>
        </p:nvSpPr>
        <p:spPr>
          <a:xfrm>
            <a:off x="7019909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681C50E3-EA7A-ED47-814E-F69DF5E7196A}"/>
              </a:ext>
            </a:extLst>
          </p:cNvPr>
          <p:cNvCxnSpPr>
            <a:cxnSpLocks/>
          </p:cNvCxnSpPr>
          <p:nvPr/>
        </p:nvCxnSpPr>
        <p:spPr>
          <a:xfrm>
            <a:off x="7205613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角丸四角形吹き出し 114">
            <a:extLst>
              <a:ext uri="{FF2B5EF4-FFF2-40B4-BE49-F238E27FC236}">
                <a16:creationId xmlns:a16="http://schemas.microsoft.com/office/drawing/2014/main" id="{535A8E54-3D0A-4C4D-8681-28034768F013}"/>
              </a:ext>
            </a:extLst>
          </p:cNvPr>
          <p:cNvSpPr/>
          <p:nvPr/>
        </p:nvSpPr>
        <p:spPr>
          <a:xfrm>
            <a:off x="531821" y="3291960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0" name="カギ線コネクタ 119">
            <a:extLst>
              <a:ext uri="{FF2B5EF4-FFF2-40B4-BE49-F238E27FC236}">
                <a16:creationId xmlns:a16="http://schemas.microsoft.com/office/drawing/2014/main" id="{50C410B2-8752-BB42-B464-9EC4D5E5E260}"/>
              </a:ext>
            </a:extLst>
          </p:cNvPr>
          <p:cNvCxnSpPr>
            <a:cxnSpLocks/>
            <a:stCxn id="107" idx="4"/>
          </p:cNvCxnSpPr>
          <p:nvPr/>
        </p:nvCxnSpPr>
        <p:spPr>
          <a:xfrm rot="5400000" flipH="1" flipV="1">
            <a:off x="7228187" y="3387809"/>
            <a:ext cx="406531" cy="616909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角丸四角形吹き出し 116">
                <a:extLst>
                  <a:ext uri="{FF2B5EF4-FFF2-40B4-BE49-F238E27FC236}">
                    <a16:creationId xmlns:a16="http://schemas.microsoft.com/office/drawing/2014/main" id="{0E13B6C5-53FD-7544-BB78-D266CAD38322}"/>
                  </a:ext>
                </a:extLst>
              </p:cNvPr>
              <p:cNvSpPr/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17" name="角丸四角形吹き出し 116">
                <a:extLst>
                  <a:ext uri="{FF2B5EF4-FFF2-40B4-BE49-F238E27FC236}">
                    <a16:creationId xmlns:a16="http://schemas.microsoft.com/office/drawing/2014/main" id="{0E13B6C5-53FD-7544-BB78-D266CAD38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66F1C9FE-2D52-6142-B13C-EF6C24ABA638}"/>
              </a:ext>
            </a:extLst>
          </p:cNvPr>
          <p:cNvSpPr txBox="1"/>
          <p:nvPr/>
        </p:nvSpPr>
        <p:spPr>
          <a:xfrm>
            <a:off x="7305469" y="3550726"/>
            <a:ext cx="3209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550CAE6C-77F0-2242-8BD7-02149C46D917}"/>
              </a:ext>
            </a:extLst>
          </p:cNvPr>
          <p:cNvCxnSpPr>
            <a:cxnSpLocks/>
          </p:cNvCxnSpPr>
          <p:nvPr/>
        </p:nvCxnSpPr>
        <p:spPr>
          <a:xfrm>
            <a:off x="4800508" y="5650911"/>
            <a:ext cx="224148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B9A040CB-B8F2-1A4E-8236-16667C3FE69A}"/>
              </a:ext>
            </a:extLst>
          </p:cNvPr>
          <p:cNvCxnSpPr>
            <a:cxnSpLocks/>
          </p:cNvCxnSpPr>
          <p:nvPr/>
        </p:nvCxnSpPr>
        <p:spPr>
          <a:xfrm>
            <a:off x="5756197" y="6072617"/>
            <a:ext cx="12857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円/楕円 137">
            <a:extLst>
              <a:ext uri="{FF2B5EF4-FFF2-40B4-BE49-F238E27FC236}">
                <a16:creationId xmlns:a16="http://schemas.microsoft.com/office/drawing/2014/main" id="{AA51AAA2-3F4E-EC40-B165-31333D5C9FFA}"/>
              </a:ext>
            </a:extLst>
          </p:cNvPr>
          <p:cNvSpPr/>
          <p:nvPr/>
        </p:nvSpPr>
        <p:spPr>
          <a:xfrm>
            <a:off x="8210655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9" name="直線コネクタ 138">
            <a:extLst>
              <a:ext uri="{FF2B5EF4-FFF2-40B4-BE49-F238E27FC236}">
                <a16:creationId xmlns:a16="http://schemas.microsoft.com/office/drawing/2014/main" id="{3294E10A-8C82-8049-9F1F-FC026EA22640}"/>
              </a:ext>
            </a:extLst>
          </p:cNvPr>
          <p:cNvCxnSpPr>
            <a:cxnSpLocks/>
          </p:cNvCxnSpPr>
          <p:nvPr/>
        </p:nvCxnSpPr>
        <p:spPr>
          <a:xfrm>
            <a:off x="7753178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円/楕円 139">
            <a:extLst>
              <a:ext uri="{FF2B5EF4-FFF2-40B4-BE49-F238E27FC236}">
                <a16:creationId xmlns:a16="http://schemas.microsoft.com/office/drawing/2014/main" id="{18C4419D-4921-1245-A0F8-B737E99B521D}"/>
              </a:ext>
            </a:extLst>
          </p:cNvPr>
          <p:cNvSpPr/>
          <p:nvPr/>
        </p:nvSpPr>
        <p:spPr>
          <a:xfrm>
            <a:off x="7623362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1" name="直線コネクタ 140">
            <a:extLst>
              <a:ext uri="{FF2B5EF4-FFF2-40B4-BE49-F238E27FC236}">
                <a16:creationId xmlns:a16="http://schemas.microsoft.com/office/drawing/2014/main" id="{4E144508-E9EC-8B4C-9A86-6CB8FDEB4D8D}"/>
              </a:ext>
            </a:extLst>
          </p:cNvPr>
          <p:cNvCxnSpPr>
            <a:cxnSpLocks/>
          </p:cNvCxnSpPr>
          <p:nvPr/>
        </p:nvCxnSpPr>
        <p:spPr>
          <a:xfrm>
            <a:off x="8307476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円/楕円 141">
            <a:extLst>
              <a:ext uri="{FF2B5EF4-FFF2-40B4-BE49-F238E27FC236}">
                <a16:creationId xmlns:a16="http://schemas.microsoft.com/office/drawing/2014/main" id="{FCC85323-88A3-7B4A-9223-C83D5A79FDC8}"/>
              </a:ext>
            </a:extLst>
          </p:cNvPr>
          <p:cNvSpPr/>
          <p:nvPr/>
        </p:nvSpPr>
        <p:spPr>
          <a:xfrm flipV="1">
            <a:off x="8210655" y="3391928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933CE317-34E3-B843-B206-E88DFDE6AD67}"/>
              </a:ext>
            </a:extLst>
          </p:cNvPr>
          <p:cNvCxnSpPr>
            <a:cxnSpLocks/>
          </p:cNvCxnSpPr>
          <p:nvPr/>
        </p:nvCxnSpPr>
        <p:spPr>
          <a:xfrm flipV="1">
            <a:off x="7753178" y="3497530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円/楕円 143">
            <a:extLst>
              <a:ext uri="{FF2B5EF4-FFF2-40B4-BE49-F238E27FC236}">
                <a16:creationId xmlns:a16="http://schemas.microsoft.com/office/drawing/2014/main" id="{B8939771-8B72-3340-96B1-36D810AF896C}"/>
              </a:ext>
            </a:extLst>
          </p:cNvPr>
          <p:cNvSpPr/>
          <p:nvPr/>
        </p:nvSpPr>
        <p:spPr>
          <a:xfrm flipV="1">
            <a:off x="7623362" y="3391928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57703BC1-031A-FA46-A4CC-0EF83AF0D282}"/>
              </a:ext>
            </a:extLst>
          </p:cNvPr>
          <p:cNvCxnSpPr>
            <a:cxnSpLocks/>
          </p:cNvCxnSpPr>
          <p:nvPr/>
        </p:nvCxnSpPr>
        <p:spPr>
          <a:xfrm flipV="1">
            <a:off x="8307476" y="3497530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角丸四角形吹き出し 145">
                <a:extLst>
                  <a:ext uri="{FF2B5EF4-FFF2-40B4-BE49-F238E27FC236}">
                    <a16:creationId xmlns:a16="http://schemas.microsoft.com/office/drawing/2014/main" id="{CA0DB524-66C8-5548-9008-99B8FA3F5DCF}"/>
                  </a:ext>
                </a:extLst>
              </p:cNvPr>
              <p:cNvSpPr/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46" name="角丸四角形吹き出し 145">
                <a:extLst>
                  <a:ext uri="{FF2B5EF4-FFF2-40B4-BE49-F238E27FC236}">
                    <a16:creationId xmlns:a16="http://schemas.microsoft.com/office/drawing/2014/main" id="{CA0DB524-66C8-5548-9008-99B8FA3F5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円/楕円 146">
            <a:extLst>
              <a:ext uri="{FF2B5EF4-FFF2-40B4-BE49-F238E27FC236}">
                <a16:creationId xmlns:a16="http://schemas.microsoft.com/office/drawing/2014/main" id="{2A75823D-91CC-8F40-BC04-3085ABBD5A89}"/>
              </a:ext>
            </a:extLst>
          </p:cNvPr>
          <p:cNvSpPr/>
          <p:nvPr/>
        </p:nvSpPr>
        <p:spPr>
          <a:xfrm>
            <a:off x="8802827" y="3890611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8" name="円/楕円 147">
            <a:extLst>
              <a:ext uri="{FF2B5EF4-FFF2-40B4-BE49-F238E27FC236}">
                <a16:creationId xmlns:a16="http://schemas.microsoft.com/office/drawing/2014/main" id="{F9D7C61B-9464-CD47-A31E-552549B4AD7D}"/>
              </a:ext>
            </a:extLst>
          </p:cNvPr>
          <p:cNvSpPr/>
          <p:nvPr/>
        </p:nvSpPr>
        <p:spPr>
          <a:xfrm flipV="1">
            <a:off x="8802827" y="3384611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E9E8A7CB-35F0-3840-9165-56B0E4F092BE}"/>
              </a:ext>
            </a:extLst>
          </p:cNvPr>
          <p:cNvCxnSpPr>
            <a:cxnSpLocks/>
          </p:cNvCxnSpPr>
          <p:nvPr/>
        </p:nvCxnSpPr>
        <p:spPr>
          <a:xfrm>
            <a:off x="8900452" y="4000494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A970F190-FE62-2047-9DE5-8DD07E5BDC08}"/>
              </a:ext>
            </a:extLst>
          </p:cNvPr>
          <p:cNvCxnSpPr>
            <a:cxnSpLocks/>
          </p:cNvCxnSpPr>
          <p:nvPr/>
        </p:nvCxnSpPr>
        <p:spPr>
          <a:xfrm flipV="1">
            <a:off x="8900452" y="3500301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BDA413A9-AEED-314F-AA32-C87280F0D543}"/>
              </a:ext>
            </a:extLst>
          </p:cNvPr>
          <p:cNvCxnSpPr/>
          <p:nvPr/>
        </p:nvCxnSpPr>
        <p:spPr>
          <a:xfrm>
            <a:off x="4575600" y="4263424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ABC2B42A-7DD2-C442-8FE2-CBB8FE5D9222}"/>
              </a:ext>
            </a:extLst>
          </p:cNvPr>
          <p:cNvCxnSpPr/>
          <p:nvPr/>
        </p:nvCxnSpPr>
        <p:spPr>
          <a:xfrm>
            <a:off x="5040000" y="466717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0F53F388-3F9F-974F-990F-8DC9234E86E5}"/>
              </a:ext>
            </a:extLst>
          </p:cNvPr>
          <p:cNvCxnSpPr/>
          <p:nvPr/>
        </p:nvCxnSpPr>
        <p:spPr>
          <a:xfrm>
            <a:off x="5479200" y="511774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017CBEC9-3A65-0947-AE67-8862BCDF305E}"/>
              </a:ext>
            </a:extLst>
          </p:cNvPr>
          <p:cNvCxnSpPr/>
          <p:nvPr/>
        </p:nvCxnSpPr>
        <p:spPr>
          <a:xfrm>
            <a:off x="5922000" y="5547295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2B4C154D-30FB-614E-9532-328469B11A6C}"/>
              </a:ext>
            </a:extLst>
          </p:cNvPr>
          <p:cNvCxnSpPr/>
          <p:nvPr/>
        </p:nvCxnSpPr>
        <p:spPr>
          <a:xfrm>
            <a:off x="6400800" y="5959361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32D1A562-44E7-704C-9963-025DB40C3FEA}"/>
                  </a:ext>
                </a:extLst>
              </p:cNvPr>
              <p:cNvSpPr txBox="1"/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000" b="1" i="1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32D1A562-44E7-704C-9963-025DB40C3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179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B326F74-7E6E-E749-B92D-7B8686B272E3}"/>
              </a:ext>
            </a:extLst>
          </p:cNvPr>
          <p:cNvSpPr txBox="1"/>
          <p:nvPr/>
        </p:nvSpPr>
        <p:spPr>
          <a:xfrm>
            <a:off x="2651302" y="4554350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A0292DC-89DD-6D4E-AC15-8E64AB1EC6CC}"/>
              </a:ext>
            </a:extLst>
          </p:cNvPr>
          <p:cNvSpPr txBox="1"/>
          <p:nvPr/>
        </p:nvSpPr>
        <p:spPr>
          <a:xfrm>
            <a:off x="3549958" y="5002019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2EFDEC0-A4BF-6948-A0BC-F80664A97085}"/>
              </a:ext>
            </a:extLst>
          </p:cNvPr>
          <p:cNvSpPr txBox="1"/>
          <p:nvPr/>
        </p:nvSpPr>
        <p:spPr>
          <a:xfrm>
            <a:off x="4459689" y="543204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1871FB8F-FD48-C74B-B6BE-6B150079DF4E}"/>
              </a:ext>
            </a:extLst>
          </p:cNvPr>
          <p:cNvSpPr txBox="1"/>
          <p:nvPr/>
        </p:nvSpPr>
        <p:spPr>
          <a:xfrm>
            <a:off x="5407605" y="584178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/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 are 4 cases to consider for each group: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(1)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    (2)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(3)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(4)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,</a:t>
                </a:r>
                <a:r>
                  <a:rPr lang="en-US" altLang="ja-JP" sz="2400" dirty="0">
                    <a:solidFill>
                      <a:srgbClr val="333333"/>
                    </a:solidFill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blipFill>
                <a:blip r:embed="rId3"/>
                <a:stretch>
                  <a:fillRect l="-878" t="-1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3AABDC-A98E-4F4F-ACC8-AA78E04A59E3}"/>
              </a:ext>
            </a:extLst>
          </p:cNvPr>
          <p:cNvSpPr txBox="1"/>
          <p:nvPr/>
        </p:nvSpPr>
        <p:spPr>
          <a:xfrm>
            <a:off x="11718758" y="7940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53245C1-A174-A14B-9799-8A989BF02CA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Extension of each group</a:t>
            </a: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0026C289-7793-7249-AFBD-87EEBAD2A1FD}"/>
              </a:ext>
            </a:extLst>
          </p:cNvPr>
          <p:cNvCxnSpPr>
            <a:cxnSpLocks/>
          </p:cNvCxnSpPr>
          <p:nvPr/>
        </p:nvCxnSpPr>
        <p:spPr>
          <a:xfrm flipV="1">
            <a:off x="3912843" y="5230622"/>
            <a:ext cx="312914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15643DB4-2C6F-5047-BA24-04D6E376F254}"/>
              </a:ext>
            </a:extLst>
          </p:cNvPr>
          <p:cNvCxnSpPr>
            <a:cxnSpLocks/>
          </p:cNvCxnSpPr>
          <p:nvPr/>
        </p:nvCxnSpPr>
        <p:spPr>
          <a:xfrm>
            <a:off x="3029427" y="4780426"/>
            <a:ext cx="401256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714D9844-0E1C-6F44-8074-84F84358949C}"/>
              </a:ext>
            </a:extLst>
          </p:cNvPr>
          <p:cNvCxnSpPr>
            <a:cxnSpLocks/>
          </p:cNvCxnSpPr>
          <p:nvPr/>
        </p:nvCxnSpPr>
        <p:spPr>
          <a:xfrm>
            <a:off x="2108450" y="4376276"/>
            <a:ext cx="49335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C9F6B6E2-A041-1D41-8BFB-14CAEBDBC0E8}"/>
              </a:ext>
            </a:extLst>
          </p:cNvPr>
          <p:cNvCxnSpPr>
            <a:cxnSpLocks/>
            <a:endCxn id="106" idx="6"/>
          </p:cNvCxnSpPr>
          <p:nvPr/>
        </p:nvCxnSpPr>
        <p:spPr>
          <a:xfrm flipH="1" flipV="1">
            <a:off x="967565" y="3990351"/>
            <a:ext cx="6063144" cy="2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円/楕円 105">
            <a:extLst>
              <a:ext uri="{FF2B5EF4-FFF2-40B4-BE49-F238E27FC236}">
                <a16:creationId xmlns:a16="http://schemas.microsoft.com/office/drawing/2014/main" id="{612C47DC-4795-CE4C-80B2-ECE8535D7E6D}"/>
              </a:ext>
            </a:extLst>
          </p:cNvPr>
          <p:cNvSpPr/>
          <p:nvPr/>
        </p:nvSpPr>
        <p:spPr>
          <a:xfrm>
            <a:off x="761387" y="3887751"/>
            <a:ext cx="206178" cy="2051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7" name="円/楕円 106">
            <a:extLst>
              <a:ext uri="{FF2B5EF4-FFF2-40B4-BE49-F238E27FC236}">
                <a16:creationId xmlns:a16="http://schemas.microsoft.com/office/drawing/2014/main" id="{656A88D3-CD7C-A842-A868-0B9E62514B49}"/>
              </a:ext>
            </a:extLst>
          </p:cNvPr>
          <p:cNvSpPr/>
          <p:nvPr/>
        </p:nvSpPr>
        <p:spPr>
          <a:xfrm>
            <a:off x="7019909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4" name="直線コネクタ 113">
            <a:extLst>
              <a:ext uri="{FF2B5EF4-FFF2-40B4-BE49-F238E27FC236}">
                <a16:creationId xmlns:a16="http://schemas.microsoft.com/office/drawing/2014/main" id="{681C50E3-EA7A-ED47-814E-F69DF5E7196A}"/>
              </a:ext>
            </a:extLst>
          </p:cNvPr>
          <p:cNvCxnSpPr>
            <a:cxnSpLocks/>
          </p:cNvCxnSpPr>
          <p:nvPr/>
        </p:nvCxnSpPr>
        <p:spPr>
          <a:xfrm>
            <a:off x="7205613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角丸四角形吹き出し 114">
            <a:extLst>
              <a:ext uri="{FF2B5EF4-FFF2-40B4-BE49-F238E27FC236}">
                <a16:creationId xmlns:a16="http://schemas.microsoft.com/office/drawing/2014/main" id="{535A8E54-3D0A-4C4D-8681-28034768F013}"/>
              </a:ext>
            </a:extLst>
          </p:cNvPr>
          <p:cNvSpPr/>
          <p:nvPr/>
        </p:nvSpPr>
        <p:spPr>
          <a:xfrm>
            <a:off x="531821" y="3291960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0" name="カギ線コネクタ 119">
            <a:extLst>
              <a:ext uri="{FF2B5EF4-FFF2-40B4-BE49-F238E27FC236}">
                <a16:creationId xmlns:a16="http://schemas.microsoft.com/office/drawing/2014/main" id="{50C410B2-8752-BB42-B464-9EC4D5E5E260}"/>
              </a:ext>
            </a:extLst>
          </p:cNvPr>
          <p:cNvCxnSpPr>
            <a:cxnSpLocks/>
            <a:stCxn id="107" idx="4"/>
          </p:cNvCxnSpPr>
          <p:nvPr/>
        </p:nvCxnSpPr>
        <p:spPr>
          <a:xfrm rot="5400000" flipH="1" flipV="1">
            <a:off x="7228187" y="3387809"/>
            <a:ext cx="406531" cy="616909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角丸四角形吹き出し 116">
                <a:extLst>
                  <a:ext uri="{FF2B5EF4-FFF2-40B4-BE49-F238E27FC236}">
                    <a16:creationId xmlns:a16="http://schemas.microsoft.com/office/drawing/2014/main" id="{0E13B6C5-53FD-7544-BB78-D266CAD38322}"/>
                  </a:ext>
                </a:extLst>
              </p:cNvPr>
              <p:cNvSpPr/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17" name="角丸四角形吹き出し 116">
                <a:extLst>
                  <a:ext uri="{FF2B5EF4-FFF2-40B4-BE49-F238E27FC236}">
                    <a16:creationId xmlns:a16="http://schemas.microsoft.com/office/drawing/2014/main" id="{0E13B6C5-53FD-7544-BB78-D266CAD38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66F1C9FE-2D52-6142-B13C-EF6C24ABA638}"/>
              </a:ext>
            </a:extLst>
          </p:cNvPr>
          <p:cNvSpPr txBox="1"/>
          <p:nvPr/>
        </p:nvSpPr>
        <p:spPr>
          <a:xfrm>
            <a:off x="7305469" y="3550726"/>
            <a:ext cx="3209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550CAE6C-77F0-2242-8BD7-02149C46D917}"/>
              </a:ext>
            </a:extLst>
          </p:cNvPr>
          <p:cNvCxnSpPr>
            <a:cxnSpLocks/>
          </p:cNvCxnSpPr>
          <p:nvPr/>
        </p:nvCxnSpPr>
        <p:spPr>
          <a:xfrm>
            <a:off x="4800508" y="5650911"/>
            <a:ext cx="224148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B9A040CB-B8F2-1A4E-8236-16667C3FE69A}"/>
              </a:ext>
            </a:extLst>
          </p:cNvPr>
          <p:cNvCxnSpPr>
            <a:cxnSpLocks/>
          </p:cNvCxnSpPr>
          <p:nvPr/>
        </p:nvCxnSpPr>
        <p:spPr>
          <a:xfrm>
            <a:off x="5756197" y="6072617"/>
            <a:ext cx="12857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>
            <a:extLst>
              <a:ext uri="{FF2B5EF4-FFF2-40B4-BE49-F238E27FC236}">
                <a16:creationId xmlns:a16="http://schemas.microsoft.com/office/drawing/2014/main" id="{375056D9-B784-214E-BDCB-19DBF4FFC08A}"/>
              </a:ext>
            </a:extLst>
          </p:cNvPr>
          <p:cNvSpPr/>
          <p:nvPr/>
        </p:nvSpPr>
        <p:spPr>
          <a:xfrm>
            <a:off x="8210655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4AFABCE8-E483-0F4E-B96C-39C47EE8017D}"/>
              </a:ext>
            </a:extLst>
          </p:cNvPr>
          <p:cNvCxnSpPr>
            <a:cxnSpLocks/>
          </p:cNvCxnSpPr>
          <p:nvPr/>
        </p:nvCxnSpPr>
        <p:spPr>
          <a:xfrm>
            <a:off x="7753178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/楕円 40">
            <a:extLst>
              <a:ext uri="{FF2B5EF4-FFF2-40B4-BE49-F238E27FC236}">
                <a16:creationId xmlns:a16="http://schemas.microsoft.com/office/drawing/2014/main" id="{FA252431-5CEB-5648-B1F2-73CC9BD0179E}"/>
              </a:ext>
            </a:extLst>
          </p:cNvPr>
          <p:cNvSpPr/>
          <p:nvPr/>
        </p:nvSpPr>
        <p:spPr>
          <a:xfrm>
            <a:off x="7623362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AB03386B-B531-024F-98EB-35A15004EE44}"/>
              </a:ext>
            </a:extLst>
          </p:cNvPr>
          <p:cNvCxnSpPr>
            <a:cxnSpLocks/>
          </p:cNvCxnSpPr>
          <p:nvPr/>
        </p:nvCxnSpPr>
        <p:spPr>
          <a:xfrm>
            <a:off x="8307476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>
            <a:extLst>
              <a:ext uri="{FF2B5EF4-FFF2-40B4-BE49-F238E27FC236}">
                <a16:creationId xmlns:a16="http://schemas.microsoft.com/office/drawing/2014/main" id="{4D59B27C-715A-FD44-9AC5-95E8E45A7B16}"/>
              </a:ext>
            </a:extLst>
          </p:cNvPr>
          <p:cNvSpPr/>
          <p:nvPr/>
        </p:nvSpPr>
        <p:spPr>
          <a:xfrm flipV="1">
            <a:off x="8210655" y="3391928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4D4F122D-5415-4246-8C7C-EB3FC36181EE}"/>
              </a:ext>
            </a:extLst>
          </p:cNvPr>
          <p:cNvCxnSpPr>
            <a:cxnSpLocks/>
          </p:cNvCxnSpPr>
          <p:nvPr/>
        </p:nvCxnSpPr>
        <p:spPr>
          <a:xfrm flipV="1">
            <a:off x="7753178" y="3497530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円/楕円 44">
            <a:extLst>
              <a:ext uri="{FF2B5EF4-FFF2-40B4-BE49-F238E27FC236}">
                <a16:creationId xmlns:a16="http://schemas.microsoft.com/office/drawing/2014/main" id="{498FFE44-8C59-7445-BC49-AA745203DD3B}"/>
              </a:ext>
            </a:extLst>
          </p:cNvPr>
          <p:cNvSpPr/>
          <p:nvPr/>
        </p:nvSpPr>
        <p:spPr>
          <a:xfrm flipV="1">
            <a:off x="7623362" y="3391928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5A55166-0D9C-2841-9CAB-D5D3D9E546C2}"/>
              </a:ext>
            </a:extLst>
          </p:cNvPr>
          <p:cNvCxnSpPr>
            <a:cxnSpLocks/>
          </p:cNvCxnSpPr>
          <p:nvPr/>
        </p:nvCxnSpPr>
        <p:spPr>
          <a:xfrm flipV="1">
            <a:off x="8307476" y="3497530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角丸四角形吹き出し 46">
                <a:extLst>
                  <a:ext uri="{FF2B5EF4-FFF2-40B4-BE49-F238E27FC236}">
                    <a16:creationId xmlns:a16="http://schemas.microsoft.com/office/drawing/2014/main" id="{52AB8941-5614-5F4C-B4D9-ED15E6BA9B31}"/>
                  </a:ext>
                </a:extLst>
              </p:cNvPr>
              <p:cNvSpPr/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47" name="角丸四角形吹き出し 46">
                <a:extLst>
                  <a:ext uri="{FF2B5EF4-FFF2-40B4-BE49-F238E27FC236}">
                    <a16:creationId xmlns:a16="http://schemas.microsoft.com/office/drawing/2014/main" id="{52AB8941-5614-5F4C-B4D9-ED15E6BA9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/楕円 47">
            <a:extLst>
              <a:ext uri="{FF2B5EF4-FFF2-40B4-BE49-F238E27FC236}">
                <a16:creationId xmlns:a16="http://schemas.microsoft.com/office/drawing/2014/main" id="{A840E2EF-803D-4747-A47C-42D6EF83FF1E}"/>
              </a:ext>
            </a:extLst>
          </p:cNvPr>
          <p:cNvSpPr/>
          <p:nvPr/>
        </p:nvSpPr>
        <p:spPr>
          <a:xfrm>
            <a:off x="8802827" y="3890611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円/楕円 48">
            <a:extLst>
              <a:ext uri="{FF2B5EF4-FFF2-40B4-BE49-F238E27FC236}">
                <a16:creationId xmlns:a16="http://schemas.microsoft.com/office/drawing/2014/main" id="{CD9FBB01-7524-1C41-B915-81591DE0C787}"/>
              </a:ext>
            </a:extLst>
          </p:cNvPr>
          <p:cNvSpPr/>
          <p:nvPr/>
        </p:nvSpPr>
        <p:spPr>
          <a:xfrm flipV="1">
            <a:off x="8802827" y="3384611"/>
            <a:ext cx="206178" cy="2055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9DA5DF7-C7A6-3F4A-85A6-8F935F0FD9B5}"/>
              </a:ext>
            </a:extLst>
          </p:cNvPr>
          <p:cNvCxnSpPr>
            <a:cxnSpLocks/>
          </p:cNvCxnSpPr>
          <p:nvPr/>
        </p:nvCxnSpPr>
        <p:spPr>
          <a:xfrm>
            <a:off x="8900452" y="4000494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22168CD0-90CC-834C-A603-D1B34F22AD37}"/>
              </a:ext>
            </a:extLst>
          </p:cNvPr>
          <p:cNvCxnSpPr>
            <a:cxnSpLocks/>
          </p:cNvCxnSpPr>
          <p:nvPr/>
        </p:nvCxnSpPr>
        <p:spPr>
          <a:xfrm flipV="1">
            <a:off x="8900452" y="3500301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84608443-FE98-F64B-A49F-77F6546C0FB4}"/>
              </a:ext>
            </a:extLst>
          </p:cNvPr>
          <p:cNvCxnSpPr/>
          <p:nvPr/>
        </p:nvCxnSpPr>
        <p:spPr>
          <a:xfrm>
            <a:off x="4575600" y="4263424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1E98501A-5168-0045-A49E-FBBA5AA000E8}"/>
              </a:ext>
            </a:extLst>
          </p:cNvPr>
          <p:cNvCxnSpPr/>
          <p:nvPr/>
        </p:nvCxnSpPr>
        <p:spPr>
          <a:xfrm>
            <a:off x="5040000" y="466717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E43867E2-FD20-4D40-9D4F-B832988F778B}"/>
              </a:ext>
            </a:extLst>
          </p:cNvPr>
          <p:cNvCxnSpPr/>
          <p:nvPr/>
        </p:nvCxnSpPr>
        <p:spPr>
          <a:xfrm>
            <a:off x="5479200" y="511774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0854A162-CE5A-B34D-856F-0EFC2B7CF6E0}"/>
              </a:ext>
            </a:extLst>
          </p:cNvPr>
          <p:cNvCxnSpPr/>
          <p:nvPr/>
        </p:nvCxnSpPr>
        <p:spPr>
          <a:xfrm>
            <a:off x="5922000" y="5547295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89CCDF12-EBF8-0A41-B94E-A4849E6BEA1D}"/>
              </a:ext>
            </a:extLst>
          </p:cNvPr>
          <p:cNvCxnSpPr/>
          <p:nvPr/>
        </p:nvCxnSpPr>
        <p:spPr>
          <a:xfrm>
            <a:off x="6400800" y="5959361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6C138C1-1583-EB4C-9333-444BB7DEB1E1}"/>
                  </a:ext>
                </a:extLst>
              </p:cNvPr>
              <p:cNvSpPr txBox="1"/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000" b="1" i="1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D6C138C1-1583-EB4C-9333-444BB7DEB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092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直線矢印コネクタ 203">
            <a:extLst>
              <a:ext uri="{FF2B5EF4-FFF2-40B4-BE49-F238E27FC236}">
                <a16:creationId xmlns:a16="http://schemas.microsoft.com/office/drawing/2014/main" id="{6C22518A-7C5A-6F4D-A71C-B5C608BD2F18}"/>
              </a:ext>
            </a:extLst>
          </p:cNvPr>
          <p:cNvCxnSpPr>
            <a:cxnSpLocks/>
          </p:cNvCxnSpPr>
          <p:nvPr/>
        </p:nvCxnSpPr>
        <p:spPr>
          <a:xfrm flipH="1">
            <a:off x="1698870" y="4373092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8EDD2F60-0A8A-CD4D-B9E3-0E30ADCC0829}"/>
                  </a:ext>
                </a:extLst>
              </p:cNvPr>
              <p:cNvSpPr txBox="1"/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000" b="1" i="1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8EDD2F60-0A8A-CD4D-B9E3-0E30ADCC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/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(1)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these palindromes are extended.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blipFill>
                <a:blip r:embed="rId4"/>
                <a:stretch>
                  <a:fillRect l="-878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3AABDC-A98E-4F4F-ACC8-AA78E04A59E3}"/>
              </a:ext>
            </a:extLst>
          </p:cNvPr>
          <p:cNvSpPr txBox="1"/>
          <p:nvPr/>
        </p:nvSpPr>
        <p:spPr>
          <a:xfrm>
            <a:off x="11718758" y="7940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53245C1-A174-A14B-9799-8A989BF02CA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Extension of each group</a:t>
            </a:r>
          </a:p>
        </p:txBody>
      </p: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0D6E106D-9002-1D48-867E-055D4184D174}"/>
              </a:ext>
            </a:extLst>
          </p:cNvPr>
          <p:cNvCxnSpPr>
            <a:cxnSpLocks/>
          </p:cNvCxnSpPr>
          <p:nvPr/>
        </p:nvCxnSpPr>
        <p:spPr>
          <a:xfrm flipV="1">
            <a:off x="3912843" y="5230622"/>
            <a:ext cx="312914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72FAB162-E088-A141-8EB5-38268C4F1034}"/>
              </a:ext>
            </a:extLst>
          </p:cNvPr>
          <p:cNvCxnSpPr>
            <a:cxnSpLocks/>
          </p:cNvCxnSpPr>
          <p:nvPr/>
        </p:nvCxnSpPr>
        <p:spPr>
          <a:xfrm>
            <a:off x="4800508" y="5650911"/>
            <a:ext cx="224148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B0962B86-E51E-EB4E-A056-9245E25E39A3}"/>
              </a:ext>
            </a:extLst>
          </p:cNvPr>
          <p:cNvCxnSpPr>
            <a:cxnSpLocks/>
          </p:cNvCxnSpPr>
          <p:nvPr/>
        </p:nvCxnSpPr>
        <p:spPr>
          <a:xfrm>
            <a:off x="5756197" y="6072617"/>
            <a:ext cx="12857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B705BBEE-1F88-674D-AE5C-B6DFBE6C83A3}"/>
              </a:ext>
            </a:extLst>
          </p:cNvPr>
          <p:cNvCxnSpPr>
            <a:cxnSpLocks/>
          </p:cNvCxnSpPr>
          <p:nvPr/>
        </p:nvCxnSpPr>
        <p:spPr>
          <a:xfrm>
            <a:off x="3029427" y="4780426"/>
            <a:ext cx="401256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13D64F69-0728-4146-9979-96BFE3A9317B}"/>
              </a:ext>
            </a:extLst>
          </p:cNvPr>
          <p:cNvCxnSpPr>
            <a:cxnSpLocks/>
          </p:cNvCxnSpPr>
          <p:nvPr/>
        </p:nvCxnSpPr>
        <p:spPr>
          <a:xfrm>
            <a:off x="2108450" y="4376276"/>
            <a:ext cx="49335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69037BF2-9222-5F48-B66A-6AE2F1AE75C8}"/>
              </a:ext>
            </a:extLst>
          </p:cNvPr>
          <p:cNvCxnSpPr>
            <a:cxnSpLocks/>
            <a:endCxn id="147" idx="6"/>
          </p:cNvCxnSpPr>
          <p:nvPr/>
        </p:nvCxnSpPr>
        <p:spPr>
          <a:xfrm flipH="1" flipV="1">
            <a:off x="967565" y="3990351"/>
            <a:ext cx="6063144" cy="2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円/楕円 146">
            <a:extLst>
              <a:ext uri="{FF2B5EF4-FFF2-40B4-BE49-F238E27FC236}">
                <a16:creationId xmlns:a16="http://schemas.microsoft.com/office/drawing/2014/main" id="{FDDD00EF-C7EE-3F42-9581-20C6D1230DA8}"/>
              </a:ext>
            </a:extLst>
          </p:cNvPr>
          <p:cNvSpPr/>
          <p:nvPr/>
        </p:nvSpPr>
        <p:spPr>
          <a:xfrm>
            <a:off x="761387" y="3887751"/>
            <a:ext cx="206178" cy="2051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8" name="円/楕円 147">
            <a:extLst>
              <a:ext uri="{FF2B5EF4-FFF2-40B4-BE49-F238E27FC236}">
                <a16:creationId xmlns:a16="http://schemas.microsoft.com/office/drawing/2014/main" id="{7124F3DA-CCFC-7547-BA38-8895FE859772}"/>
              </a:ext>
            </a:extLst>
          </p:cNvPr>
          <p:cNvSpPr/>
          <p:nvPr/>
        </p:nvSpPr>
        <p:spPr>
          <a:xfrm>
            <a:off x="7019909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D912543C-D2B7-2245-80A1-FF86C5400064}"/>
              </a:ext>
            </a:extLst>
          </p:cNvPr>
          <p:cNvCxnSpPr>
            <a:cxnSpLocks/>
          </p:cNvCxnSpPr>
          <p:nvPr/>
        </p:nvCxnSpPr>
        <p:spPr>
          <a:xfrm>
            <a:off x="7205613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角丸四角形吹き出し 153">
            <a:extLst>
              <a:ext uri="{FF2B5EF4-FFF2-40B4-BE49-F238E27FC236}">
                <a16:creationId xmlns:a16="http://schemas.microsoft.com/office/drawing/2014/main" id="{8ABD3497-9AA1-DC45-AA58-E15111535301}"/>
              </a:ext>
            </a:extLst>
          </p:cNvPr>
          <p:cNvSpPr/>
          <p:nvPr/>
        </p:nvSpPr>
        <p:spPr>
          <a:xfrm>
            <a:off x="531821" y="3291960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9" name="カギ線コネクタ 158">
            <a:extLst>
              <a:ext uri="{FF2B5EF4-FFF2-40B4-BE49-F238E27FC236}">
                <a16:creationId xmlns:a16="http://schemas.microsoft.com/office/drawing/2014/main" id="{2F374C70-9455-F549-A2E6-4BB1BD3DA2F1}"/>
              </a:ext>
            </a:extLst>
          </p:cNvPr>
          <p:cNvCxnSpPr>
            <a:cxnSpLocks/>
            <a:stCxn id="148" idx="4"/>
          </p:cNvCxnSpPr>
          <p:nvPr/>
        </p:nvCxnSpPr>
        <p:spPr>
          <a:xfrm rot="5400000" flipH="1" flipV="1">
            <a:off x="7228187" y="3387809"/>
            <a:ext cx="406531" cy="616909"/>
          </a:xfrm>
          <a:prstGeom prst="bentConnector2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角丸四角形吹き出し 155">
                <a:extLst>
                  <a:ext uri="{FF2B5EF4-FFF2-40B4-BE49-F238E27FC236}">
                    <a16:creationId xmlns:a16="http://schemas.microsoft.com/office/drawing/2014/main" id="{CF613428-8FC1-FC4B-AD5C-A27A4F5428CB}"/>
                  </a:ext>
                </a:extLst>
              </p:cNvPr>
              <p:cNvSpPr/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56" name="角丸四角形吹き出し 155">
                <a:extLst>
                  <a:ext uri="{FF2B5EF4-FFF2-40B4-BE49-F238E27FC236}">
                    <a16:creationId xmlns:a16="http://schemas.microsoft.com/office/drawing/2014/main" id="{CF613428-8FC1-FC4B-AD5C-A27A4F5428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0A12E8A9-D735-4240-8526-EF046C5650C2}"/>
              </a:ext>
            </a:extLst>
          </p:cNvPr>
          <p:cNvSpPr txBox="1"/>
          <p:nvPr/>
        </p:nvSpPr>
        <p:spPr>
          <a:xfrm>
            <a:off x="7305469" y="3550726"/>
            <a:ext cx="3209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332D992-E8DD-EB41-B49A-809D22F90AAF}"/>
              </a:ext>
            </a:extLst>
          </p:cNvPr>
          <p:cNvCxnSpPr>
            <a:cxnSpLocks/>
          </p:cNvCxnSpPr>
          <p:nvPr/>
        </p:nvCxnSpPr>
        <p:spPr>
          <a:xfrm>
            <a:off x="7225406" y="4376276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>
            <a:extLst>
              <a:ext uri="{FF2B5EF4-FFF2-40B4-BE49-F238E27FC236}">
                <a16:creationId xmlns:a16="http://schemas.microsoft.com/office/drawing/2014/main" id="{D71553CC-08A7-3249-880D-F51FD0E262E9}"/>
              </a:ext>
            </a:extLst>
          </p:cNvPr>
          <p:cNvCxnSpPr>
            <a:cxnSpLocks/>
          </p:cNvCxnSpPr>
          <p:nvPr/>
        </p:nvCxnSpPr>
        <p:spPr>
          <a:xfrm>
            <a:off x="7225406" y="4787756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>
            <a:extLst>
              <a:ext uri="{FF2B5EF4-FFF2-40B4-BE49-F238E27FC236}">
                <a16:creationId xmlns:a16="http://schemas.microsoft.com/office/drawing/2014/main" id="{8D97D29D-6FC0-9A47-8888-B510BDEA7597}"/>
              </a:ext>
            </a:extLst>
          </p:cNvPr>
          <p:cNvCxnSpPr>
            <a:cxnSpLocks/>
          </p:cNvCxnSpPr>
          <p:nvPr/>
        </p:nvCxnSpPr>
        <p:spPr>
          <a:xfrm>
            <a:off x="7225406" y="5242733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>
            <a:extLst>
              <a:ext uri="{FF2B5EF4-FFF2-40B4-BE49-F238E27FC236}">
                <a16:creationId xmlns:a16="http://schemas.microsoft.com/office/drawing/2014/main" id="{EA389307-90DA-CA48-989E-9623B2F0DDC3}"/>
              </a:ext>
            </a:extLst>
          </p:cNvPr>
          <p:cNvCxnSpPr>
            <a:cxnSpLocks/>
          </p:cNvCxnSpPr>
          <p:nvPr/>
        </p:nvCxnSpPr>
        <p:spPr>
          <a:xfrm>
            <a:off x="7225406" y="5654213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202">
            <a:extLst>
              <a:ext uri="{FF2B5EF4-FFF2-40B4-BE49-F238E27FC236}">
                <a16:creationId xmlns:a16="http://schemas.microsoft.com/office/drawing/2014/main" id="{560ECFFA-8EA1-7D40-A3A2-3A29DB71D47E}"/>
              </a:ext>
            </a:extLst>
          </p:cNvPr>
          <p:cNvCxnSpPr>
            <a:cxnSpLocks/>
          </p:cNvCxnSpPr>
          <p:nvPr/>
        </p:nvCxnSpPr>
        <p:spPr>
          <a:xfrm>
            <a:off x="7221551" y="6072830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円/楕円 208">
            <a:extLst>
              <a:ext uri="{FF2B5EF4-FFF2-40B4-BE49-F238E27FC236}">
                <a16:creationId xmlns:a16="http://schemas.microsoft.com/office/drawing/2014/main" id="{8766FF05-FCDD-0448-91CA-5711A2877E16}"/>
              </a:ext>
            </a:extLst>
          </p:cNvPr>
          <p:cNvSpPr/>
          <p:nvPr/>
        </p:nvSpPr>
        <p:spPr>
          <a:xfrm>
            <a:off x="8210655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EE0995B5-7C0F-3440-8276-270B6F82FEAB}"/>
              </a:ext>
            </a:extLst>
          </p:cNvPr>
          <p:cNvCxnSpPr>
            <a:cxnSpLocks/>
          </p:cNvCxnSpPr>
          <p:nvPr/>
        </p:nvCxnSpPr>
        <p:spPr>
          <a:xfrm>
            <a:off x="7753178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円/楕円 210">
            <a:extLst>
              <a:ext uri="{FF2B5EF4-FFF2-40B4-BE49-F238E27FC236}">
                <a16:creationId xmlns:a16="http://schemas.microsoft.com/office/drawing/2014/main" id="{FAAF3E6C-3CC8-0B4E-B78B-C37F19E207D8}"/>
              </a:ext>
            </a:extLst>
          </p:cNvPr>
          <p:cNvSpPr/>
          <p:nvPr/>
        </p:nvSpPr>
        <p:spPr>
          <a:xfrm>
            <a:off x="7623362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2" name="直線コネクタ 211">
            <a:extLst>
              <a:ext uri="{FF2B5EF4-FFF2-40B4-BE49-F238E27FC236}">
                <a16:creationId xmlns:a16="http://schemas.microsoft.com/office/drawing/2014/main" id="{3223786A-82E8-B04D-92C2-ED6CA113BB78}"/>
              </a:ext>
            </a:extLst>
          </p:cNvPr>
          <p:cNvCxnSpPr>
            <a:cxnSpLocks/>
          </p:cNvCxnSpPr>
          <p:nvPr/>
        </p:nvCxnSpPr>
        <p:spPr>
          <a:xfrm>
            <a:off x="8307476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円/楕円 212">
            <a:extLst>
              <a:ext uri="{FF2B5EF4-FFF2-40B4-BE49-F238E27FC236}">
                <a16:creationId xmlns:a16="http://schemas.microsoft.com/office/drawing/2014/main" id="{C85CE601-64EA-C247-866C-DD4C5282F6AD}"/>
              </a:ext>
            </a:extLst>
          </p:cNvPr>
          <p:cNvSpPr/>
          <p:nvPr/>
        </p:nvSpPr>
        <p:spPr>
          <a:xfrm flipV="1">
            <a:off x="8210655" y="3391928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4" name="直線コネクタ 213">
            <a:extLst>
              <a:ext uri="{FF2B5EF4-FFF2-40B4-BE49-F238E27FC236}">
                <a16:creationId xmlns:a16="http://schemas.microsoft.com/office/drawing/2014/main" id="{982DDF2C-BFE6-A647-92EF-152E6106D247}"/>
              </a:ext>
            </a:extLst>
          </p:cNvPr>
          <p:cNvCxnSpPr>
            <a:cxnSpLocks/>
          </p:cNvCxnSpPr>
          <p:nvPr/>
        </p:nvCxnSpPr>
        <p:spPr>
          <a:xfrm flipV="1">
            <a:off x="7753178" y="3497530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円/楕円 214">
            <a:extLst>
              <a:ext uri="{FF2B5EF4-FFF2-40B4-BE49-F238E27FC236}">
                <a16:creationId xmlns:a16="http://schemas.microsoft.com/office/drawing/2014/main" id="{D21496A5-7871-A547-8B38-F4941188A462}"/>
              </a:ext>
            </a:extLst>
          </p:cNvPr>
          <p:cNvSpPr/>
          <p:nvPr/>
        </p:nvSpPr>
        <p:spPr>
          <a:xfrm flipV="1">
            <a:off x="7623362" y="3391928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16" name="直線コネクタ 215">
            <a:extLst>
              <a:ext uri="{FF2B5EF4-FFF2-40B4-BE49-F238E27FC236}">
                <a16:creationId xmlns:a16="http://schemas.microsoft.com/office/drawing/2014/main" id="{C24EE874-1BC8-6F49-BCC5-9346EAF872A8}"/>
              </a:ext>
            </a:extLst>
          </p:cNvPr>
          <p:cNvCxnSpPr>
            <a:cxnSpLocks/>
          </p:cNvCxnSpPr>
          <p:nvPr/>
        </p:nvCxnSpPr>
        <p:spPr>
          <a:xfrm flipV="1">
            <a:off x="8307476" y="3497530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角丸四角形吹き出し 216">
                <a:extLst>
                  <a:ext uri="{FF2B5EF4-FFF2-40B4-BE49-F238E27FC236}">
                    <a16:creationId xmlns:a16="http://schemas.microsoft.com/office/drawing/2014/main" id="{73BAFDB8-F102-9845-AED3-7D1D0414D7DD}"/>
                  </a:ext>
                </a:extLst>
              </p:cNvPr>
              <p:cNvSpPr/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217" name="角丸四角形吹き出し 216">
                <a:extLst>
                  <a:ext uri="{FF2B5EF4-FFF2-40B4-BE49-F238E27FC236}">
                    <a16:creationId xmlns:a16="http://schemas.microsoft.com/office/drawing/2014/main" id="{73BAFDB8-F102-9845-AED3-7D1D0414D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" name="円/楕円 217">
            <a:extLst>
              <a:ext uri="{FF2B5EF4-FFF2-40B4-BE49-F238E27FC236}">
                <a16:creationId xmlns:a16="http://schemas.microsoft.com/office/drawing/2014/main" id="{E6CA415F-534A-BD4F-848F-F5B18AC2845B}"/>
              </a:ext>
            </a:extLst>
          </p:cNvPr>
          <p:cNvSpPr/>
          <p:nvPr/>
        </p:nvSpPr>
        <p:spPr>
          <a:xfrm>
            <a:off x="8802827" y="3890611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9" name="円/楕円 218">
            <a:extLst>
              <a:ext uri="{FF2B5EF4-FFF2-40B4-BE49-F238E27FC236}">
                <a16:creationId xmlns:a16="http://schemas.microsoft.com/office/drawing/2014/main" id="{45C24E6D-6905-BD44-B5DE-B1DDA2269E81}"/>
              </a:ext>
            </a:extLst>
          </p:cNvPr>
          <p:cNvSpPr/>
          <p:nvPr/>
        </p:nvSpPr>
        <p:spPr>
          <a:xfrm flipV="1">
            <a:off x="8802827" y="3384611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7D5A4D52-24E6-4F43-A6FD-178381C51F84}"/>
              </a:ext>
            </a:extLst>
          </p:cNvPr>
          <p:cNvCxnSpPr>
            <a:cxnSpLocks/>
          </p:cNvCxnSpPr>
          <p:nvPr/>
        </p:nvCxnSpPr>
        <p:spPr>
          <a:xfrm>
            <a:off x="8900452" y="4000494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70D5D527-CFF2-4446-95C2-E068E6DEC73D}"/>
              </a:ext>
            </a:extLst>
          </p:cNvPr>
          <p:cNvCxnSpPr>
            <a:cxnSpLocks/>
          </p:cNvCxnSpPr>
          <p:nvPr/>
        </p:nvCxnSpPr>
        <p:spPr>
          <a:xfrm flipV="1">
            <a:off x="8900452" y="3500301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矢印コネクタ 204">
            <a:extLst>
              <a:ext uri="{FF2B5EF4-FFF2-40B4-BE49-F238E27FC236}">
                <a16:creationId xmlns:a16="http://schemas.microsoft.com/office/drawing/2014/main" id="{8FB3B894-79E4-EC4F-8D58-EFEC71E94226}"/>
              </a:ext>
            </a:extLst>
          </p:cNvPr>
          <p:cNvCxnSpPr>
            <a:cxnSpLocks/>
          </p:cNvCxnSpPr>
          <p:nvPr/>
        </p:nvCxnSpPr>
        <p:spPr>
          <a:xfrm flipH="1">
            <a:off x="2581947" y="4784572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矢印コネクタ 205">
            <a:extLst>
              <a:ext uri="{FF2B5EF4-FFF2-40B4-BE49-F238E27FC236}">
                <a16:creationId xmlns:a16="http://schemas.microsoft.com/office/drawing/2014/main" id="{11CB613E-6D50-7B41-ACC9-51E589E5F7B6}"/>
              </a:ext>
            </a:extLst>
          </p:cNvPr>
          <p:cNvCxnSpPr>
            <a:cxnSpLocks/>
          </p:cNvCxnSpPr>
          <p:nvPr/>
        </p:nvCxnSpPr>
        <p:spPr>
          <a:xfrm flipH="1">
            <a:off x="3482696" y="5239549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矢印コネクタ 206">
            <a:extLst>
              <a:ext uri="{FF2B5EF4-FFF2-40B4-BE49-F238E27FC236}">
                <a16:creationId xmlns:a16="http://schemas.microsoft.com/office/drawing/2014/main" id="{A4EED711-FE16-6C43-9CE1-E477FC703E2B}"/>
              </a:ext>
            </a:extLst>
          </p:cNvPr>
          <p:cNvCxnSpPr>
            <a:cxnSpLocks/>
          </p:cNvCxnSpPr>
          <p:nvPr/>
        </p:nvCxnSpPr>
        <p:spPr>
          <a:xfrm flipH="1">
            <a:off x="4382106" y="5651029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>
            <a:extLst>
              <a:ext uri="{FF2B5EF4-FFF2-40B4-BE49-F238E27FC236}">
                <a16:creationId xmlns:a16="http://schemas.microsoft.com/office/drawing/2014/main" id="{23D2422E-5023-2F41-80CC-2FBFB2B4FF84}"/>
              </a:ext>
            </a:extLst>
          </p:cNvPr>
          <p:cNvCxnSpPr>
            <a:cxnSpLocks/>
          </p:cNvCxnSpPr>
          <p:nvPr/>
        </p:nvCxnSpPr>
        <p:spPr>
          <a:xfrm flipH="1">
            <a:off x="5337618" y="6069646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8239AD11-E6F4-C546-8A88-45AE0EB5D02C}"/>
              </a:ext>
            </a:extLst>
          </p:cNvPr>
          <p:cNvSpPr txBox="1"/>
          <p:nvPr/>
        </p:nvSpPr>
        <p:spPr>
          <a:xfrm>
            <a:off x="2651302" y="4554350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1E1F5E08-096E-7349-B05C-D6F769B13B2D}"/>
              </a:ext>
            </a:extLst>
          </p:cNvPr>
          <p:cNvSpPr txBox="1"/>
          <p:nvPr/>
        </p:nvSpPr>
        <p:spPr>
          <a:xfrm>
            <a:off x="3549958" y="5002019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206ADD63-B1F9-D543-86D6-11341E287D52}"/>
              </a:ext>
            </a:extLst>
          </p:cNvPr>
          <p:cNvSpPr txBox="1"/>
          <p:nvPr/>
        </p:nvSpPr>
        <p:spPr>
          <a:xfrm>
            <a:off x="4459689" y="543204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35A7796B-EF3F-A642-9CF2-149CF6A0BA6B}"/>
              </a:ext>
            </a:extLst>
          </p:cNvPr>
          <p:cNvSpPr txBox="1"/>
          <p:nvPr/>
        </p:nvSpPr>
        <p:spPr>
          <a:xfrm>
            <a:off x="5407605" y="584178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83F0C18D-9DA3-E14E-9E56-F369CA655F6A}"/>
              </a:ext>
            </a:extLst>
          </p:cNvPr>
          <p:cNvCxnSpPr/>
          <p:nvPr/>
        </p:nvCxnSpPr>
        <p:spPr>
          <a:xfrm>
            <a:off x="4575600" y="4263424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>
            <a:extLst>
              <a:ext uri="{FF2B5EF4-FFF2-40B4-BE49-F238E27FC236}">
                <a16:creationId xmlns:a16="http://schemas.microsoft.com/office/drawing/2014/main" id="{120B6D92-6E97-B04B-B80D-FC3703F13268}"/>
              </a:ext>
            </a:extLst>
          </p:cNvPr>
          <p:cNvCxnSpPr/>
          <p:nvPr/>
        </p:nvCxnSpPr>
        <p:spPr>
          <a:xfrm>
            <a:off x="5040000" y="466717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A00155F4-4258-7E43-A937-C64BFBB78599}"/>
              </a:ext>
            </a:extLst>
          </p:cNvPr>
          <p:cNvCxnSpPr/>
          <p:nvPr/>
        </p:nvCxnSpPr>
        <p:spPr>
          <a:xfrm>
            <a:off x="5479200" y="511774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>
            <a:extLst>
              <a:ext uri="{FF2B5EF4-FFF2-40B4-BE49-F238E27FC236}">
                <a16:creationId xmlns:a16="http://schemas.microsoft.com/office/drawing/2014/main" id="{A76EC789-9BE8-7041-A683-A25EAC6F5430}"/>
              </a:ext>
            </a:extLst>
          </p:cNvPr>
          <p:cNvCxnSpPr/>
          <p:nvPr/>
        </p:nvCxnSpPr>
        <p:spPr>
          <a:xfrm>
            <a:off x="5922000" y="5547295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1DEE56B4-88A2-E142-9814-7021EBDC2A42}"/>
              </a:ext>
            </a:extLst>
          </p:cNvPr>
          <p:cNvCxnSpPr/>
          <p:nvPr/>
        </p:nvCxnSpPr>
        <p:spPr>
          <a:xfrm>
            <a:off x="6400800" y="5959361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153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直線矢印コネクタ 168">
            <a:extLst>
              <a:ext uri="{FF2B5EF4-FFF2-40B4-BE49-F238E27FC236}">
                <a16:creationId xmlns:a16="http://schemas.microsoft.com/office/drawing/2014/main" id="{3FDA535C-CB6F-5B42-9CC1-A5CE54B6946A}"/>
              </a:ext>
            </a:extLst>
          </p:cNvPr>
          <p:cNvCxnSpPr>
            <a:cxnSpLocks/>
          </p:cNvCxnSpPr>
          <p:nvPr/>
        </p:nvCxnSpPr>
        <p:spPr>
          <a:xfrm flipH="1">
            <a:off x="1698870" y="4373092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7C1AD96-14FA-B74C-A8D6-232240697218}"/>
              </a:ext>
            </a:extLst>
          </p:cNvPr>
          <p:cNvSpPr txBox="1"/>
          <p:nvPr/>
        </p:nvSpPr>
        <p:spPr>
          <a:xfrm>
            <a:off x="2651302" y="4554350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F41A5FCA-3D6B-744F-A5E3-8A7747681C39}"/>
              </a:ext>
            </a:extLst>
          </p:cNvPr>
          <p:cNvSpPr txBox="1"/>
          <p:nvPr/>
        </p:nvSpPr>
        <p:spPr>
          <a:xfrm>
            <a:off x="3549958" y="5002019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62D12AD-F814-FD41-BF5F-94A5A6C64B50}"/>
              </a:ext>
            </a:extLst>
          </p:cNvPr>
          <p:cNvSpPr txBox="1"/>
          <p:nvPr/>
        </p:nvSpPr>
        <p:spPr>
          <a:xfrm>
            <a:off x="4459689" y="543204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57418FC5-AAC3-0F42-890E-CF75F0038FAB}"/>
              </a:ext>
            </a:extLst>
          </p:cNvPr>
          <p:cNvSpPr txBox="1"/>
          <p:nvPr/>
        </p:nvSpPr>
        <p:spPr>
          <a:xfrm>
            <a:off x="5407605" y="584178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/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(2)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longest one is extended.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 (Other palindromes might be extended with another out-edge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blipFill>
                <a:blip r:embed="rId3"/>
                <a:stretch>
                  <a:fillRect l="-878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3AABDC-A98E-4F4F-ACC8-AA78E04A59E3}"/>
              </a:ext>
            </a:extLst>
          </p:cNvPr>
          <p:cNvSpPr txBox="1"/>
          <p:nvPr/>
        </p:nvSpPr>
        <p:spPr>
          <a:xfrm>
            <a:off x="11718758" y="7940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53245C1-A174-A14B-9799-8A989BF02CA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Extension of each group</a:t>
            </a: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6D0778AA-974F-BC4D-9B14-AF14374FEDD4}"/>
              </a:ext>
            </a:extLst>
          </p:cNvPr>
          <p:cNvCxnSpPr>
            <a:cxnSpLocks/>
          </p:cNvCxnSpPr>
          <p:nvPr/>
        </p:nvCxnSpPr>
        <p:spPr>
          <a:xfrm flipV="1">
            <a:off x="3912843" y="5230622"/>
            <a:ext cx="312914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DB2961C-D771-3A48-B3D3-025A46155668}"/>
              </a:ext>
            </a:extLst>
          </p:cNvPr>
          <p:cNvCxnSpPr>
            <a:cxnSpLocks/>
          </p:cNvCxnSpPr>
          <p:nvPr/>
        </p:nvCxnSpPr>
        <p:spPr>
          <a:xfrm>
            <a:off x="4800508" y="5650911"/>
            <a:ext cx="224148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91811342-089A-524F-B28C-17080B70BA1B}"/>
              </a:ext>
            </a:extLst>
          </p:cNvPr>
          <p:cNvCxnSpPr>
            <a:cxnSpLocks/>
          </p:cNvCxnSpPr>
          <p:nvPr/>
        </p:nvCxnSpPr>
        <p:spPr>
          <a:xfrm>
            <a:off x="5756197" y="6072617"/>
            <a:ext cx="12857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B4983746-A538-3543-BC2D-E6CBFF27416E}"/>
              </a:ext>
            </a:extLst>
          </p:cNvPr>
          <p:cNvCxnSpPr>
            <a:cxnSpLocks/>
          </p:cNvCxnSpPr>
          <p:nvPr/>
        </p:nvCxnSpPr>
        <p:spPr>
          <a:xfrm>
            <a:off x="3029427" y="4780426"/>
            <a:ext cx="401256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D94D8BD7-6B19-9144-B356-095DB026276D}"/>
              </a:ext>
            </a:extLst>
          </p:cNvPr>
          <p:cNvCxnSpPr>
            <a:cxnSpLocks/>
          </p:cNvCxnSpPr>
          <p:nvPr/>
        </p:nvCxnSpPr>
        <p:spPr>
          <a:xfrm>
            <a:off x="2108450" y="4376276"/>
            <a:ext cx="49335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C0B325C0-A276-454C-8990-70A829904BAB}"/>
              </a:ext>
            </a:extLst>
          </p:cNvPr>
          <p:cNvCxnSpPr>
            <a:cxnSpLocks/>
            <a:endCxn id="110" idx="6"/>
          </p:cNvCxnSpPr>
          <p:nvPr/>
        </p:nvCxnSpPr>
        <p:spPr>
          <a:xfrm flipH="1" flipV="1">
            <a:off x="967565" y="3990351"/>
            <a:ext cx="6063144" cy="2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3CF1E067-6C86-D94B-A9C1-FCA9D558D072}"/>
              </a:ext>
            </a:extLst>
          </p:cNvPr>
          <p:cNvSpPr/>
          <p:nvPr/>
        </p:nvSpPr>
        <p:spPr>
          <a:xfrm>
            <a:off x="761387" y="3887751"/>
            <a:ext cx="206178" cy="2051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01EF1ECB-C32E-E14E-8EEF-A63B71485856}"/>
              </a:ext>
            </a:extLst>
          </p:cNvPr>
          <p:cNvSpPr/>
          <p:nvPr/>
        </p:nvSpPr>
        <p:spPr>
          <a:xfrm>
            <a:off x="7019909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270CD60D-3060-6C4D-A787-0F7BB370E06B}"/>
              </a:ext>
            </a:extLst>
          </p:cNvPr>
          <p:cNvCxnSpPr>
            <a:cxnSpLocks/>
          </p:cNvCxnSpPr>
          <p:nvPr/>
        </p:nvCxnSpPr>
        <p:spPr>
          <a:xfrm>
            <a:off x="7205613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角丸四角形吹き出し 116">
            <a:extLst>
              <a:ext uri="{FF2B5EF4-FFF2-40B4-BE49-F238E27FC236}">
                <a16:creationId xmlns:a16="http://schemas.microsoft.com/office/drawing/2014/main" id="{DD1F3FC0-3C40-314F-90BA-FBDF09A81CAD}"/>
              </a:ext>
            </a:extLst>
          </p:cNvPr>
          <p:cNvSpPr/>
          <p:nvPr/>
        </p:nvSpPr>
        <p:spPr>
          <a:xfrm>
            <a:off x="531821" y="3291960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2" name="カギ線コネクタ 121">
            <a:extLst>
              <a:ext uri="{FF2B5EF4-FFF2-40B4-BE49-F238E27FC236}">
                <a16:creationId xmlns:a16="http://schemas.microsoft.com/office/drawing/2014/main" id="{2BB4F053-7FE2-0C45-BE67-7F7F8B3205D0}"/>
              </a:ext>
            </a:extLst>
          </p:cNvPr>
          <p:cNvCxnSpPr>
            <a:cxnSpLocks/>
            <a:stCxn id="111" idx="4"/>
          </p:cNvCxnSpPr>
          <p:nvPr/>
        </p:nvCxnSpPr>
        <p:spPr>
          <a:xfrm rot="5400000" flipH="1" flipV="1">
            <a:off x="7228187" y="3387809"/>
            <a:ext cx="406531" cy="616909"/>
          </a:xfrm>
          <a:prstGeom prst="bentConnector2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角丸四角形吹き出し 118">
                <a:extLst>
                  <a:ext uri="{FF2B5EF4-FFF2-40B4-BE49-F238E27FC236}">
                    <a16:creationId xmlns:a16="http://schemas.microsoft.com/office/drawing/2014/main" id="{3B7BAE0A-B5C6-F747-AABA-2B0DC37A5824}"/>
                  </a:ext>
                </a:extLst>
              </p:cNvPr>
              <p:cNvSpPr/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19" name="角丸四角形吹き出し 118">
                <a:extLst>
                  <a:ext uri="{FF2B5EF4-FFF2-40B4-BE49-F238E27FC236}">
                    <a16:creationId xmlns:a16="http://schemas.microsoft.com/office/drawing/2014/main" id="{3B7BAE0A-B5C6-F747-AABA-2B0DC37A5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F87E8796-ACEC-4740-BE06-A93119A06F28}"/>
              </a:ext>
            </a:extLst>
          </p:cNvPr>
          <p:cNvSpPr txBox="1"/>
          <p:nvPr/>
        </p:nvSpPr>
        <p:spPr>
          <a:xfrm>
            <a:off x="7305469" y="3550726"/>
            <a:ext cx="3209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39" name="円/楕円 138">
            <a:extLst>
              <a:ext uri="{FF2B5EF4-FFF2-40B4-BE49-F238E27FC236}">
                <a16:creationId xmlns:a16="http://schemas.microsoft.com/office/drawing/2014/main" id="{0925479A-05AD-5B42-9944-C94C4E9E2346}"/>
              </a:ext>
            </a:extLst>
          </p:cNvPr>
          <p:cNvSpPr/>
          <p:nvPr/>
        </p:nvSpPr>
        <p:spPr>
          <a:xfrm>
            <a:off x="8210655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E4A3566A-79CC-5C4D-B551-94D7E341FC4E}"/>
              </a:ext>
            </a:extLst>
          </p:cNvPr>
          <p:cNvCxnSpPr>
            <a:cxnSpLocks/>
          </p:cNvCxnSpPr>
          <p:nvPr/>
        </p:nvCxnSpPr>
        <p:spPr>
          <a:xfrm>
            <a:off x="7753178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752643FD-F3C1-3040-855C-2264D29D0168}"/>
              </a:ext>
            </a:extLst>
          </p:cNvPr>
          <p:cNvSpPr/>
          <p:nvPr/>
        </p:nvSpPr>
        <p:spPr>
          <a:xfrm>
            <a:off x="7623362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A52591E3-0A4D-FE4F-BA71-5F3C1DF3C31C}"/>
              </a:ext>
            </a:extLst>
          </p:cNvPr>
          <p:cNvCxnSpPr>
            <a:cxnSpLocks/>
          </p:cNvCxnSpPr>
          <p:nvPr/>
        </p:nvCxnSpPr>
        <p:spPr>
          <a:xfrm>
            <a:off x="8307476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887A587F-8F94-B34E-BA83-BD7F99DC4AD1}"/>
              </a:ext>
            </a:extLst>
          </p:cNvPr>
          <p:cNvSpPr/>
          <p:nvPr/>
        </p:nvSpPr>
        <p:spPr>
          <a:xfrm flipV="1">
            <a:off x="8210655" y="3391928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354B33E4-5577-B94D-8E13-DDFCEC23EAE4}"/>
              </a:ext>
            </a:extLst>
          </p:cNvPr>
          <p:cNvCxnSpPr>
            <a:cxnSpLocks/>
          </p:cNvCxnSpPr>
          <p:nvPr/>
        </p:nvCxnSpPr>
        <p:spPr>
          <a:xfrm flipV="1">
            <a:off x="7753178" y="3497530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円/楕円 144">
            <a:extLst>
              <a:ext uri="{FF2B5EF4-FFF2-40B4-BE49-F238E27FC236}">
                <a16:creationId xmlns:a16="http://schemas.microsoft.com/office/drawing/2014/main" id="{411A4F33-2AD0-5744-A447-8F12F9C82C4E}"/>
              </a:ext>
            </a:extLst>
          </p:cNvPr>
          <p:cNvSpPr/>
          <p:nvPr/>
        </p:nvSpPr>
        <p:spPr>
          <a:xfrm flipV="1">
            <a:off x="7623362" y="3391928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557D1868-31C6-2147-9C93-66EB610B3898}"/>
              </a:ext>
            </a:extLst>
          </p:cNvPr>
          <p:cNvCxnSpPr>
            <a:cxnSpLocks/>
          </p:cNvCxnSpPr>
          <p:nvPr/>
        </p:nvCxnSpPr>
        <p:spPr>
          <a:xfrm flipV="1">
            <a:off x="8307476" y="3497530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角丸四角形吹き出し 146">
                <a:extLst>
                  <a:ext uri="{FF2B5EF4-FFF2-40B4-BE49-F238E27FC236}">
                    <a16:creationId xmlns:a16="http://schemas.microsoft.com/office/drawing/2014/main" id="{4E278D5C-FF62-4441-B25D-C80584C6DB98}"/>
                  </a:ext>
                </a:extLst>
              </p:cNvPr>
              <p:cNvSpPr/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47" name="角丸四角形吹き出し 146">
                <a:extLst>
                  <a:ext uri="{FF2B5EF4-FFF2-40B4-BE49-F238E27FC236}">
                    <a16:creationId xmlns:a16="http://schemas.microsoft.com/office/drawing/2014/main" id="{4E278D5C-FF62-4441-B25D-C80584C6D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円/楕円 147">
            <a:extLst>
              <a:ext uri="{FF2B5EF4-FFF2-40B4-BE49-F238E27FC236}">
                <a16:creationId xmlns:a16="http://schemas.microsoft.com/office/drawing/2014/main" id="{90656399-BB47-1B4A-9850-D93AD5573404}"/>
              </a:ext>
            </a:extLst>
          </p:cNvPr>
          <p:cNvSpPr/>
          <p:nvPr/>
        </p:nvSpPr>
        <p:spPr>
          <a:xfrm>
            <a:off x="8802827" y="3890611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9" name="円/楕円 148">
            <a:extLst>
              <a:ext uri="{FF2B5EF4-FFF2-40B4-BE49-F238E27FC236}">
                <a16:creationId xmlns:a16="http://schemas.microsoft.com/office/drawing/2014/main" id="{4E8B070C-425A-7640-9B1B-7BEB77DC8714}"/>
              </a:ext>
            </a:extLst>
          </p:cNvPr>
          <p:cNvSpPr/>
          <p:nvPr/>
        </p:nvSpPr>
        <p:spPr>
          <a:xfrm flipV="1">
            <a:off x="8802827" y="3384611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917C797B-36C1-0247-8EA1-B9BCDF12702B}"/>
              </a:ext>
            </a:extLst>
          </p:cNvPr>
          <p:cNvCxnSpPr>
            <a:cxnSpLocks/>
          </p:cNvCxnSpPr>
          <p:nvPr/>
        </p:nvCxnSpPr>
        <p:spPr>
          <a:xfrm>
            <a:off x="8900452" y="4000494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1E5918A0-6B5C-1F4E-9C5A-EC3471A99B91}"/>
              </a:ext>
            </a:extLst>
          </p:cNvPr>
          <p:cNvCxnSpPr>
            <a:cxnSpLocks/>
          </p:cNvCxnSpPr>
          <p:nvPr/>
        </p:nvCxnSpPr>
        <p:spPr>
          <a:xfrm flipV="1">
            <a:off x="8900452" y="3500301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>
            <a:extLst>
              <a:ext uri="{FF2B5EF4-FFF2-40B4-BE49-F238E27FC236}">
                <a16:creationId xmlns:a16="http://schemas.microsoft.com/office/drawing/2014/main" id="{FC6D714F-70D2-A243-A2EF-604A51E23260}"/>
              </a:ext>
            </a:extLst>
          </p:cNvPr>
          <p:cNvCxnSpPr/>
          <p:nvPr/>
        </p:nvCxnSpPr>
        <p:spPr>
          <a:xfrm>
            <a:off x="4575600" y="4263424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>
            <a:extLst>
              <a:ext uri="{FF2B5EF4-FFF2-40B4-BE49-F238E27FC236}">
                <a16:creationId xmlns:a16="http://schemas.microsoft.com/office/drawing/2014/main" id="{A5CAAA4F-E76D-3146-9F2B-DC1A40C01325}"/>
              </a:ext>
            </a:extLst>
          </p:cNvPr>
          <p:cNvCxnSpPr/>
          <p:nvPr/>
        </p:nvCxnSpPr>
        <p:spPr>
          <a:xfrm>
            <a:off x="5040000" y="466717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340513E2-A829-C840-9367-32EA13CC8BDF}"/>
              </a:ext>
            </a:extLst>
          </p:cNvPr>
          <p:cNvCxnSpPr/>
          <p:nvPr/>
        </p:nvCxnSpPr>
        <p:spPr>
          <a:xfrm>
            <a:off x="5479200" y="511774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9381647B-FA31-4E4F-80C2-C6CB99014A48}"/>
              </a:ext>
            </a:extLst>
          </p:cNvPr>
          <p:cNvCxnSpPr/>
          <p:nvPr/>
        </p:nvCxnSpPr>
        <p:spPr>
          <a:xfrm>
            <a:off x="5922000" y="5547295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>
            <a:extLst>
              <a:ext uri="{FF2B5EF4-FFF2-40B4-BE49-F238E27FC236}">
                <a16:creationId xmlns:a16="http://schemas.microsoft.com/office/drawing/2014/main" id="{57B11D38-39DA-0841-A7A0-44091017B085}"/>
              </a:ext>
            </a:extLst>
          </p:cNvPr>
          <p:cNvCxnSpPr/>
          <p:nvPr/>
        </p:nvCxnSpPr>
        <p:spPr>
          <a:xfrm>
            <a:off x="6400800" y="5959361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矢印コネクタ 169">
            <a:extLst>
              <a:ext uri="{FF2B5EF4-FFF2-40B4-BE49-F238E27FC236}">
                <a16:creationId xmlns:a16="http://schemas.microsoft.com/office/drawing/2014/main" id="{F39619E1-B6B1-0B46-83AB-68444CF007F3}"/>
              </a:ext>
            </a:extLst>
          </p:cNvPr>
          <p:cNvCxnSpPr>
            <a:cxnSpLocks/>
          </p:cNvCxnSpPr>
          <p:nvPr/>
        </p:nvCxnSpPr>
        <p:spPr>
          <a:xfrm>
            <a:off x="7225406" y="4376276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E6AF3CD0-5396-864D-A964-4E201532F42D}"/>
                  </a:ext>
                </a:extLst>
              </p:cNvPr>
              <p:cNvSpPr txBox="1"/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000" b="1" i="1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9" name="テキスト ボックス 178">
                <a:extLst>
                  <a:ext uri="{FF2B5EF4-FFF2-40B4-BE49-F238E27FC236}">
                    <a16:creationId xmlns:a16="http://schemas.microsoft.com/office/drawing/2014/main" id="{E6AF3CD0-5396-864D-A964-4E201532F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033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8B4AC97D-AAFB-124E-880D-82090BAD7528}"/>
              </a:ext>
            </a:extLst>
          </p:cNvPr>
          <p:cNvCxnSpPr>
            <a:cxnSpLocks/>
          </p:cNvCxnSpPr>
          <p:nvPr/>
        </p:nvCxnSpPr>
        <p:spPr>
          <a:xfrm>
            <a:off x="7225406" y="4787756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047480DA-6213-E043-A2E2-260599DB76DF}"/>
              </a:ext>
            </a:extLst>
          </p:cNvPr>
          <p:cNvCxnSpPr>
            <a:cxnSpLocks/>
          </p:cNvCxnSpPr>
          <p:nvPr/>
        </p:nvCxnSpPr>
        <p:spPr>
          <a:xfrm>
            <a:off x="7225406" y="5242733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246EA399-E56B-554C-B309-5524F1900026}"/>
              </a:ext>
            </a:extLst>
          </p:cNvPr>
          <p:cNvCxnSpPr>
            <a:cxnSpLocks/>
          </p:cNvCxnSpPr>
          <p:nvPr/>
        </p:nvCxnSpPr>
        <p:spPr>
          <a:xfrm>
            <a:off x="7225406" y="5654213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77C5902B-4CD1-654E-A629-B5406D6245A0}"/>
              </a:ext>
            </a:extLst>
          </p:cNvPr>
          <p:cNvCxnSpPr>
            <a:cxnSpLocks/>
          </p:cNvCxnSpPr>
          <p:nvPr/>
        </p:nvCxnSpPr>
        <p:spPr>
          <a:xfrm>
            <a:off x="7221551" y="6072830"/>
            <a:ext cx="497593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46EFA128-20D1-5A4E-A7BD-C9E4C5501137}"/>
              </a:ext>
            </a:extLst>
          </p:cNvPr>
          <p:cNvCxnSpPr>
            <a:cxnSpLocks/>
          </p:cNvCxnSpPr>
          <p:nvPr/>
        </p:nvCxnSpPr>
        <p:spPr>
          <a:xfrm flipH="1">
            <a:off x="2581947" y="4784572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5062F4B4-5CB0-0F4B-BE52-8C838FC1D799}"/>
              </a:ext>
            </a:extLst>
          </p:cNvPr>
          <p:cNvCxnSpPr>
            <a:cxnSpLocks/>
          </p:cNvCxnSpPr>
          <p:nvPr/>
        </p:nvCxnSpPr>
        <p:spPr>
          <a:xfrm flipH="1">
            <a:off x="3482696" y="5239549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CA08D121-1E53-A943-B937-E59EDE7A51BB}"/>
              </a:ext>
            </a:extLst>
          </p:cNvPr>
          <p:cNvCxnSpPr>
            <a:cxnSpLocks/>
          </p:cNvCxnSpPr>
          <p:nvPr/>
        </p:nvCxnSpPr>
        <p:spPr>
          <a:xfrm flipH="1">
            <a:off x="4382106" y="5651029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DED0E5FB-C5C3-1F43-9F64-20AFB970EA99}"/>
              </a:ext>
            </a:extLst>
          </p:cNvPr>
          <p:cNvCxnSpPr>
            <a:cxnSpLocks/>
          </p:cNvCxnSpPr>
          <p:nvPr/>
        </p:nvCxnSpPr>
        <p:spPr>
          <a:xfrm flipH="1">
            <a:off x="5337618" y="6069646"/>
            <a:ext cx="41123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3190C26-AA08-DA49-A11A-0DD1FA0890C3}"/>
              </a:ext>
            </a:extLst>
          </p:cNvPr>
          <p:cNvSpPr txBox="1"/>
          <p:nvPr/>
        </p:nvSpPr>
        <p:spPr>
          <a:xfrm>
            <a:off x="2651302" y="4554350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F884CAE-6169-4F42-B4C3-BDC02207325B}"/>
              </a:ext>
            </a:extLst>
          </p:cNvPr>
          <p:cNvSpPr txBox="1"/>
          <p:nvPr/>
        </p:nvSpPr>
        <p:spPr>
          <a:xfrm>
            <a:off x="3549958" y="5002019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86A42CB-DA69-2249-AA1A-19DF4EB00E1F}"/>
              </a:ext>
            </a:extLst>
          </p:cNvPr>
          <p:cNvSpPr txBox="1"/>
          <p:nvPr/>
        </p:nvSpPr>
        <p:spPr>
          <a:xfrm>
            <a:off x="4459689" y="543204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9D1E26CB-5D45-2940-8475-DFAF679C8858}"/>
              </a:ext>
            </a:extLst>
          </p:cNvPr>
          <p:cNvSpPr txBox="1"/>
          <p:nvPr/>
        </p:nvSpPr>
        <p:spPr>
          <a:xfrm>
            <a:off x="5407605" y="584178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/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(3)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these palindromes but the longest one are extended.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 (The longest one might be extended with another out-edge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blipFill>
                <a:blip r:embed="rId3"/>
                <a:stretch>
                  <a:fillRect l="-878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3AABDC-A98E-4F4F-ACC8-AA78E04A59E3}"/>
              </a:ext>
            </a:extLst>
          </p:cNvPr>
          <p:cNvSpPr txBox="1"/>
          <p:nvPr/>
        </p:nvSpPr>
        <p:spPr>
          <a:xfrm>
            <a:off x="11718758" y="7940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53245C1-A174-A14B-9799-8A989BF02CA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Extension of each group</a:t>
            </a: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79ED30F-0F1C-474E-9478-76DBD0162B49}"/>
              </a:ext>
            </a:extLst>
          </p:cNvPr>
          <p:cNvCxnSpPr>
            <a:cxnSpLocks/>
          </p:cNvCxnSpPr>
          <p:nvPr/>
        </p:nvCxnSpPr>
        <p:spPr>
          <a:xfrm flipV="1">
            <a:off x="3912843" y="5230622"/>
            <a:ext cx="312914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D845DF6B-C7F4-4B43-8634-361500438C49}"/>
              </a:ext>
            </a:extLst>
          </p:cNvPr>
          <p:cNvCxnSpPr>
            <a:cxnSpLocks/>
          </p:cNvCxnSpPr>
          <p:nvPr/>
        </p:nvCxnSpPr>
        <p:spPr>
          <a:xfrm>
            <a:off x="4800508" y="5650911"/>
            <a:ext cx="224148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15F9900D-A368-554E-95D3-2A0ECCE586F9}"/>
              </a:ext>
            </a:extLst>
          </p:cNvPr>
          <p:cNvCxnSpPr>
            <a:cxnSpLocks/>
          </p:cNvCxnSpPr>
          <p:nvPr/>
        </p:nvCxnSpPr>
        <p:spPr>
          <a:xfrm>
            <a:off x="5756197" y="6072617"/>
            <a:ext cx="12857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C149AC6B-6B6A-434D-AE84-06A6D7ADECDB}"/>
              </a:ext>
            </a:extLst>
          </p:cNvPr>
          <p:cNvCxnSpPr>
            <a:cxnSpLocks/>
          </p:cNvCxnSpPr>
          <p:nvPr/>
        </p:nvCxnSpPr>
        <p:spPr>
          <a:xfrm>
            <a:off x="3029427" y="4780426"/>
            <a:ext cx="401256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263AE1FE-D57C-1542-90E5-86B7AC8A615A}"/>
              </a:ext>
            </a:extLst>
          </p:cNvPr>
          <p:cNvCxnSpPr>
            <a:cxnSpLocks/>
          </p:cNvCxnSpPr>
          <p:nvPr/>
        </p:nvCxnSpPr>
        <p:spPr>
          <a:xfrm>
            <a:off x="2108450" y="4376276"/>
            <a:ext cx="49335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46FDFB85-4DF1-0E42-AF84-FE3E77622BC8}"/>
              </a:ext>
            </a:extLst>
          </p:cNvPr>
          <p:cNvCxnSpPr>
            <a:cxnSpLocks/>
            <a:endCxn id="110" idx="6"/>
          </p:cNvCxnSpPr>
          <p:nvPr/>
        </p:nvCxnSpPr>
        <p:spPr>
          <a:xfrm flipH="1" flipV="1">
            <a:off x="967565" y="3990351"/>
            <a:ext cx="6063144" cy="2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E9AE72ED-36C1-D04E-8BD6-E6DCF1697D28}"/>
              </a:ext>
            </a:extLst>
          </p:cNvPr>
          <p:cNvSpPr/>
          <p:nvPr/>
        </p:nvSpPr>
        <p:spPr>
          <a:xfrm>
            <a:off x="761387" y="3887751"/>
            <a:ext cx="206178" cy="2051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AB22A19A-839E-B74F-A793-660169D2FED7}"/>
              </a:ext>
            </a:extLst>
          </p:cNvPr>
          <p:cNvSpPr/>
          <p:nvPr/>
        </p:nvSpPr>
        <p:spPr>
          <a:xfrm>
            <a:off x="7019909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A6353679-408B-E249-A1CD-95942BD8E450}"/>
              </a:ext>
            </a:extLst>
          </p:cNvPr>
          <p:cNvCxnSpPr>
            <a:cxnSpLocks/>
          </p:cNvCxnSpPr>
          <p:nvPr/>
        </p:nvCxnSpPr>
        <p:spPr>
          <a:xfrm>
            <a:off x="7205613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角丸四角形吹き出し 116">
            <a:extLst>
              <a:ext uri="{FF2B5EF4-FFF2-40B4-BE49-F238E27FC236}">
                <a16:creationId xmlns:a16="http://schemas.microsoft.com/office/drawing/2014/main" id="{1BFE2CFC-A5D0-404A-A305-BE4BE57A2F91}"/>
              </a:ext>
            </a:extLst>
          </p:cNvPr>
          <p:cNvSpPr/>
          <p:nvPr/>
        </p:nvSpPr>
        <p:spPr>
          <a:xfrm>
            <a:off x="531821" y="3291960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2" name="カギ線コネクタ 121">
            <a:extLst>
              <a:ext uri="{FF2B5EF4-FFF2-40B4-BE49-F238E27FC236}">
                <a16:creationId xmlns:a16="http://schemas.microsoft.com/office/drawing/2014/main" id="{6EF3988E-8A61-B048-BE2B-4F46D8D06CA9}"/>
              </a:ext>
            </a:extLst>
          </p:cNvPr>
          <p:cNvCxnSpPr>
            <a:cxnSpLocks/>
            <a:stCxn id="111" idx="4"/>
          </p:cNvCxnSpPr>
          <p:nvPr/>
        </p:nvCxnSpPr>
        <p:spPr>
          <a:xfrm rot="5400000" flipH="1" flipV="1">
            <a:off x="7228187" y="3387809"/>
            <a:ext cx="406531" cy="616909"/>
          </a:xfrm>
          <a:prstGeom prst="bentConnector2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角丸四角形吹き出し 118">
                <a:extLst>
                  <a:ext uri="{FF2B5EF4-FFF2-40B4-BE49-F238E27FC236}">
                    <a16:creationId xmlns:a16="http://schemas.microsoft.com/office/drawing/2014/main" id="{ADA1C8FB-B54B-644E-89EB-75578B15CE2B}"/>
                  </a:ext>
                </a:extLst>
              </p:cNvPr>
              <p:cNvSpPr/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19" name="角丸四角形吹き出し 118">
                <a:extLst>
                  <a:ext uri="{FF2B5EF4-FFF2-40B4-BE49-F238E27FC236}">
                    <a16:creationId xmlns:a16="http://schemas.microsoft.com/office/drawing/2014/main" id="{ADA1C8FB-B54B-644E-89EB-75578B15C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D82458C5-4AC4-7145-A801-0209DDAB9D99}"/>
              </a:ext>
            </a:extLst>
          </p:cNvPr>
          <p:cNvSpPr txBox="1"/>
          <p:nvPr/>
        </p:nvSpPr>
        <p:spPr>
          <a:xfrm>
            <a:off x="7305469" y="3550726"/>
            <a:ext cx="3209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39" name="円/楕円 138">
            <a:extLst>
              <a:ext uri="{FF2B5EF4-FFF2-40B4-BE49-F238E27FC236}">
                <a16:creationId xmlns:a16="http://schemas.microsoft.com/office/drawing/2014/main" id="{52FC23A9-AC93-074D-9146-A116369EFBAA}"/>
              </a:ext>
            </a:extLst>
          </p:cNvPr>
          <p:cNvSpPr/>
          <p:nvPr/>
        </p:nvSpPr>
        <p:spPr>
          <a:xfrm>
            <a:off x="8210655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703BE49C-7888-F545-BEF5-F49DF2EA7B5C}"/>
              </a:ext>
            </a:extLst>
          </p:cNvPr>
          <p:cNvCxnSpPr>
            <a:cxnSpLocks/>
          </p:cNvCxnSpPr>
          <p:nvPr/>
        </p:nvCxnSpPr>
        <p:spPr>
          <a:xfrm>
            <a:off x="7753178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1930EBC4-F210-834B-B9CA-4B5FEB836642}"/>
              </a:ext>
            </a:extLst>
          </p:cNvPr>
          <p:cNvSpPr/>
          <p:nvPr/>
        </p:nvSpPr>
        <p:spPr>
          <a:xfrm>
            <a:off x="7623362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5D5335B9-0888-D447-931D-D5C68BCF6B9E}"/>
              </a:ext>
            </a:extLst>
          </p:cNvPr>
          <p:cNvCxnSpPr>
            <a:cxnSpLocks/>
          </p:cNvCxnSpPr>
          <p:nvPr/>
        </p:nvCxnSpPr>
        <p:spPr>
          <a:xfrm>
            <a:off x="8307476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23201A90-0AB4-2B46-9382-47BDA29AC8BF}"/>
              </a:ext>
            </a:extLst>
          </p:cNvPr>
          <p:cNvSpPr/>
          <p:nvPr/>
        </p:nvSpPr>
        <p:spPr>
          <a:xfrm flipV="1">
            <a:off x="8210655" y="3391928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8DB70D92-BC9F-974F-9CB0-3121B5E43CF1}"/>
              </a:ext>
            </a:extLst>
          </p:cNvPr>
          <p:cNvCxnSpPr>
            <a:cxnSpLocks/>
          </p:cNvCxnSpPr>
          <p:nvPr/>
        </p:nvCxnSpPr>
        <p:spPr>
          <a:xfrm flipV="1">
            <a:off x="7753178" y="3497530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円/楕円 144">
            <a:extLst>
              <a:ext uri="{FF2B5EF4-FFF2-40B4-BE49-F238E27FC236}">
                <a16:creationId xmlns:a16="http://schemas.microsoft.com/office/drawing/2014/main" id="{D366CF8A-A68C-9B48-B107-636B72A407E1}"/>
              </a:ext>
            </a:extLst>
          </p:cNvPr>
          <p:cNvSpPr/>
          <p:nvPr/>
        </p:nvSpPr>
        <p:spPr>
          <a:xfrm flipV="1">
            <a:off x="7623362" y="3391928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1A21E9A1-EDD0-274D-A77E-FC08FC714F2A}"/>
              </a:ext>
            </a:extLst>
          </p:cNvPr>
          <p:cNvCxnSpPr>
            <a:cxnSpLocks/>
          </p:cNvCxnSpPr>
          <p:nvPr/>
        </p:nvCxnSpPr>
        <p:spPr>
          <a:xfrm flipV="1">
            <a:off x="8307476" y="3497530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角丸四角形吹き出し 146">
                <a:extLst>
                  <a:ext uri="{FF2B5EF4-FFF2-40B4-BE49-F238E27FC236}">
                    <a16:creationId xmlns:a16="http://schemas.microsoft.com/office/drawing/2014/main" id="{4865C8C8-FF5F-FC45-9D2F-8E1EDFA1756E}"/>
                  </a:ext>
                </a:extLst>
              </p:cNvPr>
              <p:cNvSpPr/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47" name="角丸四角形吹き出し 146">
                <a:extLst>
                  <a:ext uri="{FF2B5EF4-FFF2-40B4-BE49-F238E27FC236}">
                    <a16:creationId xmlns:a16="http://schemas.microsoft.com/office/drawing/2014/main" id="{4865C8C8-FF5F-FC45-9D2F-8E1EDFA175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円/楕円 147">
            <a:extLst>
              <a:ext uri="{FF2B5EF4-FFF2-40B4-BE49-F238E27FC236}">
                <a16:creationId xmlns:a16="http://schemas.microsoft.com/office/drawing/2014/main" id="{37D35D15-C0E6-0348-8250-B75F78293B6E}"/>
              </a:ext>
            </a:extLst>
          </p:cNvPr>
          <p:cNvSpPr/>
          <p:nvPr/>
        </p:nvSpPr>
        <p:spPr>
          <a:xfrm>
            <a:off x="8802827" y="3890611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9" name="円/楕円 148">
            <a:extLst>
              <a:ext uri="{FF2B5EF4-FFF2-40B4-BE49-F238E27FC236}">
                <a16:creationId xmlns:a16="http://schemas.microsoft.com/office/drawing/2014/main" id="{6F7F9328-4B9D-5445-A32A-23CE72117913}"/>
              </a:ext>
            </a:extLst>
          </p:cNvPr>
          <p:cNvSpPr/>
          <p:nvPr/>
        </p:nvSpPr>
        <p:spPr>
          <a:xfrm flipV="1">
            <a:off x="8802827" y="3384611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3A29483B-AF31-2045-9902-5CF8F0ACF044}"/>
              </a:ext>
            </a:extLst>
          </p:cNvPr>
          <p:cNvCxnSpPr>
            <a:cxnSpLocks/>
          </p:cNvCxnSpPr>
          <p:nvPr/>
        </p:nvCxnSpPr>
        <p:spPr>
          <a:xfrm>
            <a:off x="8900452" y="4000494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0B8E040F-418D-E849-AE5F-AF041D629A40}"/>
              </a:ext>
            </a:extLst>
          </p:cNvPr>
          <p:cNvCxnSpPr>
            <a:cxnSpLocks/>
          </p:cNvCxnSpPr>
          <p:nvPr/>
        </p:nvCxnSpPr>
        <p:spPr>
          <a:xfrm flipV="1">
            <a:off x="8900452" y="3500301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1393691A-292C-5146-A4ED-C8E3882FAE19}"/>
              </a:ext>
            </a:extLst>
          </p:cNvPr>
          <p:cNvCxnSpPr/>
          <p:nvPr/>
        </p:nvCxnSpPr>
        <p:spPr>
          <a:xfrm>
            <a:off x="4575600" y="4263424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15F5BB3D-4733-4546-987B-A1119598C8AF}"/>
              </a:ext>
            </a:extLst>
          </p:cNvPr>
          <p:cNvCxnSpPr/>
          <p:nvPr/>
        </p:nvCxnSpPr>
        <p:spPr>
          <a:xfrm>
            <a:off x="5040000" y="466717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F33CB8A6-F061-D447-B079-2233593C2B94}"/>
              </a:ext>
            </a:extLst>
          </p:cNvPr>
          <p:cNvCxnSpPr/>
          <p:nvPr/>
        </p:nvCxnSpPr>
        <p:spPr>
          <a:xfrm>
            <a:off x="5479200" y="511774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0F4AA4AC-B0E1-2243-8DF3-1CE69BB94835}"/>
              </a:ext>
            </a:extLst>
          </p:cNvPr>
          <p:cNvCxnSpPr/>
          <p:nvPr/>
        </p:nvCxnSpPr>
        <p:spPr>
          <a:xfrm>
            <a:off x="5922000" y="5547295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7C2B1E6D-2858-5145-9368-4DE220D6E91E}"/>
              </a:ext>
            </a:extLst>
          </p:cNvPr>
          <p:cNvCxnSpPr/>
          <p:nvPr/>
        </p:nvCxnSpPr>
        <p:spPr>
          <a:xfrm>
            <a:off x="6400800" y="5959361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75FE83BC-578E-814B-BD7C-45A1E6497361}"/>
                  </a:ext>
                </a:extLst>
              </p:cNvPr>
              <p:cNvSpPr txBox="1"/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000" b="1" i="1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75FE83BC-578E-814B-BD7C-45A1E6497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376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08F60DB-D82A-9241-A2BA-F1D6197999D4}"/>
              </a:ext>
            </a:extLst>
          </p:cNvPr>
          <p:cNvSpPr txBox="1"/>
          <p:nvPr/>
        </p:nvSpPr>
        <p:spPr>
          <a:xfrm>
            <a:off x="2651302" y="4554350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B9F634BC-8173-C34E-B34A-4DD4B7B16422}"/>
              </a:ext>
            </a:extLst>
          </p:cNvPr>
          <p:cNvSpPr txBox="1"/>
          <p:nvPr/>
        </p:nvSpPr>
        <p:spPr>
          <a:xfrm>
            <a:off x="3549958" y="5002019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AEDEA039-8FCC-9D40-9A5E-C716E8511CDE}"/>
              </a:ext>
            </a:extLst>
          </p:cNvPr>
          <p:cNvSpPr txBox="1"/>
          <p:nvPr/>
        </p:nvSpPr>
        <p:spPr>
          <a:xfrm>
            <a:off x="4459689" y="543204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AAFF7E6-3B28-9C4F-A219-677BE2021150}"/>
              </a:ext>
            </a:extLst>
          </p:cNvPr>
          <p:cNvSpPr txBox="1"/>
          <p:nvPr/>
        </p:nvSpPr>
        <p:spPr>
          <a:xfrm>
            <a:off x="5407605" y="5841784"/>
            <a:ext cx="35298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/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(4)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,</a:t>
                </a:r>
                <a:r>
                  <a:rPr lang="en-US" altLang="ja-JP" sz="2400" dirty="0">
                    <a:solidFill>
                      <a:srgbClr val="333333"/>
                    </a:solidFill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  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these palindromes are not extended with this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 (These palindromes might be extended with another out-edge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9"/>
                <a:ext cx="10111452" cy="2167870"/>
              </a:xfrm>
              <a:prstGeom prst="rect">
                <a:avLst/>
              </a:prstGeom>
              <a:blipFill>
                <a:blip r:embed="rId3"/>
                <a:stretch>
                  <a:fillRect l="-878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3AABDC-A98E-4F4F-ACC8-AA78E04A59E3}"/>
              </a:ext>
            </a:extLst>
          </p:cNvPr>
          <p:cNvSpPr txBox="1"/>
          <p:nvPr/>
        </p:nvSpPr>
        <p:spPr>
          <a:xfrm>
            <a:off x="11718758" y="7940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53245C1-A174-A14B-9799-8A989BF02CA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Extension of each group</a:t>
            </a: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639D26A3-B221-3249-BB4A-62DA7004AD1C}"/>
              </a:ext>
            </a:extLst>
          </p:cNvPr>
          <p:cNvCxnSpPr>
            <a:cxnSpLocks/>
          </p:cNvCxnSpPr>
          <p:nvPr/>
        </p:nvCxnSpPr>
        <p:spPr>
          <a:xfrm flipV="1">
            <a:off x="3912843" y="5230622"/>
            <a:ext cx="312914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E8D7E84-EFC8-6446-B3CC-35EC3B3FA1D8}"/>
              </a:ext>
            </a:extLst>
          </p:cNvPr>
          <p:cNvCxnSpPr>
            <a:cxnSpLocks/>
          </p:cNvCxnSpPr>
          <p:nvPr/>
        </p:nvCxnSpPr>
        <p:spPr>
          <a:xfrm>
            <a:off x="4800508" y="5650911"/>
            <a:ext cx="224148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30039DB1-01E8-5E41-AAC5-C7D7C5917205}"/>
              </a:ext>
            </a:extLst>
          </p:cNvPr>
          <p:cNvCxnSpPr>
            <a:cxnSpLocks/>
          </p:cNvCxnSpPr>
          <p:nvPr/>
        </p:nvCxnSpPr>
        <p:spPr>
          <a:xfrm>
            <a:off x="5756197" y="6072617"/>
            <a:ext cx="128579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B41EE980-F2A6-CB47-A896-9B66F0DAE82F}"/>
              </a:ext>
            </a:extLst>
          </p:cNvPr>
          <p:cNvCxnSpPr>
            <a:cxnSpLocks/>
          </p:cNvCxnSpPr>
          <p:nvPr/>
        </p:nvCxnSpPr>
        <p:spPr>
          <a:xfrm>
            <a:off x="3029427" y="4780426"/>
            <a:ext cx="401256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22BE2C42-58E4-F54E-B547-F47F58882782}"/>
              </a:ext>
            </a:extLst>
          </p:cNvPr>
          <p:cNvCxnSpPr>
            <a:cxnSpLocks/>
          </p:cNvCxnSpPr>
          <p:nvPr/>
        </p:nvCxnSpPr>
        <p:spPr>
          <a:xfrm>
            <a:off x="2108450" y="4376276"/>
            <a:ext cx="493354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>
            <a:extLst>
              <a:ext uri="{FF2B5EF4-FFF2-40B4-BE49-F238E27FC236}">
                <a16:creationId xmlns:a16="http://schemas.microsoft.com/office/drawing/2014/main" id="{C1A4F738-0285-5B4D-9869-CDDD7EC2D175}"/>
              </a:ext>
            </a:extLst>
          </p:cNvPr>
          <p:cNvCxnSpPr>
            <a:cxnSpLocks/>
            <a:endCxn id="110" idx="6"/>
          </p:cNvCxnSpPr>
          <p:nvPr/>
        </p:nvCxnSpPr>
        <p:spPr>
          <a:xfrm flipH="1" flipV="1">
            <a:off x="967565" y="3990351"/>
            <a:ext cx="6063144" cy="26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109">
            <a:extLst>
              <a:ext uri="{FF2B5EF4-FFF2-40B4-BE49-F238E27FC236}">
                <a16:creationId xmlns:a16="http://schemas.microsoft.com/office/drawing/2014/main" id="{CE8055DE-07D7-4043-B8E4-1717E22113EE}"/>
              </a:ext>
            </a:extLst>
          </p:cNvPr>
          <p:cNvSpPr/>
          <p:nvPr/>
        </p:nvSpPr>
        <p:spPr>
          <a:xfrm>
            <a:off x="761387" y="3887751"/>
            <a:ext cx="206178" cy="2051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1" name="円/楕円 110">
            <a:extLst>
              <a:ext uri="{FF2B5EF4-FFF2-40B4-BE49-F238E27FC236}">
                <a16:creationId xmlns:a16="http://schemas.microsoft.com/office/drawing/2014/main" id="{06AFF561-2624-2E46-834E-AB14A8F78492}"/>
              </a:ext>
            </a:extLst>
          </p:cNvPr>
          <p:cNvSpPr/>
          <p:nvPr/>
        </p:nvSpPr>
        <p:spPr>
          <a:xfrm>
            <a:off x="7019909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6" name="直線コネクタ 115">
            <a:extLst>
              <a:ext uri="{FF2B5EF4-FFF2-40B4-BE49-F238E27FC236}">
                <a16:creationId xmlns:a16="http://schemas.microsoft.com/office/drawing/2014/main" id="{BB82155F-D3A2-2D4F-BD89-B8277F315467}"/>
              </a:ext>
            </a:extLst>
          </p:cNvPr>
          <p:cNvCxnSpPr>
            <a:cxnSpLocks/>
          </p:cNvCxnSpPr>
          <p:nvPr/>
        </p:nvCxnSpPr>
        <p:spPr>
          <a:xfrm>
            <a:off x="7205613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角丸四角形吹き出し 116">
            <a:extLst>
              <a:ext uri="{FF2B5EF4-FFF2-40B4-BE49-F238E27FC236}">
                <a16:creationId xmlns:a16="http://schemas.microsoft.com/office/drawing/2014/main" id="{DFA01A62-3791-0F4D-8E60-4C3AB558FDF2}"/>
              </a:ext>
            </a:extLst>
          </p:cNvPr>
          <p:cNvSpPr/>
          <p:nvPr/>
        </p:nvSpPr>
        <p:spPr>
          <a:xfrm>
            <a:off x="531821" y="3291960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2" name="カギ線コネクタ 121">
            <a:extLst>
              <a:ext uri="{FF2B5EF4-FFF2-40B4-BE49-F238E27FC236}">
                <a16:creationId xmlns:a16="http://schemas.microsoft.com/office/drawing/2014/main" id="{2F4FC43D-F1EF-3C46-AA72-36C2C210975E}"/>
              </a:ext>
            </a:extLst>
          </p:cNvPr>
          <p:cNvCxnSpPr>
            <a:cxnSpLocks/>
            <a:stCxn id="111" idx="4"/>
          </p:cNvCxnSpPr>
          <p:nvPr/>
        </p:nvCxnSpPr>
        <p:spPr>
          <a:xfrm rot="5400000" flipH="1" flipV="1">
            <a:off x="7228187" y="3387809"/>
            <a:ext cx="406531" cy="616909"/>
          </a:xfrm>
          <a:prstGeom prst="bentConnector2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角丸四角形吹き出し 118">
                <a:extLst>
                  <a:ext uri="{FF2B5EF4-FFF2-40B4-BE49-F238E27FC236}">
                    <a16:creationId xmlns:a16="http://schemas.microsoft.com/office/drawing/2014/main" id="{2A0EFE60-42D7-EE4A-A9BE-9815906F2E13}"/>
                  </a:ext>
                </a:extLst>
              </p:cNvPr>
              <p:cNvSpPr/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19" name="角丸四角形吹き出し 118">
                <a:extLst>
                  <a:ext uri="{FF2B5EF4-FFF2-40B4-BE49-F238E27FC236}">
                    <a16:creationId xmlns:a16="http://schemas.microsoft.com/office/drawing/2014/main" id="{2A0EFE60-42D7-EE4A-A9BE-9815906F2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6" y="3297254"/>
                <a:ext cx="338400" cy="338400"/>
              </a:xfrm>
              <a:prstGeom prst="wedgeRoundRectCallout">
                <a:avLst>
                  <a:gd name="adj1" fmla="val 53116"/>
                  <a:gd name="adj2" fmla="val 12367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D438927-26AF-DE4A-9E22-F9325F65F04F}"/>
              </a:ext>
            </a:extLst>
          </p:cNvPr>
          <p:cNvSpPr txBox="1"/>
          <p:nvPr/>
        </p:nvSpPr>
        <p:spPr>
          <a:xfrm>
            <a:off x="7305469" y="3550726"/>
            <a:ext cx="32092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333333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endParaRPr lang="ja-JP" altLang="en-US" sz="2400" i="1">
              <a:solidFill>
                <a:srgbClr val="333333"/>
              </a:solidFill>
              <a:latin typeface="Cambria Math" panose="02040503050406030204" pitchFamily="18" charset="0"/>
              <a:ea typeface="Hiragino Maru Gothic ProN W4" charset="-128"/>
              <a:cs typeface="Times New Roman" panose="02020603050405020304" pitchFamily="18" charset="0"/>
            </a:endParaRPr>
          </a:p>
        </p:txBody>
      </p:sp>
      <p:sp>
        <p:nvSpPr>
          <p:cNvPr id="139" name="円/楕円 138">
            <a:extLst>
              <a:ext uri="{FF2B5EF4-FFF2-40B4-BE49-F238E27FC236}">
                <a16:creationId xmlns:a16="http://schemas.microsoft.com/office/drawing/2014/main" id="{231E14D3-E797-0F47-A34B-4BB09D628091}"/>
              </a:ext>
            </a:extLst>
          </p:cNvPr>
          <p:cNvSpPr/>
          <p:nvPr/>
        </p:nvSpPr>
        <p:spPr>
          <a:xfrm>
            <a:off x="8210655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0" name="直線コネクタ 139">
            <a:extLst>
              <a:ext uri="{FF2B5EF4-FFF2-40B4-BE49-F238E27FC236}">
                <a16:creationId xmlns:a16="http://schemas.microsoft.com/office/drawing/2014/main" id="{1C9953B9-3420-CD4D-963F-51F45742E0F4}"/>
              </a:ext>
            </a:extLst>
          </p:cNvPr>
          <p:cNvCxnSpPr>
            <a:cxnSpLocks/>
          </p:cNvCxnSpPr>
          <p:nvPr/>
        </p:nvCxnSpPr>
        <p:spPr>
          <a:xfrm>
            <a:off x="7753178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円/楕円 140">
            <a:extLst>
              <a:ext uri="{FF2B5EF4-FFF2-40B4-BE49-F238E27FC236}">
                <a16:creationId xmlns:a16="http://schemas.microsoft.com/office/drawing/2014/main" id="{8C65A319-AC30-D347-B20D-B4B4E525207D}"/>
              </a:ext>
            </a:extLst>
          </p:cNvPr>
          <p:cNvSpPr/>
          <p:nvPr/>
        </p:nvSpPr>
        <p:spPr>
          <a:xfrm>
            <a:off x="7623362" y="3897928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B0927429-4A90-8A4D-B35F-1433147793B2}"/>
              </a:ext>
            </a:extLst>
          </p:cNvPr>
          <p:cNvCxnSpPr>
            <a:cxnSpLocks/>
          </p:cNvCxnSpPr>
          <p:nvPr/>
        </p:nvCxnSpPr>
        <p:spPr>
          <a:xfrm>
            <a:off x="8307476" y="3997723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円/楕円 142">
            <a:extLst>
              <a:ext uri="{FF2B5EF4-FFF2-40B4-BE49-F238E27FC236}">
                <a16:creationId xmlns:a16="http://schemas.microsoft.com/office/drawing/2014/main" id="{CCB89AEC-8273-CC4D-BFA8-82DABCBD17E5}"/>
              </a:ext>
            </a:extLst>
          </p:cNvPr>
          <p:cNvSpPr/>
          <p:nvPr/>
        </p:nvSpPr>
        <p:spPr>
          <a:xfrm flipV="1">
            <a:off x="8210655" y="3391928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B352B4A2-172A-3745-93D8-AF3BD1ABDB7E}"/>
              </a:ext>
            </a:extLst>
          </p:cNvPr>
          <p:cNvCxnSpPr>
            <a:cxnSpLocks/>
          </p:cNvCxnSpPr>
          <p:nvPr/>
        </p:nvCxnSpPr>
        <p:spPr>
          <a:xfrm flipV="1">
            <a:off x="7753178" y="3497530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円/楕円 144">
            <a:extLst>
              <a:ext uri="{FF2B5EF4-FFF2-40B4-BE49-F238E27FC236}">
                <a16:creationId xmlns:a16="http://schemas.microsoft.com/office/drawing/2014/main" id="{3CAE7730-6EFA-8A4B-8DF3-C30F6538CB19}"/>
              </a:ext>
            </a:extLst>
          </p:cNvPr>
          <p:cNvSpPr/>
          <p:nvPr/>
        </p:nvSpPr>
        <p:spPr>
          <a:xfrm flipV="1">
            <a:off x="7623362" y="3391928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B4905287-2CD8-5341-9B9B-68AFACC10C31}"/>
              </a:ext>
            </a:extLst>
          </p:cNvPr>
          <p:cNvCxnSpPr>
            <a:cxnSpLocks/>
          </p:cNvCxnSpPr>
          <p:nvPr/>
        </p:nvCxnSpPr>
        <p:spPr>
          <a:xfrm flipV="1">
            <a:off x="8307476" y="3497530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角丸四角形吹き出し 146">
                <a:extLst>
                  <a:ext uri="{FF2B5EF4-FFF2-40B4-BE49-F238E27FC236}">
                    <a16:creationId xmlns:a16="http://schemas.microsoft.com/office/drawing/2014/main" id="{C6945EE7-7CFD-554E-A5AE-1411796459A0}"/>
                  </a:ext>
                </a:extLst>
              </p:cNvPr>
              <p:cNvSpPr/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147" name="角丸四角形吹き出し 146">
                <a:extLst>
                  <a:ext uri="{FF2B5EF4-FFF2-40B4-BE49-F238E27FC236}">
                    <a16:creationId xmlns:a16="http://schemas.microsoft.com/office/drawing/2014/main" id="{C6945EE7-7CFD-554E-A5AE-141179645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1857" y="3576269"/>
                <a:ext cx="338400" cy="338400"/>
              </a:xfrm>
              <a:prstGeom prst="wedgeRoundRectCallout">
                <a:avLst>
                  <a:gd name="adj1" fmla="val -84387"/>
                  <a:gd name="adj2" fmla="val 49117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円/楕円 147">
            <a:extLst>
              <a:ext uri="{FF2B5EF4-FFF2-40B4-BE49-F238E27FC236}">
                <a16:creationId xmlns:a16="http://schemas.microsoft.com/office/drawing/2014/main" id="{DED6A99E-3320-D940-BA61-A6056488A3CB}"/>
              </a:ext>
            </a:extLst>
          </p:cNvPr>
          <p:cNvSpPr/>
          <p:nvPr/>
        </p:nvSpPr>
        <p:spPr>
          <a:xfrm>
            <a:off x="8802827" y="3890611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9" name="円/楕円 148">
            <a:extLst>
              <a:ext uri="{FF2B5EF4-FFF2-40B4-BE49-F238E27FC236}">
                <a16:creationId xmlns:a16="http://schemas.microsoft.com/office/drawing/2014/main" id="{7944955D-02ED-CC4B-9311-4FBCAC281262}"/>
              </a:ext>
            </a:extLst>
          </p:cNvPr>
          <p:cNvSpPr/>
          <p:nvPr/>
        </p:nvSpPr>
        <p:spPr>
          <a:xfrm flipV="1">
            <a:off x="8802827" y="3384611"/>
            <a:ext cx="206178" cy="20558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5ABE2E62-FFFA-D84E-AF61-DDEDC1A9A733}"/>
              </a:ext>
            </a:extLst>
          </p:cNvPr>
          <p:cNvCxnSpPr>
            <a:cxnSpLocks/>
          </p:cNvCxnSpPr>
          <p:nvPr/>
        </p:nvCxnSpPr>
        <p:spPr>
          <a:xfrm>
            <a:off x="8900452" y="4000494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86162F79-ED6E-F145-A693-BC9ADD86DEDC}"/>
              </a:ext>
            </a:extLst>
          </p:cNvPr>
          <p:cNvCxnSpPr>
            <a:cxnSpLocks/>
          </p:cNvCxnSpPr>
          <p:nvPr/>
        </p:nvCxnSpPr>
        <p:spPr>
          <a:xfrm flipV="1">
            <a:off x="8900452" y="3500301"/>
            <a:ext cx="540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4B246A09-972B-0646-BBA7-D638F356B76B}"/>
              </a:ext>
            </a:extLst>
          </p:cNvPr>
          <p:cNvCxnSpPr/>
          <p:nvPr/>
        </p:nvCxnSpPr>
        <p:spPr>
          <a:xfrm>
            <a:off x="4575600" y="4263424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2E91D201-0739-8849-8666-A4CA8E0F8321}"/>
              </a:ext>
            </a:extLst>
          </p:cNvPr>
          <p:cNvCxnSpPr/>
          <p:nvPr/>
        </p:nvCxnSpPr>
        <p:spPr>
          <a:xfrm>
            <a:off x="5040000" y="466717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DD0B16A1-BA6D-B247-937A-0EC40CB32D3D}"/>
              </a:ext>
            </a:extLst>
          </p:cNvPr>
          <p:cNvCxnSpPr/>
          <p:nvPr/>
        </p:nvCxnSpPr>
        <p:spPr>
          <a:xfrm>
            <a:off x="5479200" y="5117740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C052EDFD-2E12-364E-9043-E966487F8AD6}"/>
              </a:ext>
            </a:extLst>
          </p:cNvPr>
          <p:cNvCxnSpPr/>
          <p:nvPr/>
        </p:nvCxnSpPr>
        <p:spPr>
          <a:xfrm>
            <a:off x="5922000" y="5547295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41ECCECC-AC61-D042-BC49-1414BBF82358}"/>
              </a:ext>
            </a:extLst>
          </p:cNvPr>
          <p:cNvCxnSpPr/>
          <p:nvPr/>
        </p:nvCxnSpPr>
        <p:spPr>
          <a:xfrm>
            <a:off x="6400800" y="5959361"/>
            <a:ext cx="0" cy="226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156">
                <a:extLst>
                  <a:ext uri="{FF2B5EF4-FFF2-40B4-BE49-F238E27FC236}">
                    <a16:creationId xmlns:a16="http://schemas.microsoft.com/office/drawing/2014/main" id="{76ABD363-AFB0-784A-8131-418C334EB48F}"/>
                  </a:ext>
                </a:extLst>
              </p:cNvPr>
              <p:cNvSpPr txBox="1"/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2000" b="1" i="1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テキスト ボックス 156">
                <a:extLst>
                  <a:ext uri="{FF2B5EF4-FFF2-40B4-BE49-F238E27FC236}">
                    <a16:creationId xmlns:a16="http://schemas.microsoft.com/office/drawing/2014/main" id="{76ABD363-AFB0-784A-8131-418C334E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725" y="4120525"/>
                <a:ext cx="4958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806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3756615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We represent each group by an arithmetic progression,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so each group can be processed in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in the above all cases.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24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24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arithmetic progression at each node,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therefore we can check whether suffix palindromes </a:t>
                </a:r>
                <a:b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be extended or not in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per each node.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Since there are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nodes,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 we can compute all maximal palindromes in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ja-JP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ja-JP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time. 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C2A3891-DC5F-DC41-BB61-846151106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3756615"/>
              </a:xfrm>
              <a:prstGeom prst="rect">
                <a:avLst/>
              </a:prstGeom>
              <a:blipFill>
                <a:blip r:embed="rId3"/>
                <a:stretch>
                  <a:fillRect l="-753" t="-10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3AABDC-A98E-4F4F-ACC8-AA78E04A59E3}"/>
              </a:ext>
            </a:extLst>
          </p:cNvPr>
          <p:cNvSpPr txBox="1"/>
          <p:nvPr/>
        </p:nvSpPr>
        <p:spPr>
          <a:xfrm>
            <a:off x="11718758" y="7940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53245C1-A174-A14B-9799-8A989BF02CA4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Running time</a:t>
            </a:r>
          </a:p>
        </p:txBody>
      </p:sp>
    </p:spTree>
    <p:extLst>
      <p:ext uri="{BB962C8B-B14F-4D97-AF65-F5344CB8AC3E}">
        <p14:creationId xmlns:p14="http://schemas.microsoft.com/office/powerpoint/2010/main" val="1985916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/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Since suffix palindromes that are not extended with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ja-JP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might be extended with another path, we have to store them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during traversal from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to all children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These palindromes are maximal in the root-to-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path,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so the working space is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during traversal. 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557345ED-F8B6-2541-8205-22248C0FC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05128"/>
                <a:ext cx="10111452" cy="5825867"/>
              </a:xfrm>
              <a:prstGeom prst="rect">
                <a:avLst/>
              </a:prstGeom>
              <a:blipFill>
                <a:blip r:embed="rId3"/>
                <a:stretch>
                  <a:fillRect l="-878" t="-6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Working space</a:t>
            </a:r>
          </a:p>
        </p:txBody>
      </p:sp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288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/>
              <p:nvPr/>
            </p:nvSpPr>
            <p:spPr>
              <a:xfrm>
                <a:off x="3420372" y="3251537"/>
                <a:ext cx="338400" cy="338400"/>
              </a:xfrm>
              <a:prstGeom prst="wedgeRoundRectCallout">
                <a:avLst>
                  <a:gd name="adj1" fmla="val 12584"/>
                  <a:gd name="adj2" fmla="val 10565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𝑢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91" name="角丸四角形吹き出し 90">
                <a:extLst>
                  <a:ext uri="{FF2B5EF4-FFF2-40B4-BE49-F238E27FC236}">
                    <a16:creationId xmlns:a16="http://schemas.microsoft.com/office/drawing/2014/main" id="{6ECA5D18-F4D9-DE4E-95D4-F6441A077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372" y="3251537"/>
                <a:ext cx="338400" cy="338400"/>
              </a:xfrm>
              <a:prstGeom prst="wedgeRoundRectCallout">
                <a:avLst>
                  <a:gd name="adj1" fmla="val 12584"/>
                  <a:gd name="adj2" fmla="val 105658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角丸四角形吹き出し 91">
                <a:extLst>
                  <a:ext uri="{FF2B5EF4-FFF2-40B4-BE49-F238E27FC236}">
                    <a16:creationId xmlns:a16="http://schemas.microsoft.com/office/drawing/2014/main" id="{DA6075D3-1A51-D44F-8631-E3861BC3853B}"/>
                  </a:ext>
                </a:extLst>
              </p:cNvPr>
              <p:cNvSpPr/>
              <p:nvPr/>
            </p:nvSpPr>
            <p:spPr>
              <a:xfrm>
                <a:off x="4170310" y="3240992"/>
                <a:ext cx="338400" cy="338400"/>
              </a:xfrm>
              <a:prstGeom prst="wedgeRoundRectCallout">
                <a:avLst>
                  <a:gd name="adj1" fmla="val 7008"/>
                  <a:gd name="adj2" fmla="val 11402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iragino Maru Gothic ProN W4" charset="-128"/>
                        </a:rPr>
                        <m:t>𝑣</m:t>
                      </m:r>
                    </m:oMath>
                  </m:oMathPara>
                </a14:m>
                <a:endParaRPr lang="ja-JP" altLang="en-US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92" name="角丸四角形吹き出し 91">
                <a:extLst>
                  <a:ext uri="{FF2B5EF4-FFF2-40B4-BE49-F238E27FC236}">
                    <a16:creationId xmlns:a16="http://schemas.microsoft.com/office/drawing/2014/main" id="{DA6075D3-1A51-D44F-8631-E3861BC38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310" y="3240992"/>
                <a:ext cx="338400" cy="338400"/>
              </a:xfrm>
              <a:prstGeom prst="wedgeRoundRectCallout">
                <a:avLst>
                  <a:gd name="adj1" fmla="val 7008"/>
                  <a:gd name="adj2" fmla="val 11402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33333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FF9C315F-717E-FE40-B2C5-CF0F4271BBE0}"/>
              </a:ext>
            </a:extLst>
          </p:cNvPr>
          <p:cNvGrpSpPr/>
          <p:nvPr/>
        </p:nvGrpSpPr>
        <p:grpSpPr>
          <a:xfrm>
            <a:off x="2267655" y="4189293"/>
            <a:ext cx="1255047" cy="187200"/>
            <a:chOff x="1819077" y="4417651"/>
            <a:chExt cx="942935" cy="187200"/>
          </a:xfrm>
        </p:grpSpPr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7F4B4E76-65B7-4D4F-BE11-E1E3BD6F93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9077" y="4511249"/>
              <a:ext cx="942935" cy="0"/>
            </a:xfrm>
            <a:prstGeom prst="straightConnector1">
              <a:avLst/>
            </a:prstGeom>
            <a:ln w="38100">
              <a:solidFill>
                <a:srgbClr val="2EA2B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845EBF9C-ACE3-AF40-8748-7EDEF0965D8F}"/>
                </a:ext>
              </a:extLst>
            </p:cNvPr>
            <p:cNvCxnSpPr/>
            <p:nvPr/>
          </p:nvCxnSpPr>
          <p:spPr>
            <a:xfrm>
              <a:off x="2286900" y="4417651"/>
              <a:ext cx="0" cy="187200"/>
            </a:xfrm>
            <a:prstGeom prst="line">
              <a:avLst/>
            </a:prstGeom>
            <a:ln w="38100">
              <a:solidFill>
                <a:srgbClr val="2EA2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C33E5E03-47CB-1E49-9CD3-9FC298D5EB0E}"/>
              </a:ext>
            </a:extLst>
          </p:cNvPr>
          <p:cNvCxnSpPr>
            <a:cxnSpLocks/>
          </p:cNvCxnSpPr>
          <p:nvPr/>
        </p:nvCxnSpPr>
        <p:spPr>
          <a:xfrm flipH="1">
            <a:off x="1399853" y="4282314"/>
            <a:ext cx="870924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F3B17610-FE8B-3245-9766-2D3293E466EF}"/>
              </a:ext>
            </a:extLst>
          </p:cNvPr>
          <p:cNvCxnSpPr/>
          <p:nvPr/>
        </p:nvCxnSpPr>
        <p:spPr>
          <a:xfrm>
            <a:off x="3510928" y="5898882"/>
            <a:ext cx="801379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D15FDE21-FE6D-7248-BCE6-DB8B9197D0A5}"/>
              </a:ext>
            </a:extLst>
          </p:cNvPr>
          <p:cNvCxnSpPr>
            <a:cxnSpLocks/>
          </p:cNvCxnSpPr>
          <p:nvPr/>
        </p:nvCxnSpPr>
        <p:spPr>
          <a:xfrm>
            <a:off x="3508027" y="4355530"/>
            <a:ext cx="0" cy="1552061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A43C543-AA30-104E-A6A3-07C8D5589980}"/>
              </a:ext>
            </a:extLst>
          </p:cNvPr>
          <p:cNvGrpSpPr/>
          <p:nvPr/>
        </p:nvGrpSpPr>
        <p:grpSpPr>
          <a:xfrm>
            <a:off x="360709" y="3227329"/>
            <a:ext cx="8422582" cy="3015697"/>
            <a:chOff x="245926" y="2896209"/>
            <a:chExt cx="8422582" cy="3015697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75AE8FC3-12E6-934B-B62C-52D556AE49EE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122" name="グループ化 121">
                <a:extLst>
                  <a:ext uri="{FF2B5EF4-FFF2-40B4-BE49-F238E27FC236}">
                    <a16:creationId xmlns:a16="http://schemas.microsoft.com/office/drawing/2014/main" id="{83D4ECFF-FEAB-8A4C-8623-8967C98EA0EC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124" name="グループ化 123">
                  <a:extLst>
                    <a:ext uri="{FF2B5EF4-FFF2-40B4-BE49-F238E27FC236}">
                      <a16:creationId xmlns:a16="http://schemas.microsoft.com/office/drawing/2014/main" id="{FD50812D-AB01-EF40-AD94-6B83465209D5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126" name="テキスト ボックス 125">
                    <a:extLst>
                      <a:ext uri="{FF2B5EF4-FFF2-40B4-BE49-F238E27FC236}">
                        <a16:creationId xmlns:a16="http://schemas.microsoft.com/office/drawing/2014/main" id="{4CDD74A6-D57B-9046-98B9-C62F705415E6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127" name="円/楕円 126">
                    <a:extLst>
                      <a:ext uri="{FF2B5EF4-FFF2-40B4-BE49-F238E27FC236}">
                        <a16:creationId xmlns:a16="http://schemas.microsoft.com/office/drawing/2014/main" id="{A4447D07-71C7-8D41-8440-10204AA7B3D5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128" name="直線コネクタ 127">
                    <a:extLst>
                      <a:ext uri="{FF2B5EF4-FFF2-40B4-BE49-F238E27FC236}">
                        <a16:creationId xmlns:a16="http://schemas.microsoft.com/office/drawing/2014/main" id="{ECDBC605-2023-0142-821F-99EF2C6718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線コネクタ 128">
                    <a:extLst>
                      <a:ext uri="{FF2B5EF4-FFF2-40B4-BE49-F238E27FC236}">
                        <a16:creationId xmlns:a16="http://schemas.microsoft.com/office/drawing/2014/main" id="{CED05FA0-8D95-014A-94A0-E85EFF5E89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0" name="グループ化 129">
                    <a:extLst>
                      <a:ext uri="{FF2B5EF4-FFF2-40B4-BE49-F238E27FC236}">
                        <a16:creationId xmlns:a16="http://schemas.microsoft.com/office/drawing/2014/main" id="{A0643580-AA4C-1A44-BCB8-C0F3FDF10880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131" name="グループ化 130">
                      <a:extLst>
                        <a:ext uri="{FF2B5EF4-FFF2-40B4-BE49-F238E27FC236}">
                          <a16:creationId xmlns:a16="http://schemas.microsoft.com/office/drawing/2014/main" id="{2741C20F-B4DA-5E42-AA03-49ABF567C8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133" name="グループ化 132">
                        <a:extLst>
                          <a:ext uri="{FF2B5EF4-FFF2-40B4-BE49-F238E27FC236}">
                            <a16:creationId xmlns:a16="http://schemas.microsoft.com/office/drawing/2014/main" id="{37C69200-EC8A-0E4D-824F-F5330AED14C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135" name="テキスト ボックス 134">
                          <a:extLst>
                            <a:ext uri="{FF2B5EF4-FFF2-40B4-BE49-F238E27FC236}">
                              <a16:creationId xmlns:a16="http://schemas.microsoft.com/office/drawing/2014/main" id="{AF5743E1-0510-4249-ABE2-AD97F83B1EA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6" name="テキスト ボックス 135">
                          <a:extLst>
                            <a:ext uri="{FF2B5EF4-FFF2-40B4-BE49-F238E27FC236}">
                              <a16:creationId xmlns:a16="http://schemas.microsoft.com/office/drawing/2014/main" id="{604DABE8-DCD5-CF46-B32A-3580C3113B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7" name="テキスト ボックス 136">
                          <a:extLst>
                            <a:ext uri="{FF2B5EF4-FFF2-40B4-BE49-F238E27FC236}">
                              <a16:creationId xmlns:a16="http://schemas.microsoft.com/office/drawing/2014/main" id="{A191E2A5-BA7C-9845-8972-D4AAAAF5AFA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8" name="テキスト ボックス 137">
                          <a:extLst>
                            <a:ext uri="{FF2B5EF4-FFF2-40B4-BE49-F238E27FC236}">
                              <a16:creationId xmlns:a16="http://schemas.microsoft.com/office/drawing/2014/main" id="{5F8D4AC9-58D1-1C43-B45A-1B73861EDAB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9" name="テキスト ボックス 138">
                          <a:extLst>
                            <a:ext uri="{FF2B5EF4-FFF2-40B4-BE49-F238E27FC236}">
                              <a16:creationId xmlns:a16="http://schemas.microsoft.com/office/drawing/2014/main" id="{54C941C9-760B-E744-B0F3-1E1550683AB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0" name="テキスト ボックス 139">
                          <a:extLst>
                            <a:ext uri="{FF2B5EF4-FFF2-40B4-BE49-F238E27FC236}">
                              <a16:creationId xmlns:a16="http://schemas.microsoft.com/office/drawing/2014/main" id="{011FA7D5-9EAA-BD4C-9852-6C2F513D026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1" name="テキスト ボックス 140">
                          <a:extLst>
                            <a:ext uri="{FF2B5EF4-FFF2-40B4-BE49-F238E27FC236}">
                              <a16:creationId xmlns:a16="http://schemas.microsoft.com/office/drawing/2014/main" id="{69C092BE-53DE-A443-99E6-BDD3EEDAF67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2" name="テキスト ボックス 141">
                          <a:extLst>
                            <a:ext uri="{FF2B5EF4-FFF2-40B4-BE49-F238E27FC236}">
                              <a16:creationId xmlns:a16="http://schemas.microsoft.com/office/drawing/2014/main" id="{1A2362CB-DC6F-DD49-93D0-BAAF28E1BB7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3" name="テキスト ボックス 142">
                          <a:extLst>
                            <a:ext uri="{FF2B5EF4-FFF2-40B4-BE49-F238E27FC236}">
                              <a16:creationId xmlns:a16="http://schemas.microsoft.com/office/drawing/2014/main" id="{3FB1E0DE-5F74-C24A-B02C-412235B6FDB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4" name="テキスト ボックス 143">
                          <a:extLst>
                            <a:ext uri="{FF2B5EF4-FFF2-40B4-BE49-F238E27FC236}">
                              <a16:creationId xmlns:a16="http://schemas.microsoft.com/office/drawing/2014/main" id="{A0549C19-DE9F-AA40-A949-0BC88F2B969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5" name="円/楕円 144">
                          <a:extLst>
                            <a:ext uri="{FF2B5EF4-FFF2-40B4-BE49-F238E27FC236}">
                              <a16:creationId xmlns:a16="http://schemas.microsoft.com/office/drawing/2014/main" id="{92769D40-3C55-A144-A558-AE5DFCCD05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6" name="円/楕円 145">
                          <a:extLst>
                            <a:ext uri="{FF2B5EF4-FFF2-40B4-BE49-F238E27FC236}">
                              <a16:creationId xmlns:a16="http://schemas.microsoft.com/office/drawing/2014/main" id="{39C7B0C1-FBA5-B14C-A593-120E8D8D61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7" name="直線コネクタ 146">
                          <a:extLst>
                            <a:ext uri="{FF2B5EF4-FFF2-40B4-BE49-F238E27FC236}">
                              <a16:creationId xmlns:a16="http://schemas.microsoft.com/office/drawing/2014/main" id="{B97D1B7B-B36A-4842-B92C-2B3D1959793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8" name="円/楕円 147">
                          <a:extLst>
                            <a:ext uri="{FF2B5EF4-FFF2-40B4-BE49-F238E27FC236}">
                              <a16:creationId xmlns:a16="http://schemas.microsoft.com/office/drawing/2014/main" id="{7D153772-3A1C-3442-B300-E3BE5E543A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9" name="円/楕円 148">
                          <a:extLst>
                            <a:ext uri="{FF2B5EF4-FFF2-40B4-BE49-F238E27FC236}">
                              <a16:creationId xmlns:a16="http://schemas.microsoft.com/office/drawing/2014/main" id="{3F571F34-A363-9F47-8A95-D9542D0E88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0" name="直線コネクタ 149">
                          <a:extLst>
                            <a:ext uri="{FF2B5EF4-FFF2-40B4-BE49-F238E27FC236}">
                              <a16:creationId xmlns:a16="http://schemas.microsoft.com/office/drawing/2014/main" id="{684DE60B-1975-8947-8FD7-548A43ED50E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直線コネクタ 150">
                          <a:extLst>
                            <a:ext uri="{FF2B5EF4-FFF2-40B4-BE49-F238E27FC236}">
                              <a16:creationId xmlns:a16="http://schemas.microsoft.com/office/drawing/2014/main" id="{F6AC5926-6BD6-5D4F-A6D4-117DD95F255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2" name="円/楕円 151">
                          <a:extLst>
                            <a:ext uri="{FF2B5EF4-FFF2-40B4-BE49-F238E27FC236}">
                              <a16:creationId xmlns:a16="http://schemas.microsoft.com/office/drawing/2014/main" id="{9F701BC8-098B-834E-A164-3100957649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3" name="円/楕円 152">
                          <a:extLst>
                            <a:ext uri="{FF2B5EF4-FFF2-40B4-BE49-F238E27FC236}">
                              <a16:creationId xmlns:a16="http://schemas.microsoft.com/office/drawing/2014/main" id="{A1D3D95E-2308-4647-BFB1-3BA3E00475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4" name="直線コネクタ 153">
                          <a:extLst>
                            <a:ext uri="{FF2B5EF4-FFF2-40B4-BE49-F238E27FC236}">
                              <a16:creationId xmlns:a16="http://schemas.microsoft.com/office/drawing/2014/main" id="{9C2DAD8B-71DC-CD45-81A5-71E29C7F530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5" name="円/楕円 154">
                          <a:extLst>
                            <a:ext uri="{FF2B5EF4-FFF2-40B4-BE49-F238E27FC236}">
                              <a16:creationId xmlns:a16="http://schemas.microsoft.com/office/drawing/2014/main" id="{FEFDC24B-615D-5247-9DFA-5A3F3EE6FB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6" name="直線コネクタ 155">
                          <a:extLst>
                            <a:ext uri="{FF2B5EF4-FFF2-40B4-BE49-F238E27FC236}">
                              <a16:creationId xmlns:a16="http://schemas.microsoft.com/office/drawing/2014/main" id="{F071307F-26CB-674D-B20B-409D1CB7122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7" name="円/楕円 156">
                          <a:extLst>
                            <a:ext uri="{FF2B5EF4-FFF2-40B4-BE49-F238E27FC236}">
                              <a16:creationId xmlns:a16="http://schemas.microsoft.com/office/drawing/2014/main" id="{BC5912AD-6BEB-A54B-B57A-2DC472A09C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8" name="直線コネクタ 157">
                          <a:extLst>
                            <a:ext uri="{FF2B5EF4-FFF2-40B4-BE49-F238E27FC236}">
                              <a16:creationId xmlns:a16="http://schemas.microsoft.com/office/drawing/2014/main" id="{6BA9B53E-4F95-A746-B3AB-C11BFECB574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" name="直線コネクタ 158">
                          <a:extLst>
                            <a:ext uri="{FF2B5EF4-FFF2-40B4-BE49-F238E27FC236}">
                              <a16:creationId xmlns:a16="http://schemas.microsoft.com/office/drawing/2014/main" id="{0E545A38-8061-0F4D-A467-2C52839BD87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" name="カギ線コネクタ 159">
                          <a:extLst>
                            <a:ext uri="{FF2B5EF4-FFF2-40B4-BE49-F238E27FC236}">
                              <a16:creationId xmlns:a16="http://schemas.microsoft.com/office/drawing/2014/main" id="{EABF8BCA-40EE-174D-9167-9F6D26E628BB}"/>
                            </a:ext>
                          </a:extLst>
                        </p:cNvPr>
                        <p:cNvCxnSpPr>
                          <a:cxnSpLocks/>
                          <a:stCxn id="155" idx="4"/>
                          <a:endCxn id="152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1" name="円/楕円 160">
                          <a:extLst>
                            <a:ext uri="{FF2B5EF4-FFF2-40B4-BE49-F238E27FC236}">
                              <a16:creationId xmlns:a16="http://schemas.microsoft.com/office/drawing/2014/main" id="{807BD969-C7CB-D64C-ABD8-CF6996E9E5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62" name="円/楕円 161">
                          <a:extLst>
                            <a:ext uri="{FF2B5EF4-FFF2-40B4-BE49-F238E27FC236}">
                              <a16:creationId xmlns:a16="http://schemas.microsoft.com/office/drawing/2014/main" id="{66ED5BC1-776B-5949-A8DC-6165EB2275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63" name="直線コネクタ 162">
                          <a:extLst>
                            <a:ext uri="{FF2B5EF4-FFF2-40B4-BE49-F238E27FC236}">
                              <a16:creationId xmlns:a16="http://schemas.microsoft.com/office/drawing/2014/main" id="{334F3889-A875-BE48-A8F3-B641F1ABFB2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4" name="円/楕円 163">
                          <a:extLst>
                            <a:ext uri="{FF2B5EF4-FFF2-40B4-BE49-F238E27FC236}">
                              <a16:creationId xmlns:a16="http://schemas.microsoft.com/office/drawing/2014/main" id="{D02C5D91-7DAC-3542-93FC-2E5A19ABF0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65" name="直線コネクタ 164">
                          <a:extLst>
                            <a:ext uri="{FF2B5EF4-FFF2-40B4-BE49-F238E27FC236}">
                              <a16:creationId xmlns:a16="http://schemas.microsoft.com/office/drawing/2014/main" id="{6907CF72-796D-8143-B08B-3D02CDC0BDD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6" name="直線コネクタ 165">
                          <a:extLst>
                            <a:ext uri="{FF2B5EF4-FFF2-40B4-BE49-F238E27FC236}">
                              <a16:creationId xmlns:a16="http://schemas.microsoft.com/office/drawing/2014/main" id="{C8302923-25DF-6941-AA7F-1E2AC4BBF39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7" name="円/楕円 166">
                          <a:extLst>
                            <a:ext uri="{FF2B5EF4-FFF2-40B4-BE49-F238E27FC236}">
                              <a16:creationId xmlns:a16="http://schemas.microsoft.com/office/drawing/2014/main" id="{B7EE9854-8A37-2A48-A059-9DF868A738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68" name="カギ線コネクタ 167">
                          <a:extLst>
                            <a:ext uri="{FF2B5EF4-FFF2-40B4-BE49-F238E27FC236}">
                              <a16:creationId xmlns:a16="http://schemas.microsoft.com/office/drawing/2014/main" id="{5CD28179-4A4C-D645-B288-34C68E483F60}"/>
                            </a:ext>
                          </a:extLst>
                        </p:cNvPr>
                        <p:cNvCxnSpPr>
                          <a:cxnSpLocks/>
                          <a:stCxn id="145" idx="4"/>
                          <a:endCxn id="167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9" name="直線コネクタ 168">
                          <a:extLst>
                            <a:ext uri="{FF2B5EF4-FFF2-40B4-BE49-F238E27FC236}">
                              <a16:creationId xmlns:a16="http://schemas.microsoft.com/office/drawing/2014/main" id="{6F5D3802-3374-B24E-B924-B5AC5DC66E8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0" name="テキスト ボックス 169">
                          <a:extLst>
                            <a:ext uri="{FF2B5EF4-FFF2-40B4-BE49-F238E27FC236}">
                              <a16:creationId xmlns:a16="http://schemas.microsoft.com/office/drawing/2014/main" id="{485A8E1F-041B-AE4C-AB6B-87D427F7CBD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71" name="直線コネクタ 170">
                          <a:extLst>
                            <a:ext uri="{FF2B5EF4-FFF2-40B4-BE49-F238E27FC236}">
                              <a16:creationId xmlns:a16="http://schemas.microsoft.com/office/drawing/2014/main" id="{AC8BC73F-E416-9D48-B102-31091BF782A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2" name="円/楕円 171">
                          <a:extLst>
                            <a:ext uri="{FF2B5EF4-FFF2-40B4-BE49-F238E27FC236}">
                              <a16:creationId xmlns:a16="http://schemas.microsoft.com/office/drawing/2014/main" id="{5019C45C-37AF-AD45-99C3-9C1DC79F54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73" name="テキスト ボックス 172">
                          <a:extLst>
                            <a:ext uri="{FF2B5EF4-FFF2-40B4-BE49-F238E27FC236}">
                              <a16:creationId xmlns:a16="http://schemas.microsoft.com/office/drawing/2014/main" id="{13F056F3-441A-1C49-97D7-EC148BB56C6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74" name="テキスト ボックス 173">
                          <a:extLst>
                            <a:ext uri="{FF2B5EF4-FFF2-40B4-BE49-F238E27FC236}">
                              <a16:creationId xmlns:a16="http://schemas.microsoft.com/office/drawing/2014/main" id="{687809D1-0BBB-3144-98F8-DBD00CE958C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75" name="テキスト ボックス 174">
                          <a:extLst>
                            <a:ext uri="{FF2B5EF4-FFF2-40B4-BE49-F238E27FC236}">
                              <a16:creationId xmlns:a16="http://schemas.microsoft.com/office/drawing/2014/main" id="{BB0C332C-74B9-F642-A9C5-7188D3A580A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76" name="テキスト ボックス 175">
                          <a:extLst>
                            <a:ext uri="{FF2B5EF4-FFF2-40B4-BE49-F238E27FC236}">
                              <a16:creationId xmlns:a16="http://schemas.microsoft.com/office/drawing/2014/main" id="{D17B3679-286F-3243-8D19-FE590855A8B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77" name="テキスト ボックス 176">
                          <a:extLst>
                            <a:ext uri="{FF2B5EF4-FFF2-40B4-BE49-F238E27FC236}">
                              <a16:creationId xmlns:a16="http://schemas.microsoft.com/office/drawing/2014/main" id="{897BC597-3078-4147-B8D8-0F5089DFB14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78" name="円/楕円 177">
                          <a:extLst>
                            <a:ext uri="{FF2B5EF4-FFF2-40B4-BE49-F238E27FC236}">
                              <a16:creationId xmlns:a16="http://schemas.microsoft.com/office/drawing/2014/main" id="{EFF1F259-B77A-3A48-8022-8BF67DE45B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79" name="直線コネクタ 178">
                          <a:extLst>
                            <a:ext uri="{FF2B5EF4-FFF2-40B4-BE49-F238E27FC236}">
                              <a16:creationId xmlns:a16="http://schemas.microsoft.com/office/drawing/2014/main" id="{FC6A22A3-BAD1-2041-B8B0-BA3562BC43A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0" name="円/楕円 179">
                          <a:extLst>
                            <a:ext uri="{FF2B5EF4-FFF2-40B4-BE49-F238E27FC236}">
                              <a16:creationId xmlns:a16="http://schemas.microsoft.com/office/drawing/2014/main" id="{11F1E862-31D0-C34F-BB27-1D30BB7690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81" name="カギ線コネクタ 180">
                          <a:extLst>
                            <a:ext uri="{FF2B5EF4-FFF2-40B4-BE49-F238E27FC236}">
                              <a16:creationId xmlns:a16="http://schemas.microsoft.com/office/drawing/2014/main" id="{74FBE679-FE3F-5D4B-8858-D6EBD7D60195}"/>
                            </a:ext>
                          </a:extLst>
                        </p:cNvPr>
                        <p:cNvCxnSpPr>
                          <a:cxnSpLocks/>
                          <a:stCxn id="146" idx="4"/>
                          <a:endCxn id="180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2" name="テキスト ボックス 181">
                          <a:extLst>
                            <a:ext uri="{FF2B5EF4-FFF2-40B4-BE49-F238E27FC236}">
                              <a16:creationId xmlns:a16="http://schemas.microsoft.com/office/drawing/2014/main" id="{F2690710-6D28-0E40-AAF8-CFA57A3765E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3" name="テキスト ボックス 182">
                          <a:extLst>
                            <a:ext uri="{FF2B5EF4-FFF2-40B4-BE49-F238E27FC236}">
                              <a16:creationId xmlns:a16="http://schemas.microsoft.com/office/drawing/2014/main" id="{37ACB9D0-288B-3140-AEB2-C6EA6187938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4" name="円/楕円 183">
                          <a:extLst>
                            <a:ext uri="{FF2B5EF4-FFF2-40B4-BE49-F238E27FC236}">
                              <a16:creationId xmlns:a16="http://schemas.microsoft.com/office/drawing/2014/main" id="{C5F82630-7425-EA45-9BD1-77D242A477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85" name="直線コネクタ 184">
                          <a:extLst>
                            <a:ext uri="{FF2B5EF4-FFF2-40B4-BE49-F238E27FC236}">
                              <a16:creationId xmlns:a16="http://schemas.microsoft.com/office/drawing/2014/main" id="{BDE5C109-197B-F541-B96A-E98EC5A0E18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カギ線コネクタ 185">
                          <a:extLst>
                            <a:ext uri="{FF2B5EF4-FFF2-40B4-BE49-F238E27FC236}">
                              <a16:creationId xmlns:a16="http://schemas.microsoft.com/office/drawing/2014/main" id="{622BA010-C387-554B-A86A-0BF9BCAFF72B}"/>
                            </a:ext>
                          </a:extLst>
                        </p:cNvPr>
                        <p:cNvCxnSpPr>
                          <a:cxnSpLocks/>
                          <a:stCxn id="180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87" name="テキスト ボックス 186">
                          <a:extLst>
                            <a:ext uri="{FF2B5EF4-FFF2-40B4-BE49-F238E27FC236}">
                              <a16:creationId xmlns:a16="http://schemas.microsoft.com/office/drawing/2014/main" id="{E4D48F34-39A1-5E44-99C1-BD729DCBF45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88" name="テキスト ボックス 187">
                          <a:extLst>
                            <a:ext uri="{FF2B5EF4-FFF2-40B4-BE49-F238E27FC236}">
                              <a16:creationId xmlns:a16="http://schemas.microsoft.com/office/drawing/2014/main" id="{537D2B59-CA1A-0949-93F1-FA155491353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89" name="直線コネクタ 188">
                          <a:extLst>
                            <a:ext uri="{FF2B5EF4-FFF2-40B4-BE49-F238E27FC236}">
                              <a16:creationId xmlns:a16="http://schemas.microsoft.com/office/drawing/2014/main" id="{E4C97C7B-2CAF-EB44-AF98-16DE22A7C96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0" name="円/楕円 189">
                          <a:extLst>
                            <a:ext uri="{FF2B5EF4-FFF2-40B4-BE49-F238E27FC236}">
                              <a16:creationId xmlns:a16="http://schemas.microsoft.com/office/drawing/2014/main" id="{823B9326-DBFA-6F4F-9052-27CCFE13F9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1" name="テキスト ボックス 190">
                          <a:extLst>
                            <a:ext uri="{FF2B5EF4-FFF2-40B4-BE49-F238E27FC236}">
                              <a16:creationId xmlns:a16="http://schemas.microsoft.com/office/drawing/2014/main" id="{C1F1819B-3255-834C-95D6-A80EE5C8922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2" name="円/楕円 191">
                          <a:extLst>
                            <a:ext uri="{FF2B5EF4-FFF2-40B4-BE49-F238E27FC236}">
                              <a16:creationId xmlns:a16="http://schemas.microsoft.com/office/drawing/2014/main" id="{98879A81-2BDD-9547-A443-276EE59A48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3" name="円/楕円 192">
                          <a:extLst>
                            <a:ext uri="{FF2B5EF4-FFF2-40B4-BE49-F238E27FC236}">
                              <a16:creationId xmlns:a16="http://schemas.microsoft.com/office/drawing/2014/main" id="{73884FB4-C131-C440-9754-A8FB4A1A19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4" name="円/楕円 193">
                          <a:extLst>
                            <a:ext uri="{FF2B5EF4-FFF2-40B4-BE49-F238E27FC236}">
                              <a16:creationId xmlns:a16="http://schemas.microsoft.com/office/drawing/2014/main" id="{BFA61D86-A099-FC47-B3B0-9DED1DC6A7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5" name="円/楕円 194">
                          <a:extLst>
                            <a:ext uri="{FF2B5EF4-FFF2-40B4-BE49-F238E27FC236}">
                              <a16:creationId xmlns:a16="http://schemas.microsoft.com/office/drawing/2014/main" id="{13FCF7AE-8769-2944-B9EF-114EC7C854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96" name="円/楕円 195">
                          <a:extLst>
                            <a:ext uri="{FF2B5EF4-FFF2-40B4-BE49-F238E27FC236}">
                              <a16:creationId xmlns:a16="http://schemas.microsoft.com/office/drawing/2014/main" id="{82009BAC-AA33-6148-8147-665F2D150B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134" name="円/楕円 133">
                        <a:extLst>
                          <a:ext uri="{FF2B5EF4-FFF2-40B4-BE49-F238E27FC236}">
                            <a16:creationId xmlns:a16="http://schemas.microsoft.com/office/drawing/2014/main" id="{CDA45D0A-EAFE-7345-8937-BFDC2F88DE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132" name="テキスト ボックス 131">
                      <a:extLst>
                        <a:ext uri="{FF2B5EF4-FFF2-40B4-BE49-F238E27FC236}">
                          <a16:creationId xmlns:a16="http://schemas.microsoft.com/office/drawing/2014/main" id="{60D9F093-D471-3645-A0BC-D7DD9F02D6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125" name="カギ線コネクタ 124">
                  <a:extLst>
                    <a:ext uri="{FF2B5EF4-FFF2-40B4-BE49-F238E27FC236}">
                      <a16:creationId xmlns:a16="http://schemas.microsoft.com/office/drawing/2014/main" id="{F5AC86BB-D038-F148-A508-83250F16D08D}"/>
                    </a:ext>
                  </a:extLst>
                </p:cNvPr>
                <p:cNvCxnSpPr>
                  <a:cxnSpLocks/>
                  <a:stCxn id="145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6AA018EB-2D38-9A4C-B34B-63D83B84A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角丸四角形吹き出し 120">
              <a:extLst>
                <a:ext uri="{FF2B5EF4-FFF2-40B4-BE49-F238E27FC236}">
                  <a16:creationId xmlns:a16="http://schemas.microsoft.com/office/drawing/2014/main" id="{413AFB82-2069-4246-AB6A-2A67C997AF0A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035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46ABA3-F69C-1D45-B702-A0116D2A4A4B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910977E4-48BC-754F-BFB4-800ACBE93E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30401"/>
                  </p:ext>
                </p:extLst>
              </p:nvPr>
            </p:nvGraphicFramePr>
            <p:xfrm>
              <a:off x="112871" y="1361233"/>
              <a:ext cx="8918258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Maximal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panose="020F0400000000000000" pitchFamily="3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  <m:func>
                                      <m:func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1"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panose="020F0400000000000000" pitchFamily="3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panose="020F0400000000000000" pitchFamily="3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Distinct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kumimoji="1" lang="ja-JP" altLang="en-US" sz="2400" b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4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4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h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ja-JP" sz="24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ja-JP" sz="2400" b="0" i="1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>
                <a:extLst>
                  <a:ext uri="{FF2B5EF4-FFF2-40B4-BE49-F238E27FC236}">
                    <a16:creationId xmlns:a16="http://schemas.microsoft.com/office/drawing/2014/main" id="{910977E4-48BC-754F-BFB4-800ACBE93E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30401"/>
                  </p:ext>
                </p:extLst>
              </p:nvPr>
            </p:nvGraphicFramePr>
            <p:xfrm>
              <a:off x="112871" y="1361233"/>
              <a:ext cx="8918258" cy="2194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94155">
                      <a:extLst>
                        <a:ext uri="{9D8B030D-6E8A-4147-A177-3AD203B41FA5}">
                          <a16:colId xmlns:a16="http://schemas.microsoft.com/office/drawing/2014/main" val="3072571404"/>
                        </a:ext>
                      </a:extLst>
                    </a:gridCol>
                    <a:gridCol w="1384617">
                      <a:extLst>
                        <a:ext uri="{9D8B030D-6E8A-4147-A177-3AD203B41FA5}">
                          <a16:colId xmlns:a16="http://schemas.microsoft.com/office/drawing/2014/main" val="2327371721"/>
                        </a:ext>
                      </a:extLst>
                    </a:gridCol>
                    <a:gridCol w="1756093">
                      <a:extLst>
                        <a:ext uri="{9D8B030D-6E8A-4147-A177-3AD203B41FA5}">
                          <a16:colId xmlns:a16="http://schemas.microsoft.com/office/drawing/2014/main" val="2057931606"/>
                        </a:ext>
                      </a:extLst>
                    </a:gridCol>
                    <a:gridCol w="2213547">
                      <a:extLst>
                        <a:ext uri="{9D8B030D-6E8A-4147-A177-3AD203B41FA5}">
                          <a16:colId xmlns:a16="http://schemas.microsoft.com/office/drawing/2014/main" val="2196311188"/>
                        </a:ext>
                      </a:extLst>
                    </a:gridCol>
                    <a:gridCol w="2069846">
                      <a:extLst>
                        <a:ext uri="{9D8B030D-6E8A-4147-A177-3AD203B41FA5}">
                          <a16:colId xmlns:a16="http://schemas.microsoft.com/office/drawing/2014/main" val="114324986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In a trie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# outputs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Time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b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Working space</a:t>
                          </a:r>
                          <a:endParaRPr kumimoji="1" lang="en-US" altLang="ja-JP" sz="2400" b="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83630913"/>
                      </a:ext>
                    </a:extLst>
                  </a:tr>
                  <a:tr h="45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Maximal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55556" r="-437615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1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11111" r="-93143" b="-3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11111" b="-3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116845"/>
                      </a:ext>
                    </a:extLst>
                  </a:tr>
                  <a:tr h="457200"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kumimoji="1" lang="ja-JP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ja-JP" sz="240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Algorithm 2</a:t>
                          </a: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211111" r="-93143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211111" b="-2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54163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Distinct</a:t>
                          </a:r>
                        </a:p>
                        <a:p>
                          <a:pPr algn="ctr"/>
                          <a:r>
                            <a:rPr kumimoji="1" lang="en-US" altLang="ja-JP" sz="2400" b="0" dirty="0">
                              <a:solidFill>
                                <a:srgbClr val="333333"/>
                              </a:solidFill>
                              <a:latin typeface="Times New Roman" panose="02020603050405020304" pitchFamily="18" charset="0"/>
                              <a:ea typeface="Hiragino Maru Gothic ProN W4" panose="020F0400000000000000" pitchFamily="34" charset="-128"/>
                              <a:cs typeface="Times New Roman" panose="02020603050405020304" pitchFamily="18" charset="0"/>
                            </a:rPr>
                            <a:t> pals</a:t>
                          </a:r>
                          <a:endParaRPr kumimoji="1" lang="en-US" altLang="ja-JP" sz="2400" b="1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ea typeface="Hiragino Maru Gothic ProN W4" panose="020F0400000000000000" pitchFamily="34" charset="-128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9174" t="-172308" r="-437615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ja-JP" altLang="en-US" sz="240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9714" t="-172308" r="-93143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2515" t="-172308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227367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E562321-00B7-1745-A236-CA2215271127}"/>
              </a:ext>
            </a:extLst>
          </p:cNvPr>
          <p:cNvCxnSpPr>
            <a:cxnSpLocks/>
          </p:cNvCxnSpPr>
          <p:nvPr/>
        </p:nvCxnSpPr>
        <p:spPr>
          <a:xfrm>
            <a:off x="1581167" y="1361233"/>
            <a:ext cx="0" cy="2194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5629183-B8B8-6440-9C10-181D7FECCD88}"/>
              </a:ext>
            </a:extLst>
          </p:cNvPr>
          <p:cNvCxnSpPr>
            <a:cxnSpLocks/>
          </p:cNvCxnSpPr>
          <p:nvPr/>
        </p:nvCxnSpPr>
        <p:spPr>
          <a:xfrm>
            <a:off x="100721" y="1795232"/>
            <a:ext cx="89182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01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82377" y="1210248"/>
                <a:ext cx="10084585" cy="618890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string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E.g.)                </a:t>
                </a:r>
                <a:endParaRPr lang="en-US" altLang="ja-JP" sz="2400" i="1" spc="1400" dirty="0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 spc="18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400" i="1" spc="18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ja-JP" altLang="en-US" sz="2400">
                    <a:solidFill>
                      <a:srgbClr val="333333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rPr>
                  <a:t> </a:t>
                </a:r>
                <a:r>
                  <a:rPr lang="en-US" altLang="ja-JP" sz="2400" spc="18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cbabcaaaccacbabcab</a:t>
                </a:r>
              </a:p>
              <a:p>
                <a:endParaRPr lang="en-US" altLang="ja-JP" sz="2400" spc="18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{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ε,a,b,c,aa,cc,aaa,bab,cac,acca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   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cbabc,caaac,acbabca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}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0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10248"/>
                <a:ext cx="10084585" cy="6188900"/>
              </a:xfrm>
              <a:prstGeom prst="rect">
                <a:avLst/>
              </a:prstGeom>
              <a:blipFill>
                <a:blip r:embed="rId3"/>
                <a:stretch>
                  <a:fillRect l="-881" t="-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11368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088B3C-3DD0-D345-AAAF-B1DFECDDC448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Distinct palindromes in a string</a:t>
            </a:r>
          </a:p>
        </p:txBody>
      </p:sp>
    </p:spTree>
    <p:extLst>
      <p:ext uri="{BB962C8B-B14F-4D97-AF65-F5344CB8AC3E}">
        <p14:creationId xmlns:p14="http://schemas.microsoft.com/office/powerpoint/2010/main" val="931920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46ABA3-F69C-1D45-B702-A0116D2A4A4B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B60E929-52FA-214E-8E90-C6366D3FF385}"/>
                  </a:ext>
                </a:extLst>
              </p:cNvPr>
              <p:cNvSpPr txBox="1"/>
              <p:nvPr/>
            </p:nvSpPr>
            <p:spPr>
              <a:xfrm>
                <a:off x="293770" y="1084488"/>
                <a:ext cx="9144000" cy="4595876"/>
              </a:xfrm>
              <a:prstGeom prst="rect">
                <a:avLst/>
              </a:prstGeom>
              <a:noFill/>
            </p:spPr>
            <p:txBody>
              <a:bodyPr wrap="none" lIns="90000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we compute maximal / distinct pals in a trie in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ja-JP" sz="2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2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time?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we efficiently compute maximal / distinct pals in an unrooted tree?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pals in an unrooted tree 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b="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altLang="ja-JP" sz="22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2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200" b="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ja-JP" sz="2200" b="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3/2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200" b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[Brlek et al., 2015]+[Gawrychowski et al., 2015].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endParaRPr lang="en-US" altLang="ja-JP" sz="22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Can we efficiently compute runs / squares in a trie / an unrooted tree?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squares in an unrooted tree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Θ</m:t>
                    </m:r>
                    <m:d>
                      <m:dPr>
                        <m:ctrlPr>
                          <a:rPr lang="en-US" altLang="ja-JP" sz="22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2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200" i="1" dirty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ja-JP" sz="2200" b="0" i="1" dirty="0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4/3</m:t>
                            </m:r>
                          </m:sup>
                        </m:sSup>
                      </m:e>
                    </m:d>
                    <m:r>
                      <a:rPr lang="en-US" altLang="ja-JP" sz="2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[Crochemore et al., 2012] and all of them can be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counted in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  <m:func>
                          <m:funcPr>
                            <m:ctrlPr>
                              <a:rPr lang="en-US" altLang="ja-JP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ja-JP" sz="22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2200" b="0" i="0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ja-JP" sz="22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ja-JP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[</a:t>
                </a:r>
                <a:r>
                  <a:rPr lang="en-US" altLang="ja-JP" sz="22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Kociumaka</a:t>
                </a: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et al., 2014]. 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runs in a trie is less than </a:t>
                </a:r>
                <a14:m>
                  <m:oMath xmlns:m="http://schemas.openxmlformats.org/officeDocument/2006/math">
                    <m:r>
                      <a:rPr lang="en-US" altLang="ja-JP" sz="2200" b="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and 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of them can be computed in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ja-JP" sz="22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ja-JP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200" b="0" i="1" smtClean="0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ea typeface="Hiragino Maru Gothic ProN W4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ja-JP" sz="2200" b="0" i="1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ja-JP" sz="2200" b="0" i="0" smtClean="0">
                                        <a:solidFill>
                                          <a:srgbClr val="333333"/>
                                        </a:solidFill>
                                        <a:latin typeface="Cambria Math" panose="02040503050406030204" pitchFamily="18" charset="0"/>
                                        <a:ea typeface="Hiragino Maru Gothic ProN W4" charset="-128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altLang="ja-JP" sz="22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 b="0" i="0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ja-JP" sz="2200" b="0" i="1" smtClean="0">
                                            <a:solidFill>
                                              <a:srgbClr val="333333"/>
                                            </a:solidFill>
                                            <a:latin typeface="Cambria Math" panose="02040503050406030204" pitchFamily="18" charset="0"/>
                                            <a:ea typeface="Hiragino Maru Gothic ProN W4" charset="-128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ja-JP" sz="22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</a:t>
                </a:r>
                <a:b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</a:b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[</a:t>
                </a:r>
                <a:r>
                  <a:rPr lang="en-US" altLang="ja-JP" sz="22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Sugahara</a:t>
                </a:r>
                <a:r>
                  <a:rPr lang="en-US" altLang="ja-JP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et al., 2019].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B60E929-52FA-214E-8E90-C6366D3FF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70" y="1084488"/>
                <a:ext cx="9144000" cy="4595876"/>
              </a:xfrm>
              <a:prstGeom prst="rect">
                <a:avLst/>
              </a:prstGeom>
              <a:blipFill>
                <a:blip r:embed="rId3"/>
                <a:stretch>
                  <a:fillRect l="-693" t="-551" b="-1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922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三角形 41">
            <a:extLst>
              <a:ext uri="{FF2B5EF4-FFF2-40B4-BE49-F238E27FC236}">
                <a16:creationId xmlns:a16="http://schemas.microsoft.com/office/drawing/2014/main" id="{86A33E53-68BA-9D4F-A0EF-F2DBEF0C9D20}"/>
              </a:ext>
            </a:extLst>
          </p:cNvPr>
          <p:cNvSpPr/>
          <p:nvPr/>
        </p:nvSpPr>
        <p:spPr>
          <a:xfrm rot="10800000">
            <a:off x="4822076" y="1812382"/>
            <a:ext cx="201849" cy="16181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4C9A78D-39AB-8941-A98E-C20574233487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Can we generalize </a:t>
            </a:r>
            <a:r>
              <a:rPr lang="en-US" altLang="ja-JP" sz="4000" dirty="0" err="1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Manachr’s</a:t>
            </a:r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algorithm? 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F641F6B-56C5-6F45-9B38-214D02F650C8}"/>
              </a:ext>
            </a:extLst>
          </p:cNvPr>
          <p:cNvSpPr txBox="1"/>
          <p:nvPr/>
        </p:nvSpPr>
        <p:spPr>
          <a:xfrm>
            <a:off x="5460442" y="1876727"/>
            <a:ext cx="36901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70AF76A-56E3-EB41-B6C2-AD30A2E9FC04}"/>
              </a:ext>
            </a:extLst>
          </p:cNvPr>
          <p:cNvSpPr txBox="1"/>
          <p:nvPr/>
        </p:nvSpPr>
        <p:spPr>
          <a:xfrm>
            <a:off x="6184042" y="1876727"/>
            <a:ext cx="36901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6AA0CC8-FE9A-714E-BDDF-6A402F8416B8}"/>
              </a:ext>
            </a:extLst>
          </p:cNvPr>
          <p:cNvSpPr txBox="1"/>
          <p:nvPr/>
        </p:nvSpPr>
        <p:spPr>
          <a:xfrm>
            <a:off x="3278949" y="187672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46EDFC2-6482-2549-9912-27A4437A666F}"/>
              </a:ext>
            </a:extLst>
          </p:cNvPr>
          <p:cNvSpPr txBox="1"/>
          <p:nvPr/>
        </p:nvSpPr>
        <p:spPr>
          <a:xfrm>
            <a:off x="2539056" y="187672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392F5C7-75BD-BE4B-BB3F-6872C930DDBA}"/>
              </a:ext>
            </a:extLst>
          </p:cNvPr>
          <p:cNvSpPr txBox="1"/>
          <p:nvPr/>
        </p:nvSpPr>
        <p:spPr>
          <a:xfrm>
            <a:off x="4736841" y="1876727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DC935C7-36F5-C74E-96A4-6EA70FCFBE75}"/>
              </a:ext>
            </a:extLst>
          </p:cNvPr>
          <p:cNvSpPr txBox="1"/>
          <p:nvPr/>
        </p:nvSpPr>
        <p:spPr>
          <a:xfrm>
            <a:off x="3998841" y="187672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729BF7E-EF2D-0B4E-B06F-4AD5D87DBC7B}"/>
              </a:ext>
            </a:extLst>
          </p:cNvPr>
          <p:cNvSpPr txBox="1"/>
          <p:nvPr/>
        </p:nvSpPr>
        <p:spPr>
          <a:xfrm>
            <a:off x="5460440" y="2841529"/>
            <a:ext cx="36901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C45282E-5603-9D42-9B0B-724D5903E835}"/>
              </a:ext>
            </a:extLst>
          </p:cNvPr>
          <p:cNvSpPr txBox="1"/>
          <p:nvPr/>
        </p:nvSpPr>
        <p:spPr>
          <a:xfrm>
            <a:off x="6184040" y="284152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3D978DB0-DE4F-E346-BF1A-5D1AAE037703}"/>
              </a:ext>
            </a:extLst>
          </p:cNvPr>
          <p:cNvSpPr/>
          <p:nvPr/>
        </p:nvSpPr>
        <p:spPr>
          <a:xfrm>
            <a:off x="6626842" y="3125930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5CE29DB6-524F-7245-BA31-C3D4D49E8F45}"/>
              </a:ext>
            </a:extLst>
          </p:cNvPr>
          <p:cNvSpPr/>
          <p:nvPr/>
        </p:nvSpPr>
        <p:spPr>
          <a:xfrm>
            <a:off x="3711519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FCC7B286-62B5-534A-A29A-A6E8517BB1EE}"/>
              </a:ext>
            </a:extLst>
          </p:cNvPr>
          <p:cNvCxnSpPr>
            <a:cxnSpLocks/>
          </p:cNvCxnSpPr>
          <p:nvPr/>
        </p:nvCxnSpPr>
        <p:spPr>
          <a:xfrm flipH="1">
            <a:off x="2449834" y="2251128"/>
            <a:ext cx="540000" cy="0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円/楕円 80">
            <a:extLst>
              <a:ext uri="{FF2B5EF4-FFF2-40B4-BE49-F238E27FC236}">
                <a16:creationId xmlns:a16="http://schemas.microsoft.com/office/drawing/2014/main" id="{92461843-0D4F-C248-BD4F-F54E59DFB73A}"/>
              </a:ext>
            </a:extLst>
          </p:cNvPr>
          <p:cNvSpPr/>
          <p:nvPr/>
        </p:nvSpPr>
        <p:spPr>
          <a:xfrm>
            <a:off x="2250863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7C51D21A-2539-9F4B-B433-366428E626F5}"/>
              </a:ext>
            </a:extLst>
          </p:cNvPr>
          <p:cNvSpPr/>
          <p:nvPr/>
        </p:nvSpPr>
        <p:spPr>
          <a:xfrm>
            <a:off x="5899642" y="2146727"/>
            <a:ext cx="206178" cy="205199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C5D4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DB65C9E4-1EEE-9B4B-BF02-23ED56A54239}"/>
              </a:ext>
            </a:extLst>
          </p:cNvPr>
          <p:cNvCxnSpPr>
            <a:cxnSpLocks/>
          </p:cNvCxnSpPr>
          <p:nvPr/>
        </p:nvCxnSpPr>
        <p:spPr>
          <a:xfrm>
            <a:off x="6097641" y="3225725"/>
            <a:ext cx="540000" cy="1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2D3D824C-EF52-594E-B805-9CE0C5F3B759}"/>
              </a:ext>
            </a:extLst>
          </p:cNvPr>
          <p:cNvCxnSpPr>
            <a:cxnSpLocks/>
          </p:cNvCxnSpPr>
          <p:nvPr/>
        </p:nvCxnSpPr>
        <p:spPr>
          <a:xfrm flipH="1">
            <a:off x="3179316" y="2251128"/>
            <a:ext cx="540000" cy="3447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円/楕円 84">
            <a:extLst>
              <a:ext uri="{FF2B5EF4-FFF2-40B4-BE49-F238E27FC236}">
                <a16:creationId xmlns:a16="http://schemas.microsoft.com/office/drawing/2014/main" id="{9F1114FC-6686-6949-A395-5D24B76A8154}"/>
              </a:ext>
            </a:extLst>
          </p:cNvPr>
          <p:cNvSpPr/>
          <p:nvPr/>
        </p:nvSpPr>
        <p:spPr>
          <a:xfrm>
            <a:off x="5899642" y="3125930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DF1F6D5F-6B15-264D-9BF3-3D8D14DFA3BC}"/>
              </a:ext>
            </a:extLst>
          </p:cNvPr>
          <p:cNvSpPr/>
          <p:nvPr/>
        </p:nvSpPr>
        <p:spPr>
          <a:xfrm>
            <a:off x="2984032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24C82AEC-FA4F-D242-8A16-6E07B0CC3DA7}"/>
              </a:ext>
            </a:extLst>
          </p:cNvPr>
          <p:cNvCxnSpPr>
            <a:cxnSpLocks/>
          </p:cNvCxnSpPr>
          <p:nvPr/>
        </p:nvCxnSpPr>
        <p:spPr>
          <a:xfrm>
            <a:off x="3906803" y="2251128"/>
            <a:ext cx="540000" cy="0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円/楕円 87">
            <a:extLst>
              <a:ext uri="{FF2B5EF4-FFF2-40B4-BE49-F238E27FC236}">
                <a16:creationId xmlns:a16="http://schemas.microsoft.com/office/drawing/2014/main" id="{E14DF471-608F-C845-A457-3FDB331948C8}"/>
              </a:ext>
            </a:extLst>
          </p:cNvPr>
          <p:cNvSpPr/>
          <p:nvPr/>
        </p:nvSpPr>
        <p:spPr>
          <a:xfrm>
            <a:off x="5171659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C4B337BE-7A9D-C947-BF2F-BF6CA9D32095}"/>
              </a:ext>
            </a:extLst>
          </p:cNvPr>
          <p:cNvCxnSpPr>
            <a:cxnSpLocks/>
          </p:cNvCxnSpPr>
          <p:nvPr/>
        </p:nvCxnSpPr>
        <p:spPr>
          <a:xfrm flipH="1">
            <a:off x="5366842" y="2251128"/>
            <a:ext cx="540000" cy="0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円/楕円 89">
            <a:extLst>
              <a:ext uri="{FF2B5EF4-FFF2-40B4-BE49-F238E27FC236}">
                <a16:creationId xmlns:a16="http://schemas.microsoft.com/office/drawing/2014/main" id="{AF3A7CC0-3FCD-D74E-8404-9BE9AF2118D5}"/>
              </a:ext>
            </a:extLst>
          </p:cNvPr>
          <p:cNvSpPr/>
          <p:nvPr/>
        </p:nvSpPr>
        <p:spPr>
          <a:xfrm>
            <a:off x="4440056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59EA5573-92A5-0E45-866E-3A47D79518EA}"/>
              </a:ext>
            </a:extLst>
          </p:cNvPr>
          <p:cNvCxnSpPr>
            <a:cxnSpLocks/>
          </p:cNvCxnSpPr>
          <p:nvPr/>
        </p:nvCxnSpPr>
        <p:spPr>
          <a:xfrm flipH="1" flipV="1">
            <a:off x="4639641" y="2251128"/>
            <a:ext cx="540000" cy="6895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C55ADCF0-7B62-814C-B060-CACA28EB2B76}"/>
              </a:ext>
            </a:extLst>
          </p:cNvPr>
          <p:cNvCxnSpPr>
            <a:cxnSpLocks/>
          </p:cNvCxnSpPr>
          <p:nvPr/>
        </p:nvCxnSpPr>
        <p:spPr>
          <a:xfrm flipH="1" flipV="1">
            <a:off x="6097641" y="2251128"/>
            <a:ext cx="540000" cy="8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>
            <a:extLst>
              <a:ext uri="{FF2B5EF4-FFF2-40B4-BE49-F238E27FC236}">
                <a16:creationId xmlns:a16="http://schemas.microsoft.com/office/drawing/2014/main" id="{3C12B1EE-64A2-264A-9153-2AE59F3E659D}"/>
              </a:ext>
            </a:extLst>
          </p:cNvPr>
          <p:cNvCxnSpPr>
            <a:cxnSpLocks/>
            <a:stCxn id="88" idx="4"/>
            <a:endCxn id="85" idx="2"/>
          </p:cNvCxnSpPr>
          <p:nvPr/>
        </p:nvCxnSpPr>
        <p:spPr>
          <a:xfrm rot="16200000" flipH="1">
            <a:off x="5148894" y="2477781"/>
            <a:ext cx="876603" cy="624894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円/楕円 93">
            <a:extLst>
              <a:ext uri="{FF2B5EF4-FFF2-40B4-BE49-F238E27FC236}">
                <a16:creationId xmlns:a16="http://schemas.microsoft.com/office/drawing/2014/main" id="{FA009E9E-EDA2-3C43-A677-AE6ED0742F52}"/>
              </a:ext>
            </a:extLst>
          </p:cNvPr>
          <p:cNvSpPr/>
          <p:nvPr/>
        </p:nvSpPr>
        <p:spPr>
          <a:xfrm>
            <a:off x="8059640" y="3125930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DA605087-26E1-F642-9857-5E9515EB9C0C}"/>
              </a:ext>
            </a:extLst>
          </p:cNvPr>
          <p:cNvCxnSpPr>
            <a:cxnSpLocks/>
          </p:cNvCxnSpPr>
          <p:nvPr/>
        </p:nvCxnSpPr>
        <p:spPr>
          <a:xfrm>
            <a:off x="7530440" y="3225725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>
            <a:extLst>
              <a:ext uri="{FF2B5EF4-FFF2-40B4-BE49-F238E27FC236}">
                <a16:creationId xmlns:a16="http://schemas.microsoft.com/office/drawing/2014/main" id="{59FAB5C1-DA8C-8149-B595-E974EA41EB2E}"/>
              </a:ext>
            </a:extLst>
          </p:cNvPr>
          <p:cNvSpPr/>
          <p:nvPr/>
        </p:nvSpPr>
        <p:spPr>
          <a:xfrm>
            <a:off x="7346840" y="3125930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E3DA9EAA-0214-CD43-80C4-9C45D0D7F75F}"/>
              </a:ext>
            </a:extLst>
          </p:cNvPr>
          <p:cNvCxnSpPr>
            <a:cxnSpLocks/>
          </p:cNvCxnSpPr>
          <p:nvPr/>
        </p:nvCxnSpPr>
        <p:spPr>
          <a:xfrm>
            <a:off x="8246103" y="3225725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64A3E4FA-F0B8-3A4E-AE36-678C2BB0202F}"/>
              </a:ext>
            </a:extLst>
          </p:cNvPr>
          <p:cNvCxnSpPr>
            <a:cxnSpLocks/>
          </p:cNvCxnSpPr>
          <p:nvPr/>
        </p:nvCxnSpPr>
        <p:spPr>
          <a:xfrm flipH="1">
            <a:off x="1715169" y="2251128"/>
            <a:ext cx="540000" cy="4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円/楕円 104">
            <a:extLst>
              <a:ext uri="{FF2B5EF4-FFF2-40B4-BE49-F238E27FC236}">
                <a16:creationId xmlns:a16="http://schemas.microsoft.com/office/drawing/2014/main" id="{AD801323-6DB2-274E-B0B4-85C413187A77}"/>
              </a:ext>
            </a:extLst>
          </p:cNvPr>
          <p:cNvSpPr/>
          <p:nvPr/>
        </p:nvSpPr>
        <p:spPr>
          <a:xfrm>
            <a:off x="1514381" y="2146728"/>
            <a:ext cx="206178" cy="205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C71E9F5-1CD1-8942-B4A2-E9E5204384C1}"/>
              </a:ext>
            </a:extLst>
          </p:cNvPr>
          <p:cNvSpPr txBox="1"/>
          <p:nvPr/>
        </p:nvSpPr>
        <p:spPr>
          <a:xfrm>
            <a:off x="1810599" y="187672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81D7692A-DC8C-4043-8690-1187AA3AF95C}"/>
              </a:ext>
            </a:extLst>
          </p:cNvPr>
          <p:cNvSpPr txBox="1"/>
          <p:nvPr/>
        </p:nvSpPr>
        <p:spPr>
          <a:xfrm>
            <a:off x="6914840" y="2841529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3887199D-B64C-2440-9045-D1CA8748FD44}"/>
              </a:ext>
            </a:extLst>
          </p:cNvPr>
          <p:cNvSpPr txBox="1"/>
          <p:nvPr/>
        </p:nvSpPr>
        <p:spPr>
          <a:xfrm>
            <a:off x="7631240" y="2841529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C9D9E3D-1EF8-894B-BAF3-1125D1DCD73A}"/>
              </a:ext>
            </a:extLst>
          </p:cNvPr>
          <p:cNvSpPr txBox="1"/>
          <p:nvPr/>
        </p:nvSpPr>
        <p:spPr>
          <a:xfrm>
            <a:off x="8343374" y="2841529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6525D9FD-9BD0-7247-9584-D6E5E86F4C8D}"/>
              </a:ext>
            </a:extLst>
          </p:cNvPr>
          <p:cNvCxnSpPr>
            <a:cxnSpLocks/>
          </p:cNvCxnSpPr>
          <p:nvPr/>
        </p:nvCxnSpPr>
        <p:spPr>
          <a:xfrm flipH="1">
            <a:off x="982717" y="2251128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円/楕円 122">
            <a:extLst>
              <a:ext uri="{FF2B5EF4-FFF2-40B4-BE49-F238E27FC236}">
                <a16:creationId xmlns:a16="http://schemas.microsoft.com/office/drawing/2014/main" id="{C534B81F-AD18-4A43-A56B-8D2F7538F007}"/>
              </a:ext>
            </a:extLst>
          </p:cNvPr>
          <p:cNvSpPr/>
          <p:nvPr/>
        </p:nvSpPr>
        <p:spPr>
          <a:xfrm>
            <a:off x="776539" y="2146728"/>
            <a:ext cx="206178" cy="20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B3803889-4F50-9242-9743-88A49474A459}"/>
              </a:ext>
            </a:extLst>
          </p:cNvPr>
          <p:cNvSpPr txBox="1"/>
          <p:nvPr/>
        </p:nvSpPr>
        <p:spPr>
          <a:xfrm>
            <a:off x="1082002" y="1876727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5" name="円/楕円 124">
            <a:extLst>
              <a:ext uri="{FF2B5EF4-FFF2-40B4-BE49-F238E27FC236}">
                <a16:creationId xmlns:a16="http://schemas.microsoft.com/office/drawing/2014/main" id="{BE087289-BD24-9F45-9A76-D350C72824EE}"/>
              </a:ext>
            </a:extLst>
          </p:cNvPr>
          <p:cNvSpPr/>
          <p:nvPr/>
        </p:nvSpPr>
        <p:spPr>
          <a:xfrm>
            <a:off x="6626842" y="2146727"/>
            <a:ext cx="206178" cy="2051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6" name="円/楕円 125">
            <a:extLst>
              <a:ext uri="{FF2B5EF4-FFF2-40B4-BE49-F238E27FC236}">
                <a16:creationId xmlns:a16="http://schemas.microsoft.com/office/drawing/2014/main" id="{87BF78F0-1CA4-2345-B009-A7B939BD80CB}"/>
              </a:ext>
            </a:extLst>
          </p:cNvPr>
          <p:cNvSpPr/>
          <p:nvPr/>
        </p:nvSpPr>
        <p:spPr>
          <a:xfrm>
            <a:off x="8763377" y="3125930"/>
            <a:ext cx="206178" cy="2051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05287B4-92E6-7148-920E-F29A59250248}"/>
              </a:ext>
            </a:extLst>
          </p:cNvPr>
          <p:cNvCxnSpPr>
            <a:cxnSpLocks/>
          </p:cNvCxnSpPr>
          <p:nvPr/>
        </p:nvCxnSpPr>
        <p:spPr>
          <a:xfrm>
            <a:off x="6812546" y="3225722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角丸四角形吹き出し 45">
            <a:extLst>
              <a:ext uri="{FF2B5EF4-FFF2-40B4-BE49-F238E27FC236}">
                <a16:creationId xmlns:a16="http://schemas.microsoft.com/office/drawing/2014/main" id="{B6F768C9-36D0-9C4F-976E-691A79E5DF68}"/>
              </a:ext>
            </a:extLst>
          </p:cNvPr>
          <p:cNvSpPr/>
          <p:nvPr/>
        </p:nvSpPr>
        <p:spPr>
          <a:xfrm>
            <a:off x="546973" y="1550936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AC482C3E-39DD-AD41-8C22-482BF296CCE6}"/>
              </a:ext>
            </a:extLst>
          </p:cNvPr>
          <p:cNvGrpSpPr/>
          <p:nvPr/>
        </p:nvGrpSpPr>
        <p:grpSpPr>
          <a:xfrm>
            <a:off x="3142451" y="2478857"/>
            <a:ext cx="585489" cy="187200"/>
            <a:chOff x="513140" y="4143331"/>
            <a:chExt cx="2445732" cy="187200"/>
          </a:xfrm>
        </p:grpSpPr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3D8D8881-900C-1C48-8708-5520873E7A8D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0" y="4236929"/>
              <a:ext cx="24457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0F173E00-9A07-6B45-ABFE-89F615D98D91}"/>
                </a:ext>
              </a:extLst>
            </p:cNvPr>
            <p:cNvCxnSpPr/>
            <p:nvPr/>
          </p:nvCxnSpPr>
          <p:spPr>
            <a:xfrm>
              <a:off x="1783980" y="4143331"/>
              <a:ext cx="0" cy="18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64FD137F-442E-224E-8AD6-99BDD8D0908D}"/>
              </a:ext>
            </a:extLst>
          </p:cNvPr>
          <p:cNvGrpSpPr/>
          <p:nvPr/>
        </p:nvGrpSpPr>
        <p:grpSpPr>
          <a:xfrm>
            <a:off x="4634370" y="2502919"/>
            <a:ext cx="585489" cy="187200"/>
            <a:chOff x="513140" y="4143331"/>
            <a:chExt cx="2445732" cy="187200"/>
          </a:xfrm>
        </p:grpSpPr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7057D1DF-4E53-E745-B314-F5C96D98D092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0" y="4236929"/>
              <a:ext cx="24457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2AA82DFC-77DC-6849-93C2-CA9793CFD77C}"/>
                </a:ext>
              </a:extLst>
            </p:cNvPr>
            <p:cNvCxnSpPr/>
            <p:nvPr/>
          </p:nvCxnSpPr>
          <p:spPr>
            <a:xfrm>
              <a:off x="1783980" y="4143331"/>
              <a:ext cx="0" cy="18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下矢印 52">
            <a:extLst>
              <a:ext uri="{FF2B5EF4-FFF2-40B4-BE49-F238E27FC236}">
                <a16:creationId xmlns:a16="http://schemas.microsoft.com/office/drawing/2014/main" id="{EFA10391-F087-0547-B6C7-3487EC50AE6C}"/>
              </a:ext>
            </a:extLst>
          </p:cNvPr>
          <p:cNvSpPr/>
          <p:nvPr/>
        </p:nvSpPr>
        <p:spPr>
          <a:xfrm>
            <a:off x="4118124" y="1623660"/>
            <a:ext cx="130446" cy="282457"/>
          </a:xfrm>
          <a:prstGeom prst="downArrow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3742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C4B337BE-7A9D-C947-BF2F-BF6CA9D32095}"/>
              </a:ext>
            </a:extLst>
          </p:cNvPr>
          <p:cNvCxnSpPr>
            <a:cxnSpLocks/>
          </p:cNvCxnSpPr>
          <p:nvPr/>
        </p:nvCxnSpPr>
        <p:spPr>
          <a:xfrm flipH="1">
            <a:off x="5366842" y="2251128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4C9A78D-39AB-8941-A98E-C20574233487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Can we generalize </a:t>
            </a:r>
            <a:r>
              <a:rPr lang="en-US" altLang="ja-JP" sz="4000" dirty="0" err="1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Manachr’s</a:t>
            </a:r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algorithm? 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F641F6B-56C5-6F45-9B38-214D02F650C8}"/>
              </a:ext>
            </a:extLst>
          </p:cNvPr>
          <p:cNvSpPr txBox="1"/>
          <p:nvPr/>
        </p:nvSpPr>
        <p:spPr>
          <a:xfrm>
            <a:off x="5460442" y="1876727"/>
            <a:ext cx="36901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70AF76A-56E3-EB41-B6C2-AD30A2E9FC04}"/>
              </a:ext>
            </a:extLst>
          </p:cNvPr>
          <p:cNvSpPr txBox="1"/>
          <p:nvPr/>
        </p:nvSpPr>
        <p:spPr>
          <a:xfrm>
            <a:off x="6184042" y="1876727"/>
            <a:ext cx="36901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6AA0CC8-FE9A-714E-BDDF-6A402F8416B8}"/>
              </a:ext>
            </a:extLst>
          </p:cNvPr>
          <p:cNvSpPr txBox="1"/>
          <p:nvPr/>
        </p:nvSpPr>
        <p:spPr>
          <a:xfrm>
            <a:off x="3278949" y="1876727"/>
            <a:ext cx="36901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46EDFC2-6482-2549-9912-27A4437A666F}"/>
              </a:ext>
            </a:extLst>
          </p:cNvPr>
          <p:cNvSpPr txBox="1"/>
          <p:nvPr/>
        </p:nvSpPr>
        <p:spPr>
          <a:xfrm>
            <a:off x="2539056" y="187672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D392F5C7-75BD-BE4B-BB3F-6872C930DDBA}"/>
              </a:ext>
            </a:extLst>
          </p:cNvPr>
          <p:cNvSpPr txBox="1"/>
          <p:nvPr/>
        </p:nvSpPr>
        <p:spPr>
          <a:xfrm>
            <a:off x="4736841" y="1876727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DC935C7-36F5-C74E-96A4-6EA70FCFBE75}"/>
              </a:ext>
            </a:extLst>
          </p:cNvPr>
          <p:cNvSpPr txBox="1"/>
          <p:nvPr/>
        </p:nvSpPr>
        <p:spPr>
          <a:xfrm>
            <a:off x="3998841" y="187672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6729BF7E-EF2D-0B4E-B06F-4AD5D87DBC7B}"/>
              </a:ext>
            </a:extLst>
          </p:cNvPr>
          <p:cNvSpPr txBox="1"/>
          <p:nvPr/>
        </p:nvSpPr>
        <p:spPr>
          <a:xfrm>
            <a:off x="5460440" y="2841529"/>
            <a:ext cx="369012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C45282E-5603-9D42-9B0B-724D5903E835}"/>
              </a:ext>
            </a:extLst>
          </p:cNvPr>
          <p:cNvSpPr txBox="1"/>
          <p:nvPr/>
        </p:nvSpPr>
        <p:spPr>
          <a:xfrm>
            <a:off x="6184040" y="2841529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円/楕円 77">
            <a:extLst>
              <a:ext uri="{FF2B5EF4-FFF2-40B4-BE49-F238E27FC236}">
                <a16:creationId xmlns:a16="http://schemas.microsoft.com/office/drawing/2014/main" id="{3D978DB0-DE4F-E346-BF1A-5D1AAE037703}"/>
              </a:ext>
            </a:extLst>
          </p:cNvPr>
          <p:cNvSpPr/>
          <p:nvPr/>
        </p:nvSpPr>
        <p:spPr>
          <a:xfrm>
            <a:off x="6626842" y="3125930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5CE29DB6-524F-7245-BA31-C3D4D49E8F45}"/>
              </a:ext>
            </a:extLst>
          </p:cNvPr>
          <p:cNvSpPr/>
          <p:nvPr/>
        </p:nvSpPr>
        <p:spPr>
          <a:xfrm>
            <a:off x="3711519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FCC7B286-62B5-534A-A29A-A6E8517BB1EE}"/>
              </a:ext>
            </a:extLst>
          </p:cNvPr>
          <p:cNvCxnSpPr>
            <a:cxnSpLocks/>
          </p:cNvCxnSpPr>
          <p:nvPr/>
        </p:nvCxnSpPr>
        <p:spPr>
          <a:xfrm flipH="1">
            <a:off x="2449834" y="2251128"/>
            <a:ext cx="540000" cy="0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円/楕円 80">
            <a:extLst>
              <a:ext uri="{FF2B5EF4-FFF2-40B4-BE49-F238E27FC236}">
                <a16:creationId xmlns:a16="http://schemas.microsoft.com/office/drawing/2014/main" id="{92461843-0D4F-C248-BD4F-F54E59DFB73A}"/>
              </a:ext>
            </a:extLst>
          </p:cNvPr>
          <p:cNvSpPr/>
          <p:nvPr/>
        </p:nvSpPr>
        <p:spPr>
          <a:xfrm>
            <a:off x="2250863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円/楕円 81">
            <a:extLst>
              <a:ext uri="{FF2B5EF4-FFF2-40B4-BE49-F238E27FC236}">
                <a16:creationId xmlns:a16="http://schemas.microsoft.com/office/drawing/2014/main" id="{7C51D21A-2539-9F4B-B433-366428E626F5}"/>
              </a:ext>
            </a:extLst>
          </p:cNvPr>
          <p:cNvSpPr/>
          <p:nvPr/>
        </p:nvSpPr>
        <p:spPr>
          <a:xfrm>
            <a:off x="5899642" y="2146727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DB65C9E4-1EEE-9B4B-BF02-23ED56A54239}"/>
              </a:ext>
            </a:extLst>
          </p:cNvPr>
          <p:cNvCxnSpPr>
            <a:cxnSpLocks/>
          </p:cNvCxnSpPr>
          <p:nvPr/>
        </p:nvCxnSpPr>
        <p:spPr>
          <a:xfrm>
            <a:off x="6097641" y="3225725"/>
            <a:ext cx="540000" cy="11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2D3D824C-EF52-594E-B805-9CE0C5F3B759}"/>
              </a:ext>
            </a:extLst>
          </p:cNvPr>
          <p:cNvCxnSpPr>
            <a:cxnSpLocks/>
          </p:cNvCxnSpPr>
          <p:nvPr/>
        </p:nvCxnSpPr>
        <p:spPr>
          <a:xfrm flipH="1">
            <a:off x="3179316" y="2251128"/>
            <a:ext cx="540000" cy="3447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円/楕円 84">
            <a:extLst>
              <a:ext uri="{FF2B5EF4-FFF2-40B4-BE49-F238E27FC236}">
                <a16:creationId xmlns:a16="http://schemas.microsoft.com/office/drawing/2014/main" id="{9F1114FC-6686-6949-A395-5D24B76A8154}"/>
              </a:ext>
            </a:extLst>
          </p:cNvPr>
          <p:cNvSpPr/>
          <p:nvPr/>
        </p:nvSpPr>
        <p:spPr>
          <a:xfrm>
            <a:off x="5899642" y="3125930"/>
            <a:ext cx="206178" cy="205199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" name="円/楕円 85">
            <a:extLst>
              <a:ext uri="{FF2B5EF4-FFF2-40B4-BE49-F238E27FC236}">
                <a16:creationId xmlns:a16="http://schemas.microsoft.com/office/drawing/2014/main" id="{DF1F6D5F-6B15-264D-9BF3-3D8D14DFA3BC}"/>
              </a:ext>
            </a:extLst>
          </p:cNvPr>
          <p:cNvSpPr/>
          <p:nvPr/>
        </p:nvSpPr>
        <p:spPr>
          <a:xfrm>
            <a:off x="2984032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24C82AEC-FA4F-D242-8A16-6E07B0CC3DA7}"/>
              </a:ext>
            </a:extLst>
          </p:cNvPr>
          <p:cNvCxnSpPr>
            <a:cxnSpLocks/>
          </p:cNvCxnSpPr>
          <p:nvPr/>
        </p:nvCxnSpPr>
        <p:spPr>
          <a:xfrm>
            <a:off x="3906803" y="2251128"/>
            <a:ext cx="540000" cy="0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円/楕円 87">
            <a:extLst>
              <a:ext uri="{FF2B5EF4-FFF2-40B4-BE49-F238E27FC236}">
                <a16:creationId xmlns:a16="http://schemas.microsoft.com/office/drawing/2014/main" id="{E14DF471-608F-C845-A457-3FDB331948C8}"/>
              </a:ext>
            </a:extLst>
          </p:cNvPr>
          <p:cNvSpPr/>
          <p:nvPr/>
        </p:nvSpPr>
        <p:spPr>
          <a:xfrm>
            <a:off x="5171659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" name="円/楕円 89">
            <a:extLst>
              <a:ext uri="{FF2B5EF4-FFF2-40B4-BE49-F238E27FC236}">
                <a16:creationId xmlns:a16="http://schemas.microsoft.com/office/drawing/2014/main" id="{AF3A7CC0-3FCD-D74E-8404-9BE9AF2118D5}"/>
              </a:ext>
            </a:extLst>
          </p:cNvPr>
          <p:cNvSpPr/>
          <p:nvPr/>
        </p:nvSpPr>
        <p:spPr>
          <a:xfrm>
            <a:off x="4440056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59EA5573-92A5-0E45-866E-3A47D79518EA}"/>
              </a:ext>
            </a:extLst>
          </p:cNvPr>
          <p:cNvCxnSpPr>
            <a:cxnSpLocks/>
          </p:cNvCxnSpPr>
          <p:nvPr/>
        </p:nvCxnSpPr>
        <p:spPr>
          <a:xfrm flipH="1" flipV="1">
            <a:off x="4639641" y="2251128"/>
            <a:ext cx="540000" cy="6895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C55ADCF0-7B62-814C-B060-CACA28EB2B76}"/>
              </a:ext>
            </a:extLst>
          </p:cNvPr>
          <p:cNvCxnSpPr>
            <a:cxnSpLocks/>
          </p:cNvCxnSpPr>
          <p:nvPr/>
        </p:nvCxnSpPr>
        <p:spPr>
          <a:xfrm flipH="1" flipV="1">
            <a:off x="6097641" y="2251128"/>
            <a:ext cx="540000" cy="8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カギ線コネクタ 92">
            <a:extLst>
              <a:ext uri="{FF2B5EF4-FFF2-40B4-BE49-F238E27FC236}">
                <a16:creationId xmlns:a16="http://schemas.microsoft.com/office/drawing/2014/main" id="{3C12B1EE-64A2-264A-9153-2AE59F3E659D}"/>
              </a:ext>
            </a:extLst>
          </p:cNvPr>
          <p:cNvCxnSpPr>
            <a:cxnSpLocks/>
            <a:stCxn id="88" idx="4"/>
            <a:endCxn id="85" idx="2"/>
          </p:cNvCxnSpPr>
          <p:nvPr/>
        </p:nvCxnSpPr>
        <p:spPr>
          <a:xfrm rot="16200000" flipH="1">
            <a:off x="5148894" y="2477781"/>
            <a:ext cx="876603" cy="624894"/>
          </a:xfrm>
          <a:prstGeom prst="bentConnector2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円/楕円 93">
            <a:extLst>
              <a:ext uri="{FF2B5EF4-FFF2-40B4-BE49-F238E27FC236}">
                <a16:creationId xmlns:a16="http://schemas.microsoft.com/office/drawing/2014/main" id="{FA009E9E-EDA2-3C43-A677-AE6ED0742F52}"/>
              </a:ext>
            </a:extLst>
          </p:cNvPr>
          <p:cNvSpPr/>
          <p:nvPr/>
        </p:nvSpPr>
        <p:spPr>
          <a:xfrm>
            <a:off x="8059640" y="3125930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DA605087-26E1-F642-9857-5E9515EB9C0C}"/>
              </a:ext>
            </a:extLst>
          </p:cNvPr>
          <p:cNvCxnSpPr>
            <a:cxnSpLocks/>
          </p:cNvCxnSpPr>
          <p:nvPr/>
        </p:nvCxnSpPr>
        <p:spPr>
          <a:xfrm>
            <a:off x="7530440" y="3225725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円/楕円 96">
            <a:extLst>
              <a:ext uri="{FF2B5EF4-FFF2-40B4-BE49-F238E27FC236}">
                <a16:creationId xmlns:a16="http://schemas.microsoft.com/office/drawing/2014/main" id="{59FAB5C1-DA8C-8149-B595-E974EA41EB2E}"/>
              </a:ext>
            </a:extLst>
          </p:cNvPr>
          <p:cNvSpPr/>
          <p:nvPr/>
        </p:nvSpPr>
        <p:spPr>
          <a:xfrm>
            <a:off x="7346840" y="3125930"/>
            <a:ext cx="206178" cy="205199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E3DA9EAA-0214-CD43-80C4-9C45D0D7F75F}"/>
              </a:ext>
            </a:extLst>
          </p:cNvPr>
          <p:cNvCxnSpPr>
            <a:cxnSpLocks/>
          </p:cNvCxnSpPr>
          <p:nvPr/>
        </p:nvCxnSpPr>
        <p:spPr>
          <a:xfrm>
            <a:off x="8246103" y="3225725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64A3E4FA-F0B8-3A4E-AE36-678C2BB0202F}"/>
              </a:ext>
            </a:extLst>
          </p:cNvPr>
          <p:cNvCxnSpPr>
            <a:cxnSpLocks/>
          </p:cNvCxnSpPr>
          <p:nvPr/>
        </p:nvCxnSpPr>
        <p:spPr>
          <a:xfrm flipH="1">
            <a:off x="1715169" y="2251128"/>
            <a:ext cx="540000" cy="479"/>
          </a:xfrm>
          <a:prstGeom prst="line">
            <a:avLst/>
          </a:prstGeom>
          <a:ln w="28575">
            <a:solidFill>
              <a:srgbClr val="DC5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円/楕円 104">
            <a:extLst>
              <a:ext uri="{FF2B5EF4-FFF2-40B4-BE49-F238E27FC236}">
                <a16:creationId xmlns:a16="http://schemas.microsoft.com/office/drawing/2014/main" id="{AD801323-6DB2-274E-B0B4-85C413187A77}"/>
              </a:ext>
            </a:extLst>
          </p:cNvPr>
          <p:cNvSpPr/>
          <p:nvPr/>
        </p:nvSpPr>
        <p:spPr>
          <a:xfrm>
            <a:off x="1514381" y="2146728"/>
            <a:ext cx="206178" cy="205200"/>
          </a:xfrm>
          <a:prstGeom prst="ellipse">
            <a:avLst/>
          </a:prstGeom>
          <a:solidFill>
            <a:srgbClr val="DC5D4A"/>
          </a:solidFill>
          <a:ln w="12700">
            <a:solidFill>
              <a:srgbClr val="DC5D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6C71E9F5-1CD1-8942-B4A2-E9E5204384C1}"/>
              </a:ext>
            </a:extLst>
          </p:cNvPr>
          <p:cNvSpPr txBox="1"/>
          <p:nvPr/>
        </p:nvSpPr>
        <p:spPr>
          <a:xfrm>
            <a:off x="1810599" y="1876727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81D7692A-DC8C-4043-8690-1187AA3AF95C}"/>
              </a:ext>
            </a:extLst>
          </p:cNvPr>
          <p:cNvSpPr txBox="1"/>
          <p:nvPr/>
        </p:nvSpPr>
        <p:spPr>
          <a:xfrm>
            <a:off x="6914840" y="2841529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3887199D-B64C-2440-9045-D1CA8748FD44}"/>
              </a:ext>
            </a:extLst>
          </p:cNvPr>
          <p:cNvSpPr txBox="1"/>
          <p:nvPr/>
        </p:nvSpPr>
        <p:spPr>
          <a:xfrm>
            <a:off x="7631240" y="2841529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C9D9E3D-1EF8-894B-BAF3-1125D1DCD73A}"/>
              </a:ext>
            </a:extLst>
          </p:cNvPr>
          <p:cNvSpPr txBox="1"/>
          <p:nvPr/>
        </p:nvSpPr>
        <p:spPr>
          <a:xfrm>
            <a:off x="8343374" y="2841529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6525D9FD-9BD0-7247-9584-D6E5E86F4C8D}"/>
              </a:ext>
            </a:extLst>
          </p:cNvPr>
          <p:cNvCxnSpPr>
            <a:cxnSpLocks/>
          </p:cNvCxnSpPr>
          <p:nvPr/>
        </p:nvCxnSpPr>
        <p:spPr>
          <a:xfrm flipH="1">
            <a:off x="982717" y="2251128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円/楕円 122">
            <a:extLst>
              <a:ext uri="{FF2B5EF4-FFF2-40B4-BE49-F238E27FC236}">
                <a16:creationId xmlns:a16="http://schemas.microsoft.com/office/drawing/2014/main" id="{C534B81F-AD18-4A43-A56B-8D2F7538F007}"/>
              </a:ext>
            </a:extLst>
          </p:cNvPr>
          <p:cNvSpPr/>
          <p:nvPr/>
        </p:nvSpPr>
        <p:spPr>
          <a:xfrm>
            <a:off x="776539" y="2146728"/>
            <a:ext cx="206178" cy="20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b="1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B3803889-4F50-9242-9743-88A49474A459}"/>
              </a:ext>
            </a:extLst>
          </p:cNvPr>
          <p:cNvSpPr txBox="1"/>
          <p:nvPr/>
        </p:nvSpPr>
        <p:spPr>
          <a:xfrm>
            <a:off x="1082002" y="1876727"/>
            <a:ext cx="369012" cy="461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5" name="円/楕円 124">
            <a:extLst>
              <a:ext uri="{FF2B5EF4-FFF2-40B4-BE49-F238E27FC236}">
                <a16:creationId xmlns:a16="http://schemas.microsoft.com/office/drawing/2014/main" id="{BE087289-BD24-9F45-9A76-D350C72824EE}"/>
              </a:ext>
            </a:extLst>
          </p:cNvPr>
          <p:cNvSpPr/>
          <p:nvPr/>
        </p:nvSpPr>
        <p:spPr>
          <a:xfrm>
            <a:off x="6626842" y="2146727"/>
            <a:ext cx="206178" cy="2051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6" name="円/楕円 125">
            <a:extLst>
              <a:ext uri="{FF2B5EF4-FFF2-40B4-BE49-F238E27FC236}">
                <a16:creationId xmlns:a16="http://schemas.microsoft.com/office/drawing/2014/main" id="{87BF78F0-1CA4-2345-B009-A7B939BD80CB}"/>
              </a:ext>
            </a:extLst>
          </p:cNvPr>
          <p:cNvSpPr/>
          <p:nvPr/>
        </p:nvSpPr>
        <p:spPr>
          <a:xfrm>
            <a:off x="8763377" y="3125930"/>
            <a:ext cx="206178" cy="205199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205287B4-92E6-7148-920E-F29A59250248}"/>
              </a:ext>
            </a:extLst>
          </p:cNvPr>
          <p:cNvCxnSpPr>
            <a:cxnSpLocks/>
          </p:cNvCxnSpPr>
          <p:nvPr/>
        </p:nvCxnSpPr>
        <p:spPr>
          <a:xfrm>
            <a:off x="6812546" y="3225722"/>
            <a:ext cx="5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角丸四角形吹き出し 45">
            <a:extLst>
              <a:ext uri="{FF2B5EF4-FFF2-40B4-BE49-F238E27FC236}">
                <a16:creationId xmlns:a16="http://schemas.microsoft.com/office/drawing/2014/main" id="{B6F768C9-36D0-9C4F-976E-691A79E5DF68}"/>
              </a:ext>
            </a:extLst>
          </p:cNvPr>
          <p:cNvSpPr/>
          <p:nvPr/>
        </p:nvSpPr>
        <p:spPr>
          <a:xfrm>
            <a:off x="546973" y="1550936"/>
            <a:ext cx="914400" cy="338577"/>
          </a:xfrm>
          <a:prstGeom prst="wedgeRoundRectCallout">
            <a:avLst>
              <a:gd name="adj1" fmla="val -20832"/>
              <a:gd name="adj2" fmla="val 97726"/>
              <a:gd name="adj3" fmla="val 16667"/>
            </a:avLst>
          </a:pr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endParaRPr lang="ja-JP" altLang="en-US" sz="200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5BD69B7-C0CA-D34B-96C9-E17D58B42398}"/>
              </a:ext>
            </a:extLst>
          </p:cNvPr>
          <p:cNvGrpSpPr/>
          <p:nvPr/>
        </p:nvGrpSpPr>
        <p:grpSpPr>
          <a:xfrm>
            <a:off x="1553474" y="2478857"/>
            <a:ext cx="2223396" cy="187200"/>
            <a:chOff x="513140" y="4143331"/>
            <a:chExt cx="2445732" cy="187200"/>
          </a:xfrm>
        </p:grpSpPr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92CF7982-BC8B-2B4A-B204-5C3E46F3E543}"/>
                </a:ext>
              </a:extLst>
            </p:cNvPr>
            <p:cNvCxnSpPr>
              <a:cxnSpLocks/>
            </p:cNvCxnSpPr>
            <p:nvPr/>
          </p:nvCxnSpPr>
          <p:spPr>
            <a:xfrm>
              <a:off x="513140" y="4236929"/>
              <a:ext cx="24457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B4605885-783D-F24A-A713-A9E09E42EEA8}"/>
                </a:ext>
              </a:extLst>
            </p:cNvPr>
            <p:cNvCxnSpPr/>
            <p:nvPr/>
          </p:nvCxnSpPr>
          <p:spPr>
            <a:xfrm>
              <a:off x="1783980" y="4143331"/>
              <a:ext cx="0" cy="18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43C1EB0-1C29-3249-BB6E-F3B318F79B21}"/>
              </a:ext>
            </a:extLst>
          </p:cNvPr>
          <p:cNvCxnSpPr/>
          <p:nvPr/>
        </p:nvCxnSpPr>
        <p:spPr>
          <a:xfrm>
            <a:off x="4926459" y="2480808"/>
            <a:ext cx="0" cy="18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825E6737-8741-1344-85DD-0DD297654739}"/>
              </a:ext>
            </a:extLst>
          </p:cNvPr>
          <p:cNvCxnSpPr>
            <a:cxnSpLocks/>
          </p:cNvCxnSpPr>
          <p:nvPr/>
        </p:nvCxnSpPr>
        <p:spPr>
          <a:xfrm>
            <a:off x="3902461" y="2572455"/>
            <a:ext cx="128921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00BB63C1-B988-4640-84F1-D3C360A68C13}"/>
              </a:ext>
            </a:extLst>
          </p:cNvPr>
          <p:cNvCxnSpPr>
            <a:cxnSpLocks/>
          </p:cNvCxnSpPr>
          <p:nvPr/>
        </p:nvCxnSpPr>
        <p:spPr>
          <a:xfrm flipV="1">
            <a:off x="5191673" y="2572458"/>
            <a:ext cx="0" cy="85654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A5D97A85-F797-D443-9608-99308F2E118E}"/>
              </a:ext>
            </a:extLst>
          </p:cNvPr>
          <p:cNvCxnSpPr>
            <a:cxnSpLocks/>
          </p:cNvCxnSpPr>
          <p:nvPr/>
        </p:nvCxnSpPr>
        <p:spPr>
          <a:xfrm flipH="1">
            <a:off x="5191673" y="3429000"/>
            <a:ext cx="812085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三角形 66">
            <a:extLst>
              <a:ext uri="{FF2B5EF4-FFF2-40B4-BE49-F238E27FC236}">
                <a16:creationId xmlns:a16="http://schemas.microsoft.com/office/drawing/2014/main" id="{78956ED8-C44D-2840-81D3-397E8FF907C4}"/>
              </a:ext>
            </a:extLst>
          </p:cNvPr>
          <p:cNvSpPr/>
          <p:nvPr/>
        </p:nvSpPr>
        <p:spPr>
          <a:xfrm rot="10800000">
            <a:off x="4822076" y="1812382"/>
            <a:ext cx="201849" cy="161813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下矢印 67">
            <a:extLst>
              <a:ext uri="{FF2B5EF4-FFF2-40B4-BE49-F238E27FC236}">
                <a16:creationId xmlns:a16="http://schemas.microsoft.com/office/drawing/2014/main" id="{C2E77AB1-190B-714E-9B36-2901944CD6B5}"/>
              </a:ext>
            </a:extLst>
          </p:cNvPr>
          <p:cNvSpPr/>
          <p:nvPr/>
        </p:nvSpPr>
        <p:spPr>
          <a:xfrm>
            <a:off x="3761662" y="1623660"/>
            <a:ext cx="130446" cy="282457"/>
          </a:xfrm>
          <a:prstGeom prst="downArrow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605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1AF487-8765-8548-A0E6-66F63575F09F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Previous work of palindromes in a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D15CC9-18C5-6646-A67A-45CE91ECB73A}"/>
                  </a:ext>
                </a:extLst>
              </p:cNvPr>
              <p:cNvSpPr txBox="1"/>
              <p:nvPr/>
            </p:nvSpPr>
            <p:spPr>
              <a:xfrm>
                <a:off x="455344" y="2195037"/>
                <a:ext cx="6931574" cy="1233469"/>
              </a:xfrm>
              <a:prstGeom prst="rect">
                <a:avLst/>
              </a:prstGeom>
              <a:noFill/>
              <a:ln w="38100" cmpd="dbl">
                <a:solidFill>
                  <a:srgbClr val="2EA2B3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Theorem [Brlek et al., 2015]</a:t>
                </a:r>
              </a:p>
              <a:p>
                <a:r>
                  <a:rPr lang="ja-JP" alt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palindromes in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an unrooted tree is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𝛺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3FD15CC9-18C5-6646-A67A-45CE91ECB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4" y="2195037"/>
                <a:ext cx="6931574" cy="1233469"/>
              </a:xfrm>
              <a:prstGeom prst="rect">
                <a:avLst/>
              </a:prstGeom>
              <a:blipFill>
                <a:blip r:embed="rId3"/>
                <a:stretch>
                  <a:fillRect l="-1091" t="-2970" b="-5941"/>
                </a:stretch>
              </a:blipFill>
              <a:ln w="38100" cmpd="dbl">
                <a:solidFill>
                  <a:srgbClr val="2EA2B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9FA7731-9BBA-854D-A994-C77AB13C5B2E}"/>
                  </a:ext>
                </a:extLst>
              </p:cNvPr>
              <p:cNvSpPr txBox="1"/>
              <p:nvPr/>
            </p:nvSpPr>
            <p:spPr>
              <a:xfrm>
                <a:off x="455342" y="3727606"/>
                <a:ext cx="6931575" cy="1233470"/>
              </a:xfrm>
              <a:prstGeom prst="rect">
                <a:avLst/>
              </a:prstGeom>
              <a:noFill/>
              <a:ln w="38100" cmpd="dbl">
                <a:solidFill>
                  <a:srgbClr val="2EA2B3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Theorem [Gawrychowski et al., 2015]</a:t>
                </a:r>
              </a:p>
              <a:p>
                <a:r>
                  <a:rPr lang="ja-JP" alt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　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palindromes in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an unrooted tree is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9FA7731-9BBA-854D-A994-C77AB13C5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42" y="3727606"/>
                <a:ext cx="6931575" cy="1233470"/>
              </a:xfrm>
              <a:prstGeom prst="rect">
                <a:avLst/>
              </a:prstGeom>
              <a:blipFill>
                <a:blip r:embed="rId4"/>
                <a:stretch>
                  <a:fillRect l="-1091" t="-2970" b="-4950"/>
                </a:stretch>
              </a:blipFill>
              <a:ln w="38100" cmpd="dbl">
                <a:solidFill>
                  <a:srgbClr val="2EA2B3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1E90CB-021B-B349-B1AC-4789DEA9FF16}"/>
              </a:ext>
            </a:extLst>
          </p:cNvPr>
          <p:cNvSpPr txBox="1"/>
          <p:nvPr/>
        </p:nvSpPr>
        <p:spPr>
          <a:xfrm>
            <a:off x="455342" y="5395485"/>
            <a:ext cx="8409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To our knowledge, palindromes in a </a:t>
            </a:r>
            <a:r>
              <a:rPr lang="en-US" altLang="ja-JP" sz="2400" b="1" dirty="0">
                <a:solidFill>
                  <a:srgbClr val="DC5D4A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trie</a:t>
            </a:r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 (rooted edge-labeled tree)</a:t>
            </a:r>
          </a:p>
          <a:p>
            <a:r>
              <a:rPr lang="en-US" altLang="ja-JP" sz="2400" b="1" dirty="0">
                <a:solidFill>
                  <a:srgbClr val="DC5D4A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have not been studied previously</a:t>
            </a:r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4C11205-CB50-514C-AFF5-CF5F332E6526}"/>
                  </a:ext>
                </a:extLst>
              </p:cNvPr>
              <p:cNvSpPr txBox="1"/>
              <p:nvPr/>
            </p:nvSpPr>
            <p:spPr>
              <a:xfrm>
                <a:off x="382377" y="1177200"/>
                <a:ext cx="787106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There is previous work on the number of distinct palindromes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in an </a:t>
                </a:r>
                <a:r>
                  <a:rPr lang="en-US" altLang="ja-JP" sz="2400" b="1" dirty="0">
                    <a:solidFill>
                      <a:srgbClr val="DC5D4A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unrooted tree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edges.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4C11205-CB50-514C-AFF5-CF5F332E6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177200"/>
                <a:ext cx="7871065" cy="830997"/>
              </a:xfrm>
              <a:prstGeom prst="rect">
                <a:avLst/>
              </a:prstGeom>
              <a:blipFill>
                <a:blip r:embed="rId5"/>
                <a:stretch>
                  <a:fillRect l="-1127" t="-6061" r="-161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946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08B7100A-DC29-9749-AF51-71E15BAE7E5B}"/>
              </a:ext>
            </a:extLst>
          </p:cNvPr>
          <p:cNvGrpSpPr/>
          <p:nvPr/>
        </p:nvGrpSpPr>
        <p:grpSpPr>
          <a:xfrm>
            <a:off x="-465844" y="1512568"/>
            <a:ext cx="12632803" cy="5825867"/>
            <a:chOff x="-365496" y="1207769"/>
            <a:chExt cx="12632803" cy="58258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D0E0FC5E-6F0F-6948-87A5-6896559199F9}"/>
                    </a:ext>
                  </a:extLst>
                </p:cNvPr>
                <p:cNvSpPr txBox="1"/>
                <p:nvPr/>
              </p:nvSpPr>
              <p:spPr>
                <a:xfrm>
                  <a:off x="271164" y="1207769"/>
                  <a:ext cx="11996143" cy="58258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normAutofit/>
                </a:bodyPr>
                <a:lstStyle/>
                <a:p>
                  <a:r>
                    <a:rPr lang="en-US" altLang="ja-JP" sz="16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600" b="0" i="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b="0" i="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baba</m:t>
                      </m:r>
                      <m:r>
                        <m:rPr>
                          <m:nor/>
                        </m:rPr>
                        <a:rPr lang="en-US" altLang="ja-JP" sz="2800" b="0" i="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</m:t>
                      </m:r>
                      <m:r>
                        <m:rPr>
                          <m:nor/>
                        </m:rPr>
                        <a:rPr lang="en-US" altLang="ja-JP" sz="2800" b="0" i="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abababa</m:t>
                      </m:r>
                      <m:r>
                        <m:rPr>
                          <m:nor/>
                        </m:rPr>
                        <a:rPr lang="en-US" altLang="ja-JP" sz="2800" b="0" i="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cc</m:t>
                      </m:r>
                    </m:oMath>
                  </a14:m>
                  <a:r>
                    <a:rPr lang="en-US" altLang="ja-JP" sz="2800" spc="12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 </a:t>
                  </a:r>
                </a:p>
                <a:p>
                  <a:endParaRPr lang="en-US" altLang="ja-JP" sz="14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endParaRPr>
                </a:p>
                <a:p>
                  <a:r>
                    <a:rPr lang="en-US" altLang="ja-JP" sz="1600" dirty="0">
                      <a:solidFill>
                        <a:schemeClr val="bg1"/>
                      </a:solidFill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6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abababaabababaabababa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cc</m:t>
                      </m:r>
                    </m:oMath>
                  </a14:m>
                  <a:r>
                    <a:rPr lang="en-US" altLang="ja-JP" sz="2800" spc="12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 </a:t>
                  </a:r>
                </a:p>
                <a:p>
                  <a:endParaRPr lang="en-US" altLang="ja-JP" sz="14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endParaRPr>
                </a:p>
                <a:p>
                  <a:r>
                    <a:rPr lang="en-US" altLang="ja-JP" sz="16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6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abababa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abababaabababa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cc</m:t>
                      </m:r>
                    </m:oMath>
                  </a14:m>
                  <a:r>
                    <a:rPr lang="en-US" altLang="ja-JP" sz="2800" spc="12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 </a:t>
                  </a:r>
                </a:p>
                <a:p>
                  <a:endParaRPr lang="en-US" altLang="ja-JP" sz="14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endParaRPr>
                </a:p>
                <a:p>
                  <a:r>
                    <a:rPr lang="en-US" altLang="ja-JP" sz="16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6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abababaabababa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abababa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cc</m:t>
                      </m:r>
                    </m:oMath>
                  </a14:m>
                  <a:r>
                    <a:rPr lang="en-US" altLang="ja-JP" sz="2800" spc="12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 </a:t>
                  </a:r>
                </a:p>
                <a:p>
                  <a:endParaRPr lang="en-US" altLang="ja-JP" sz="14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endParaRPr>
                </a:p>
                <a:p>
                  <a:r>
                    <a:rPr lang="en-US" altLang="ja-JP" sz="16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6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abababaabababaab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cc</m:t>
                      </m:r>
                    </m:oMath>
                  </a14:m>
                  <a:r>
                    <a:rPr lang="en-US" altLang="ja-JP" sz="2800" spc="12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 </a:t>
                  </a:r>
                </a:p>
                <a:p>
                  <a:endParaRPr lang="en-US" altLang="ja-JP" sz="14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endParaRPr>
                </a:p>
                <a:p>
                  <a:r>
                    <a:rPr lang="en-US" altLang="ja-JP" sz="16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6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abababaabababaabab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cc</m:t>
                      </m:r>
                    </m:oMath>
                  </a14:m>
                  <a:r>
                    <a:rPr lang="en-US" altLang="ja-JP" sz="2800" spc="12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 </a:t>
                  </a:r>
                </a:p>
                <a:p>
                  <a:endParaRPr lang="en-US" altLang="ja-JP" sz="14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endParaRPr>
                </a:p>
                <a:p>
                  <a:r>
                    <a:rPr lang="en-US" altLang="ja-JP" sz="16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sz="26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abababaabababaababab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800" spc="120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ambria Math" panose="02040503050406030204" pitchFamily="18" charset="0"/>
                          <a:cs typeface="Courier New" panose="02070309020205020404" pitchFamily="49" charset="0"/>
                        </a:rPr>
                        <m:t>cc</m:t>
                      </m:r>
                    </m:oMath>
                  </a14:m>
                  <a:r>
                    <a:rPr lang="en-US" altLang="ja-JP" sz="2800" spc="1200" dirty="0">
                      <a:latin typeface="Courier New" panose="02070309020205020404" pitchFamily="49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 </a:t>
                  </a:r>
                </a:p>
                <a:p>
                  <a:endParaRPr lang="en-US" altLang="ja-JP" sz="2600" dirty="0"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61" name="テキスト ボックス 60">
                  <a:extLst>
                    <a:ext uri="{FF2B5EF4-FFF2-40B4-BE49-F238E27FC236}">
                      <a16:creationId xmlns:a16="http://schemas.microsoft.com/office/drawing/2014/main" id="{D0E0FC5E-6F0F-6948-87A5-689655919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164" y="1207769"/>
                  <a:ext cx="11996143" cy="58258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右中かっこ 61">
              <a:extLst>
                <a:ext uri="{FF2B5EF4-FFF2-40B4-BE49-F238E27FC236}">
                  <a16:creationId xmlns:a16="http://schemas.microsoft.com/office/drawing/2014/main" id="{9F704406-5CFF-364B-ABF0-2B19A978F8B3}"/>
                </a:ext>
              </a:extLst>
            </p:cNvPr>
            <p:cNvSpPr/>
            <p:nvPr/>
          </p:nvSpPr>
          <p:spPr>
            <a:xfrm>
              <a:off x="8396234" y="1812084"/>
              <a:ext cx="274800" cy="1222491"/>
            </a:xfrm>
            <a:prstGeom prst="rightBrace">
              <a:avLst/>
            </a:prstGeom>
            <a:ln w="38100">
              <a:solidFill>
                <a:srgbClr val="45A1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右中かっこ 62">
              <a:extLst>
                <a:ext uri="{FF2B5EF4-FFF2-40B4-BE49-F238E27FC236}">
                  <a16:creationId xmlns:a16="http://schemas.microsoft.com/office/drawing/2014/main" id="{83CA2F9F-716F-644D-A5AF-CE9E9FB70FEF}"/>
                </a:ext>
              </a:extLst>
            </p:cNvPr>
            <p:cNvSpPr/>
            <p:nvPr/>
          </p:nvSpPr>
          <p:spPr>
            <a:xfrm>
              <a:off x="8406555" y="3119489"/>
              <a:ext cx="293694" cy="1859674"/>
            </a:xfrm>
            <a:prstGeom prst="rightBrace">
              <a:avLst/>
            </a:prstGeom>
            <a:ln w="38100">
              <a:solidFill>
                <a:srgbClr val="52B7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正方形/長方形 63">
                  <a:extLst>
                    <a:ext uri="{FF2B5EF4-FFF2-40B4-BE49-F238E27FC236}">
                      <a16:creationId xmlns:a16="http://schemas.microsoft.com/office/drawing/2014/main" id="{B9EAF674-CFD8-5B4F-B882-C28413D551E3}"/>
                    </a:ext>
                  </a:extLst>
                </p:cNvPr>
                <p:cNvSpPr/>
                <p:nvPr/>
              </p:nvSpPr>
              <p:spPr>
                <a:xfrm>
                  <a:off x="7857011" y="2144271"/>
                  <a:ext cx="2125362" cy="564744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rgbClr val="45A1CF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45A1CF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45A1CF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ja-JP" b="1" dirty="0">
                    <a:solidFill>
                      <a:srgbClr val="45A1CF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endParaRPr>
                </a:p>
              </p:txBody>
            </p:sp>
          </mc:Choice>
          <mc:Fallback xmlns="">
            <p:sp>
              <p:nvSpPr>
                <p:cNvPr id="64" name="正方形/長方形 63">
                  <a:extLst>
                    <a:ext uri="{FF2B5EF4-FFF2-40B4-BE49-F238E27FC236}">
                      <a16:creationId xmlns:a16="http://schemas.microsoft.com/office/drawing/2014/main" id="{B9EAF674-CFD8-5B4F-B882-C28413D551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7011" y="2144271"/>
                  <a:ext cx="2125362" cy="56474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右中かっこ 64">
              <a:extLst>
                <a:ext uri="{FF2B5EF4-FFF2-40B4-BE49-F238E27FC236}">
                  <a16:creationId xmlns:a16="http://schemas.microsoft.com/office/drawing/2014/main" id="{BECCE3D3-E85B-3F4F-A225-14D80570A81D}"/>
                </a:ext>
              </a:extLst>
            </p:cNvPr>
            <p:cNvSpPr/>
            <p:nvPr/>
          </p:nvSpPr>
          <p:spPr>
            <a:xfrm>
              <a:off x="8420279" y="5061398"/>
              <a:ext cx="279970" cy="551335"/>
            </a:xfrm>
            <a:prstGeom prst="rightBrace">
              <a:avLst/>
            </a:prstGeom>
            <a:ln w="38100">
              <a:solidFill>
                <a:srgbClr val="DC5D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正方形/長方形 65">
                  <a:extLst>
                    <a:ext uri="{FF2B5EF4-FFF2-40B4-BE49-F238E27FC236}">
                      <a16:creationId xmlns:a16="http://schemas.microsoft.com/office/drawing/2014/main" id="{5EB2BCED-494C-A841-BDB6-72C078E5AA88}"/>
                    </a:ext>
                  </a:extLst>
                </p:cNvPr>
                <p:cNvSpPr/>
                <p:nvPr/>
              </p:nvSpPr>
              <p:spPr>
                <a:xfrm>
                  <a:off x="-365496" y="1559542"/>
                  <a:ext cx="2125362" cy="4667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rgbClr val="45A1CF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45A1CF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45A1CF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altLang="ja-JP" b="1" dirty="0">
                    <a:solidFill>
                      <a:srgbClr val="45A1CF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endParaRPr>
                </a:p>
              </p:txBody>
            </p:sp>
          </mc:Choice>
          <mc:Fallback xmlns="">
            <p:sp>
              <p:nvSpPr>
                <p:cNvPr id="66" name="正方形/長方形 65">
                  <a:extLst>
                    <a:ext uri="{FF2B5EF4-FFF2-40B4-BE49-F238E27FC236}">
                      <a16:creationId xmlns:a16="http://schemas.microsoft.com/office/drawing/2014/main" id="{5EB2BCED-494C-A841-BDB6-72C078E5AA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496" y="1559542"/>
                  <a:ext cx="2125362" cy="466731"/>
                </a:xfrm>
                <a:prstGeom prst="rect">
                  <a:avLst/>
                </a:prstGeom>
                <a:blipFill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正方形/長方形 66">
                  <a:extLst>
                    <a:ext uri="{FF2B5EF4-FFF2-40B4-BE49-F238E27FC236}">
                      <a16:creationId xmlns:a16="http://schemas.microsoft.com/office/drawing/2014/main" id="{BE537820-3B2E-D74E-AB48-10570E3385B9}"/>
                    </a:ext>
                  </a:extLst>
                </p:cNvPr>
                <p:cNvSpPr/>
                <p:nvPr/>
              </p:nvSpPr>
              <p:spPr>
                <a:xfrm>
                  <a:off x="4617800" y="3074768"/>
                  <a:ext cx="2125362" cy="4667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rgbClr val="52B780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52B780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52B780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ja-JP" b="1" dirty="0">
                    <a:solidFill>
                      <a:srgbClr val="52B780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endParaRPr>
                </a:p>
              </p:txBody>
            </p:sp>
          </mc:Choice>
          <mc:Fallback xmlns="">
            <p:sp>
              <p:nvSpPr>
                <p:cNvPr id="67" name="正方形/長方形 66">
                  <a:extLst>
                    <a:ext uri="{FF2B5EF4-FFF2-40B4-BE49-F238E27FC236}">
                      <a16:creationId xmlns:a16="http://schemas.microsoft.com/office/drawing/2014/main" id="{BE537820-3B2E-D74E-AB48-10570E3385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7800" y="3074768"/>
                  <a:ext cx="2125362" cy="466731"/>
                </a:xfrm>
                <a:prstGeom prst="rect">
                  <a:avLst/>
                </a:prstGeom>
                <a:blipFill>
                  <a:blip r:embed="rId6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正方形/長方形 67">
                  <a:extLst>
                    <a:ext uri="{FF2B5EF4-FFF2-40B4-BE49-F238E27FC236}">
                      <a16:creationId xmlns:a16="http://schemas.microsoft.com/office/drawing/2014/main" id="{28779994-68BA-5C4B-A8E1-745704227732}"/>
                    </a:ext>
                  </a:extLst>
                </p:cNvPr>
                <p:cNvSpPr/>
                <p:nvPr/>
              </p:nvSpPr>
              <p:spPr>
                <a:xfrm>
                  <a:off x="6813494" y="4957470"/>
                  <a:ext cx="212536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rgbClr val="DC5D4A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DC5D4A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𝒑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DC5D4A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altLang="ja-JP" b="1" dirty="0">
                    <a:solidFill>
                      <a:srgbClr val="DC5D4A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endParaRPr>
                </a:p>
              </p:txBody>
            </p:sp>
          </mc:Choice>
          <mc:Fallback xmlns="">
            <p:sp>
              <p:nvSpPr>
                <p:cNvPr id="68" name="正方形/長方形 67">
                  <a:extLst>
                    <a:ext uri="{FF2B5EF4-FFF2-40B4-BE49-F238E27FC236}">
                      <a16:creationId xmlns:a16="http://schemas.microsoft.com/office/drawing/2014/main" id="{28779994-68BA-5C4B-A8E1-745704227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3494" y="4957470"/>
                  <a:ext cx="212536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0D714D85-7424-CB4F-8DC0-9F2992ADCA1F}"/>
                </a:ext>
              </a:extLst>
            </p:cNvPr>
            <p:cNvGrpSpPr/>
            <p:nvPr/>
          </p:nvGrpSpPr>
          <p:grpSpPr>
            <a:xfrm>
              <a:off x="802941" y="1753991"/>
              <a:ext cx="7620537" cy="654146"/>
              <a:chOff x="1215833" y="1753991"/>
              <a:chExt cx="6927761" cy="654146"/>
            </a:xfrm>
          </p:grpSpPr>
          <p:sp>
            <p:nvSpPr>
              <p:cNvPr id="142" name="円弧 141">
                <a:extLst>
                  <a:ext uri="{FF2B5EF4-FFF2-40B4-BE49-F238E27FC236}">
                    <a16:creationId xmlns:a16="http://schemas.microsoft.com/office/drawing/2014/main" id="{9AC2C8C0-A430-2F46-8B37-B6943913B06C}"/>
                  </a:ext>
                </a:extLst>
              </p:cNvPr>
              <p:cNvSpPr/>
              <p:nvPr/>
            </p:nvSpPr>
            <p:spPr>
              <a:xfrm>
                <a:off x="1215833" y="1753991"/>
                <a:ext cx="2312516" cy="654146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45A1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円弧 142">
                <a:extLst>
                  <a:ext uri="{FF2B5EF4-FFF2-40B4-BE49-F238E27FC236}">
                    <a16:creationId xmlns:a16="http://schemas.microsoft.com/office/drawing/2014/main" id="{7707AA2C-89FE-984A-A6AC-A74FBE2D993E}"/>
                  </a:ext>
                </a:extLst>
              </p:cNvPr>
              <p:cNvSpPr/>
              <p:nvPr/>
            </p:nvSpPr>
            <p:spPr>
              <a:xfrm>
                <a:off x="3518562" y="1753991"/>
                <a:ext cx="2312516" cy="654146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45A1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円弧 143">
                <a:extLst>
                  <a:ext uri="{FF2B5EF4-FFF2-40B4-BE49-F238E27FC236}">
                    <a16:creationId xmlns:a16="http://schemas.microsoft.com/office/drawing/2014/main" id="{0786B185-5DAE-6348-B17E-C8D43B108DF9}"/>
                  </a:ext>
                </a:extLst>
              </p:cNvPr>
              <p:cNvSpPr/>
              <p:nvPr/>
            </p:nvSpPr>
            <p:spPr>
              <a:xfrm>
                <a:off x="5831078" y="1753991"/>
                <a:ext cx="2312516" cy="654146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45A1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E69EF889-2397-514F-A0C9-9F9FD7C1AA9A}"/>
                </a:ext>
              </a:extLst>
            </p:cNvPr>
            <p:cNvGrpSpPr/>
            <p:nvPr/>
          </p:nvGrpSpPr>
          <p:grpSpPr>
            <a:xfrm>
              <a:off x="5848692" y="3158073"/>
              <a:ext cx="2987343" cy="386741"/>
              <a:chOff x="5884729" y="3074948"/>
              <a:chExt cx="2715766" cy="386741"/>
            </a:xfrm>
          </p:grpSpPr>
          <p:sp>
            <p:nvSpPr>
              <p:cNvPr id="138" name="円弧 137">
                <a:extLst>
                  <a:ext uri="{FF2B5EF4-FFF2-40B4-BE49-F238E27FC236}">
                    <a16:creationId xmlns:a16="http://schemas.microsoft.com/office/drawing/2014/main" id="{68F9901E-5411-4943-88CA-7E7EC1AD0FD7}"/>
                  </a:ext>
                </a:extLst>
              </p:cNvPr>
              <p:cNvSpPr/>
              <p:nvPr/>
            </p:nvSpPr>
            <p:spPr>
              <a:xfrm>
                <a:off x="5884729" y="3074948"/>
                <a:ext cx="676401" cy="380437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円弧 138">
                <a:extLst>
                  <a:ext uri="{FF2B5EF4-FFF2-40B4-BE49-F238E27FC236}">
                    <a16:creationId xmlns:a16="http://schemas.microsoft.com/office/drawing/2014/main" id="{A43DDDD1-206F-9E45-BF35-2D6021558058}"/>
                  </a:ext>
                </a:extLst>
              </p:cNvPr>
              <p:cNvSpPr/>
              <p:nvPr/>
            </p:nvSpPr>
            <p:spPr>
              <a:xfrm>
                <a:off x="6570859" y="3077655"/>
                <a:ext cx="676401" cy="380437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円弧 139">
                <a:extLst>
                  <a:ext uri="{FF2B5EF4-FFF2-40B4-BE49-F238E27FC236}">
                    <a16:creationId xmlns:a16="http://schemas.microsoft.com/office/drawing/2014/main" id="{799CED6C-EB8C-9046-8518-D1DC2FBDDE3B}"/>
                  </a:ext>
                </a:extLst>
              </p:cNvPr>
              <p:cNvSpPr/>
              <p:nvPr/>
            </p:nvSpPr>
            <p:spPr>
              <a:xfrm>
                <a:off x="7237964" y="3078545"/>
                <a:ext cx="676401" cy="380437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円弧 140">
                <a:extLst>
                  <a:ext uri="{FF2B5EF4-FFF2-40B4-BE49-F238E27FC236}">
                    <a16:creationId xmlns:a16="http://schemas.microsoft.com/office/drawing/2014/main" id="{7BDEB841-8D82-6842-ADDF-3C32DEB0127A}"/>
                  </a:ext>
                </a:extLst>
              </p:cNvPr>
              <p:cNvSpPr/>
              <p:nvPr/>
            </p:nvSpPr>
            <p:spPr>
              <a:xfrm>
                <a:off x="7924094" y="3081252"/>
                <a:ext cx="676401" cy="380437"/>
              </a:xfrm>
              <a:prstGeom prst="arc">
                <a:avLst>
                  <a:gd name="adj1" fmla="val 10912670"/>
                  <a:gd name="adj2" fmla="val 14789608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030970D5-B0F1-714A-9908-3291692731D7}"/>
                </a:ext>
              </a:extLst>
            </p:cNvPr>
            <p:cNvGrpSpPr/>
            <p:nvPr/>
          </p:nvGrpSpPr>
          <p:grpSpPr>
            <a:xfrm>
              <a:off x="6602380" y="3775968"/>
              <a:ext cx="2232600" cy="384034"/>
              <a:chOff x="6254977" y="3775968"/>
              <a:chExt cx="2029636" cy="384034"/>
            </a:xfrm>
          </p:grpSpPr>
          <p:sp>
            <p:nvSpPr>
              <p:cNvPr id="135" name="円弧 134">
                <a:extLst>
                  <a:ext uri="{FF2B5EF4-FFF2-40B4-BE49-F238E27FC236}">
                    <a16:creationId xmlns:a16="http://schemas.microsoft.com/office/drawing/2014/main" id="{D7831488-D66D-D141-A172-422DF4D2DC90}"/>
                  </a:ext>
                </a:extLst>
              </p:cNvPr>
              <p:cNvSpPr/>
              <p:nvPr/>
            </p:nvSpPr>
            <p:spPr>
              <a:xfrm>
                <a:off x="6254977" y="3775968"/>
                <a:ext cx="676401" cy="380437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円弧 135">
                <a:extLst>
                  <a:ext uri="{FF2B5EF4-FFF2-40B4-BE49-F238E27FC236}">
                    <a16:creationId xmlns:a16="http://schemas.microsoft.com/office/drawing/2014/main" id="{BA666739-94D6-0342-879F-296FD778D440}"/>
                  </a:ext>
                </a:extLst>
              </p:cNvPr>
              <p:cNvSpPr/>
              <p:nvPr/>
            </p:nvSpPr>
            <p:spPr>
              <a:xfrm>
                <a:off x="6922082" y="3776858"/>
                <a:ext cx="676401" cy="380437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円弧 136">
                <a:extLst>
                  <a:ext uri="{FF2B5EF4-FFF2-40B4-BE49-F238E27FC236}">
                    <a16:creationId xmlns:a16="http://schemas.microsoft.com/office/drawing/2014/main" id="{F0EAD8DF-E952-364A-AD1F-868E2EA6420E}"/>
                  </a:ext>
                </a:extLst>
              </p:cNvPr>
              <p:cNvSpPr/>
              <p:nvPr/>
            </p:nvSpPr>
            <p:spPr>
              <a:xfrm>
                <a:off x="7608212" y="3779565"/>
                <a:ext cx="676401" cy="380437"/>
              </a:xfrm>
              <a:prstGeom prst="arc">
                <a:avLst>
                  <a:gd name="adj1" fmla="val 10912670"/>
                  <a:gd name="adj2" fmla="val 14789608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07F46AF4-69A6-5547-B4C6-7774F5C2DD68}"/>
                </a:ext>
              </a:extLst>
            </p:cNvPr>
            <p:cNvGrpSpPr/>
            <p:nvPr/>
          </p:nvGrpSpPr>
          <p:grpSpPr>
            <a:xfrm>
              <a:off x="7338391" y="4420144"/>
              <a:ext cx="1498784" cy="383144"/>
              <a:chOff x="7323391" y="4420144"/>
              <a:chExt cx="1362531" cy="383144"/>
            </a:xfrm>
          </p:grpSpPr>
          <p:sp>
            <p:nvSpPr>
              <p:cNvPr id="133" name="円弧 132">
                <a:extLst>
                  <a:ext uri="{FF2B5EF4-FFF2-40B4-BE49-F238E27FC236}">
                    <a16:creationId xmlns:a16="http://schemas.microsoft.com/office/drawing/2014/main" id="{65AC3DBD-45AD-BB4F-AF56-32DCC95D1302}"/>
                  </a:ext>
                </a:extLst>
              </p:cNvPr>
              <p:cNvSpPr/>
              <p:nvPr/>
            </p:nvSpPr>
            <p:spPr>
              <a:xfrm>
                <a:off x="7323391" y="4420144"/>
                <a:ext cx="676401" cy="380437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円弧 133">
                <a:extLst>
                  <a:ext uri="{FF2B5EF4-FFF2-40B4-BE49-F238E27FC236}">
                    <a16:creationId xmlns:a16="http://schemas.microsoft.com/office/drawing/2014/main" id="{881B3A10-A25F-BE4D-B3BC-B92BF653A83F}"/>
                  </a:ext>
                </a:extLst>
              </p:cNvPr>
              <p:cNvSpPr/>
              <p:nvPr/>
            </p:nvSpPr>
            <p:spPr>
              <a:xfrm>
                <a:off x="8009521" y="4422851"/>
                <a:ext cx="676401" cy="380437"/>
              </a:xfrm>
              <a:prstGeom prst="arc">
                <a:avLst>
                  <a:gd name="adj1" fmla="val 10912670"/>
                  <a:gd name="adj2" fmla="val 14789608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7" name="円弧 86">
              <a:extLst>
                <a:ext uri="{FF2B5EF4-FFF2-40B4-BE49-F238E27FC236}">
                  <a16:creationId xmlns:a16="http://schemas.microsoft.com/office/drawing/2014/main" id="{06113EFC-D531-464C-A081-6BCB75DC485E}"/>
                </a:ext>
              </a:extLst>
            </p:cNvPr>
            <p:cNvSpPr/>
            <p:nvPr/>
          </p:nvSpPr>
          <p:spPr>
            <a:xfrm>
              <a:off x="8069947" y="5110201"/>
              <a:ext cx="347930" cy="356842"/>
            </a:xfrm>
            <a:prstGeom prst="arc">
              <a:avLst>
                <a:gd name="adj1" fmla="val 10912670"/>
                <a:gd name="adj2" fmla="val 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A32D89B3-9E85-3A45-951F-0E0389300A38}"/>
                </a:ext>
              </a:extLst>
            </p:cNvPr>
            <p:cNvGrpSpPr/>
            <p:nvPr/>
          </p:nvGrpSpPr>
          <p:grpSpPr>
            <a:xfrm>
              <a:off x="3320227" y="2442840"/>
              <a:ext cx="5094885" cy="671966"/>
              <a:chOff x="3219306" y="2426215"/>
              <a:chExt cx="4631714" cy="671966"/>
            </a:xfrm>
          </p:grpSpPr>
          <p:sp>
            <p:nvSpPr>
              <p:cNvPr id="131" name="円弧 130">
                <a:extLst>
                  <a:ext uri="{FF2B5EF4-FFF2-40B4-BE49-F238E27FC236}">
                    <a16:creationId xmlns:a16="http://schemas.microsoft.com/office/drawing/2014/main" id="{1B02EADE-E8D9-BB45-8C58-1E9508340A04}"/>
                  </a:ext>
                </a:extLst>
              </p:cNvPr>
              <p:cNvSpPr/>
              <p:nvPr/>
            </p:nvSpPr>
            <p:spPr>
              <a:xfrm>
                <a:off x="3219306" y="2426215"/>
                <a:ext cx="2312516" cy="654146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45A1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円弧 131">
                <a:extLst>
                  <a:ext uri="{FF2B5EF4-FFF2-40B4-BE49-F238E27FC236}">
                    <a16:creationId xmlns:a16="http://schemas.microsoft.com/office/drawing/2014/main" id="{120278F3-B99E-D645-B349-1A0489DCAC81}"/>
                  </a:ext>
                </a:extLst>
              </p:cNvPr>
              <p:cNvSpPr/>
              <p:nvPr/>
            </p:nvSpPr>
            <p:spPr>
              <a:xfrm>
                <a:off x="5538504" y="2444035"/>
                <a:ext cx="2312516" cy="654146"/>
              </a:xfrm>
              <a:prstGeom prst="arc">
                <a:avLst>
                  <a:gd name="adj1" fmla="val 10912670"/>
                  <a:gd name="adj2" fmla="val 0"/>
                </a:avLst>
              </a:prstGeom>
              <a:ln w="28575">
                <a:solidFill>
                  <a:srgbClr val="45A1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正方形/長方形 89">
                  <a:extLst>
                    <a:ext uri="{FF2B5EF4-FFF2-40B4-BE49-F238E27FC236}">
                      <a16:creationId xmlns:a16="http://schemas.microsoft.com/office/drawing/2014/main" id="{EBD3B810-CADA-DE45-BCD2-766DB6B06854}"/>
                    </a:ext>
                  </a:extLst>
                </p:cNvPr>
                <p:cNvSpPr/>
                <p:nvPr/>
              </p:nvSpPr>
              <p:spPr>
                <a:xfrm>
                  <a:off x="7916226" y="3801034"/>
                  <a:ext cx="2125362" cy="513404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rgbClr val="52B780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52B780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52B780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altLang="ja-JP" b="1" dirty="0">
                    <a:solidFill>
                      <a:srgbClr val="52B780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endParaRPr>
                </a:p>
              </p:txBody>
            </p:sp>
          </mc:Choice>
          <mc:Fallback xmlns="">
            <p:sp>
              <p:nvSpPr>
                <p:cNvPr id="90" name="正方形/長方形 89">
                  <a:extLst>
                    <a:ext uri="{FF2B5EF4-FFF2-40B4-BE49-F238E27FC236}">
                      <a16:creationId xmlns:a16="http://schemas.microsoft.com/office/drawing/2014/main" id="{EBD3B810-CADA-DE45-BCD2-766DB6B068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226" y="3801034"/>
                  <a:ext cx="2125362" cy="5134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正方形/長方形 109">
                  <a:extLst>
                    <a:ext uri="{FF2B5EF4-FFF2-40B4-BE49-F238E27FC236}">
                      <a16:creationId xmlns:a16="http://schemas.microsoft.com/office/drawing/2014/main" id="{D1BE0CEA-E912-2846-8220-1AD79F1956B7}"/>
                    </a:ext>
                  </a:extLst>
                </p:cNvPr>
                <p:cNvSpPr/>
                <p:nvPr/>
              </p:nvSpPr>
              <p:spPr>
                <a:xfrm>
                  <a:off x="7916226" y="5063457"/>
                  <a:ext cx="2125362" cy="513404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rgbClr val="DC5D4A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DC5D4A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DC5D4A"/>
                                </a:solidFill>
                                <a:latin typeface="Cambria Math" panose="02040503050406030204" pitchFamily="18" charset="0"/>
                                <a:ea typeface="Hiragino Maru Gothic ProN W4" charset="-128"/>
                                <a:cs typeface="Hiragino Maru Gothic ProN W4" charset="-128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altLang="ja-JP" b="1" dirty="0">
                    <a:solidFill>
                      <a:srgbClr val="DC5D4A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endParaRPr>
                </a:p>
              </p:txBody>
            </p:sp>
          </mc:Choice>
          <mc:Fallback xmlns="">
            <p:sp>
              <p:nvSpPr>
                <p:cNvPr id="110" name="正方形/長方形 109">
                  <a:extLst>
                    <a:ext uri="{FF2B5EF4-FFF2-40B4-BE49-F238E27FC236}">
                      <a16:creationId xmlns:a16="http://schemas.microsoft.com/office/drawing/2014/main" id="{D1BE0CEA-E912-2846-8220-1AD79F1956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6226" y="5063457"/>
                  <a:ext cx="2125362" cy="5134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E9AE57F2-2206-6C4E-BB1F-B8F398970EAF}"/>
                </a:ext>
              </a:extLst>
            </p:cNvPr>
            <p:cNvGrpSpPr/>
            <p:nvPr/>
          </p:nvGrpSpPr>
          <p:grpSpPr>
            <a:xfrm>
              <a:off x="762814" y="2223092"/>
              <a:ext cx="7675756" cy="187200"/>
              <a:chOff x="2072768" y="3366054"/>
              <a:chExt cx="3255269" cy="185530"/>
            </a:xfrm>
          </p:grpSpPr>
          <p:cxnSp>
            <p:nvCxnSpPr>
              <p:cNvPr id="129" name="直線矢印コネクタ 128">
                <a:extLst>
                  <a:ext uri="{FF2B5EF4-FFF2-40B4-BE49-F238E27FC236}">
                    <a16:creationId xmlns:a16="http://schemas.microsoft.com/office/drawing/2014/main" id="{9F149201-1826-E049-A96A-AD20FB2F5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2768" y="3458817"/>
                <a:ext cx="32552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A336D5B6-6683-1C49-BF7D-4C99A1E55A7C}"/>
                  </a:ext>
                </a:extLst>
              </p:cNvPr>
              <p:cNvCxnSpPr/>
              <p:nvPr/>
            </p:nvCxnSpPr>
            <p:spPr>
              <a:xfrm>
                <a:off x="3698857" y="3366054"/>
                <a:ext cx="0" cy="1855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グループ化 111">
              <a:extLst>
                <a:ext uri="{FF2B5EF4-FFF2-40B4-BE49-F238E27FC236}">
                  <a16:creationId xmlns:a16="http://schemas.microsoft.com/office/drawing/2014/main" id="{C701269E-A9A3-A644-9D3E-766F8DD04D00}"/>
                </a:ext>
              </a:extLst>
            </p:cNvPr>
            <p:cNvGrpSpPr/>
            <p:nvPr/>
          </p:nvGrpSpPr>
          <p:grpSpPr>
            <a:xfrm>
              <a:off x="3320227" y="2868144"/>
              <a:ext cx="5121276" cy="187200"/>
              <a:chOff x="2072768" y="3366054"/>
              <a:chExt cx="3255269" cy="185530"/>
            </a:xfrm>
          </p:grpSpPr>
          <p:cxnSp>
            <p:nvCxnSpPr>
              <p:cNvPr id="127" name="直線矢印コネクタ 126">
                <a:extLst>
                  <a:ext uri="{FF2B5EF4-FFF2-40B4-BE49-F238E27FC236}">
                    <a16:creationId xmlns:a16="http://schemas.microsoft.com/office/drawing/2014/main" id="{519F64C8-8A90-5649-B56D-B6A9350F16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2768" y="3458817"/>
                <a:ext cx="32552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424BF8AC-7067-5145-9D1C-4228D8A62DEA}"/>
                  </a:ext>
                </a:extLst>
              </p:cNvPr>
              <p:cNvCxnSpPr/>
              <p:nvPr/>
            </p:nvCxnSpPr>
            <p:spPr>
              <a:xfrm>
                <a:off x="3698857" y="3366054"/>
                <a:ext cx="0" cy="1855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511E14DB-3F52-5B4D-A68A-CD1B2ED58775}"/>
                </a:ext>
              </a:extLst>
            </p:cNvPr>
            <p:cNvGrpSpPr/>
            <p:nvPr/>
          </p:nvGrpSpPr>
          <p:grpSpPr>
            <a:xfrm>
              <a:off x="5848691" y="3505075"/>
              <a:ext cx="2592811" cy="187200"/>
              <a:chOff x="2072768" y="3366054"/>
              <a:chExt cx="3255269" cy="185530"/>
            </a:xfrm>
          </p:grpSpPr>
          <p:cxnSp>
            <p:nvCxnSpPr>
              <p:cNvPr id="125" name="直線矢印コネクタ 124">
                <a:extLst>
                  <a:ext uri="{FF2B5EF4-FFF2-40B4-BE49-F238E27FC236}">
                    <a16:creationId xmlns:a16="http://schemas.microsoft.com/office/drawing/2014/main" id="{C5134B32-8E6E-F843-9BFA-B59CB76F4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2768" y="3458817"/>
                <a:ext cx="32552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052AB45D-EBC4-0842-869B-88BF9526C4D8}"/>
                  </a:ext>
                </a:extLst>
              </p:cNvPr>
              <p:cNvCxnSpPr/>
              <p:nvPr/>
            </p:nvCxnSpPr>
            <p:spPr>
              <a:xfrm>
                <a:off x="3698857" y="3366054"/>
                <a:ext cx="0" cy="1855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0966B219-7D5E-F447-9783-A5C6B34E792D}"/>
                </a:ext>
              </a:extLst>
            </p:cNvPr>
            <p:cNvGrpSpPr/>
            <p:nvPr/>
          </p:nvGrpSpPr>
          <p:grpSpPr>
            <a:xfrm>
              <a:off x="6592733" y="4147648"/>
              <a:ext cx="1842881" cy="187200"/>
              <a:chOff x="2072768" y="3366054"/>
              <a:chExt cx="3255269" cy="185530"/>
            </a:xfrm>
          </p:grpSpPr>
          <p:cxnSp>
            <p:nvCxnSpPr>
              <p:cNvPr id="123" name="直線矢印コネクタ 122">
                <a:extLst>
                  <a:ext uri="{FF2B5EF4-FFF2-40B4-BE49-F238E27FC236}">
                    <a16:creationId xmlns:a16="http://schemas.microsoft.com/office/drawing/2014/main" id="{4E2FBA33-0FDE-DF4F-A391-4B92B16CD0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2768" y="3458817"/>
                <a:ext cx="32552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1443A865-9E7D-E34E-AE63-9BB5A7B5103A}"/>
                  </a:ext>
                </a:extLst>
              </p:cNvPr>
              <p:cNvCxnSpPr/>
              <p:nvPr/>
            </p:nvCxnSpPr>
            <p:spPr>
              <a:xfrm>
                <a:off x="3698857" y="3366054"/>
                <a:ext cx="0" cy="1855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グループ化 114">
              <a:extLst>
                <a:ext uri="{FF2B5EF4-FFF2-40B4-BE49-F238E27FC236}">
                  <a16:creationId xmlns:a16="http://schemas.microsoft.com/office/drawing/2014/main" id="{DC5E4874-C6AD-AE4C-AEA8-C48DD1502F89}"/>
                </a:ext>
              </a:extLst>
            </p:cNvPr>
            <p:cNvGrpSpPr/>
            <p:nvPr/>
          </p:nvGrpSpPr>
          <p:grpSpPr>
            <a:xfrm>
              <a:off x="7336196" y="4791963"/>
              <a:ext cx="1087461" cy="187200"/>
              <a:chOff x="2072768" y="3366054"/>
              <a:chExt cx="3255269" cy="185530"/>
            </a:xfrm>
          </p:grpSpPr>
          <p:cxnSp>
            <p:nvCxnSpPr>
              <p:cNvPr id="121" name="直線矢印コネクタ 120">
                <a:extLst>
                  <a:ext uri="{FF2B5EF4-FFF2-40B4-BE49-F238E27FC236}">
                    <a16:creationId xmlns:a16="http://schemas.microsoft.com/office/drawing/2014/main" id="{887DFE7A-A42C-2A48-986B-028111396D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2768" y="3458817"/>
                <a:ext cx="32552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DC4A9083-F316-EE49-BE60-CBC7073CF410}"/>
                  </a:ext>
                </a:extLst>
              </p:cNvPr>
              <p:cNvCxnSpPr/>
              <p:nvPr/>
            </p:nvCxnSpPr>
            <p:spPr>
              <a:xfrm>
                <a:off x="3698857" y="3366054"/>
                <a:ext cx="0" cy="1855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8C74129A-CCF5-304C-8074-897E83D72AB5}"/>
                </a:ext>
              </a:extLst>
            </p:cNvPr>
            <p:cNvGrpSpPr/>
            <p:nvPr/>
          </p:nvGrpSpPr>
          <p:grpSpPr>
            <a:xfrm>
              <a:off x="8069947" y="5434003"/>
              <a:ext cx="365667" cy="187200"/>
              <a:chOff x="2072768" y="3366054"/>
              <a:chExt cx="3255269" cy="185530"/>
            </a:xfrm>
          </p:grpSpPr>
          <p:cxnSp>
            <p:nvCxnSpPr>
              <p:cNvPr id="119" name="直線矢印コネクタ 118">
                <a:extLst>
                  <a:ext uri="{FF2B5EF4-FFF2-40B4-BE49-F238E27FC236}">
                    <a16:creationId xmlns:a16="http://schemas.microsoft.com/office/drawing/2014/main" id="{BF14697F-D7D3-5E44-911A-19CE69D862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2768" y="3458817"/>
                <a:ext cx="32552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19">
                <a:extLst>
                  <a:ext uri="{FF2B5EF4-FFF2-40B4-BE49-F238E27FC236}">
                    <a16:creationId xmlns:a16="http://schemas.microsoft.com/office/drawing/2014/main" id="{EBEAF41B-C5BC-9E4B-833C-E31D8A932403}"/>
                  </a:ext>
                </a:extLst>
              </p:cNvPr>
              <p:cNvCxnSpPr/>
              <p:nvPr/>
            </p:nvCxnSpPr>
            <p:spPr>
              <a:xfrm>
                <a:off x="3698857" y="3366054"/>
                <a:ext cx="0" cy="1855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73B2C0-B14F-8E45-B176-567BDC1EC9FA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Periodic property of maximal palindromes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9F418175-2DE4-D04B-AA0D-7EFDC1E6715A}"/>
                  </a:ext>
                </a:extLst>
              </p:cNvPr>
              <p:cNvSpPr/>
              <p:nvPr/>
            </p:nvSpPr>
            <p:spPr>
              <a:xfrm>
                <a:off x="305492" y="4171884"/>
                <a:ext cx="9063868" cy="2524631"/>
              </a:xfrm>
              <a:prstGeom prst="rect">
                <a:avLst/>
              </a:prstGeom>
              <a:noFill/>
              <a:ln w="38100" cmpd="dbl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Each group can be represented by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an arithmetic progression.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charset="0"/>
                  <a:ea typeface="Hiragino Maru Gothic ProN W4" charset="-128"/>
                  <a:cs typeface="Hiragino Maru Gothic ProN W4" charset="-128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Each arithmetic progression is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a tuple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&lt;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,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𝑑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, 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𝑡</m:t>
                    </m:r>
                    <m:r>
                      <a:rPr lang="en-US" altLang="ja-JP" sz="2400" b="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&gt;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representing the sequence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𝑠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, 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𝑠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+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𝑑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, …, 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𝑠</m:t>
                    </m:r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+</m:t>
                    </m:r>
                    <m:d>
                      <m:dPr>
                        <m:ctrlP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</m:ctrlPr>
                      </m:dPr>
                      <m:e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𝑡</m:t>
                        </m:r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Hiragino Maru Gothic ProN W4" charset="-128"/>
                            <a:cs typeface="Hiragino Maru Gothic ProN W4" charset="-128"/>
                          </a:rPr>
                          <m:t>−1</m:t>
                        </m:r>
                      </m:e>
                    </m:d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𝑑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 with common difference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Hiragino Maru Gothic ProN W4" charset="-128"/>
                      </a:rPr>
                      <m:t>𝑑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ambria Math" charset="0"/>
                    <a:ea typeface="Hiragino Maru Gothic ProN W4" charset="-128"/>
                    <a:cs typeface="Hiragino Maru Gothic ProN W4" charset="-128"/>
                  </a:rPr>
                  <a:t>. 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Cambria Math" charset="0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9F418175-2DE4-D04B-AA0D-7EFDC1E67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92" y="4171884"/>
                <a:ext cx="9063868" cy="2524631"/>
              </a:xfrm>
              <a:prstGeom prst="rect">
                <a:avLst/>
              </a:prstGeom>
              <a:blipFill>
                <a:blip r:embed="rId10"/>
                <a:stretch>
                  <a:fillRect l="-1120" t="-4000"/>
                </a:stretch>
              </a:blipFill>
              <a:ln w="38100" cmpd="dbl">
                <a:noFill/>
                <a:prstDash val="solid"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9E4C8EE9-08BF-A743-B536-56524C9C4ABD}"/>
                  </a:ext>
                </a:extLst>
              </p:cNvPr>
              <p:cNvSpPr/>
              <p:nvPr/>
            </p:nvSpPr>
            <p:spPr>
              <a:xfrm>
                <a:off x="1243927" y="2987192"/>
                <a:ext cx="2125362" cy="56474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45A1CF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&lt;</m:t>
                      </m:r>
                      <m:r>
                        <a:rPr lang="en-US" altLang="ja-JP" sz="2400" b="1" i="1" smtClean="0">
                          <a:solidFill>
                            <a:srgbClr val="45A1CF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𝟏𝟒</m:t>
                      </m:r>
                      <m:r>
                        <a:rPr lang="en-US" altLang="ja-JP" sz="2400" b="1" i="1" smtClean="0">
                          <a:solidFill>
                            <a:srgbClr val="45A1CF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, </m:t>
                      </m:r>
                      <m:r>
                        <a:rPr lang="en-US" altLang="ja-JP" sz="2400" b="1" i="1" smtClean="0">
                          <a:solidFill>
                            <a:srgbClr val="45A1CF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𝟕</m:t>
                      </m:r>
                      <m:r>
                        <a:rPr lang="en-US" altLang="ja-JP" sz="2400" b="1" i="1" smtClean="0">
                          <a:solidFill>
                            <a:srgbClr val="45A1CF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, </m:t>
                      </m:r>
                      <m:r>
                        <a:rPr lang="en-US" altLang="ja-JP" sz="2400" b="1" i="1" smtClean="0">
                          <a:solidFill>
                            <a:srgbClr val="45A1CF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𝟐</m:t>
                      </m:r>
                      <m:r>
                        <a:rPr lang="en-US" altLang="ja-JP" sz="2400" b="1" i="1" smtClean="0">
                          <a:solidFill>
                            <a:srgbClr val="45A1CF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&gt;</m:t>
                      </m:r>
                    </m:oMath>
                  </m:oMathPara>
                </a14:m>
                <a:endParaRPr lang="en-US" altLang="ja-JP" b="1" dirty="0">
                  <a:solidFill>
                    <a:srgbClr val="45A1CF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9E4C8EE9-08BF-A743-B536-56524C9C4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927" y="2987192"/>
                <a:ext cx="2125362" cy="5647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E6FD2C71-0AB4-5344-928D-A592C19C33EF}"/>
                  </a:ext>
                </a:extLst>
              </p:cNvPr>
              <p:cNvSpPr/>
              <p:nvPr/>
            </p:nvSpPr>
            <p:spPr>
              <a:xfrm>
                <a:off x="5349149" y="4767173"/>
                <a:ext cx="2125362" cy="51340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52B780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&lt;</m:t>
                      </m:r>
                      <m:r>
                        <a:rPr lang="en-US" altLang="ja-JP" sz="2400" b="1" i="1" smtClean="0">
                          <a:solidFill>
                            <a:srgbClr val="52B780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𝟑</m:t>
                      </m:r>
                      <m:r>
                        <a:rPr lang="en-US" altLang="ja-JP" sz="2400" b="1" i="1" smtClean="0">
                          <a:solidFill>
                            <a:srgbClr val="52B780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, </m:t>
                      </m:r>
                      <m:r>
                        <a:rPr lang="en-US" altLang="ja-JP" sz="2400" b="1" i="1" smtClean="0">
                          <a:solidFill>
                            <a:srgbClr val="52B780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𝟐</m:t>
                      </m:r>
                      <m:r>
                        <a:rPr lang="en-US" altLang="ja-JP" sz="2400" b="1" i="1" smtClean="0">
                          <a:solidFill>
                            <a:srgbClr val="52B780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, </m:t>
                      </m:r>
                      <m:r>
                        <a:rPr lang="en-US" altLang="ja-JP" sz="2400" b="1" i="1" smtClean="0">
                          <a:solidFill>
                            <a:srgbClr val="52B780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𝟑</m:t>
                      </m:r>
                      <m:r>
                        <a:rPr lang="en-US" altLang="ja-JP" sz="2400" b="1" i="1" smtClean="0">
                          <a:solidFill>
                            <a:srgbClr val="52B780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&gt;</m:t>
                      </m:r>
                    </m:oMath>
                  </m:oMathPara>
                </a14:m>
                <a:endParaRPr lang="en-US" altLang="ja-JP" b="1" dirty="0">
                  <a:solidFill>
                    <a:srgbClr val="52B780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E6FD2C71-0AB4-5344-928D-A592C19C3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149" y="4767173"/>
                <a:ext cx="2125362" cy="5134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A1B776B9-057B-664A-BB67-9FF96B2439BE}"/>
                  </a:ext>
                </a:extLst>
              </p:cNvPr>
              <p:cNvSpPr/>
              <p:nvPr/>
            </p:nvSpPr>
            <p:spPr>
              <a:xfrm>
                <a:off x="6189747" y="5620139"/>
                <a:ext cx="2125362" cy="51340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solidFill>
                            <a:srgbClr val="DC5D4A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&lt;</m:t>
                      </m:r>
                      <m:r>
                        <a:rPr lang="en-US" altLang="ja-JP" sz="2400" b="1" i="1" smtClean="0">
                          <a:solidFill>
                            <a:srgbClr val="DC5D4A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𝟏</m:t>
                      </m:r>
                      <m:r>
                        <a:rPr lang="en-US" altLang="ja-JP" sz="2400" b="1" i="1" smtClean="0">
                          <a:solidFill>
                            <a:srgbClr val="DC5D4A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, </m:t>
                      </m:r>
                      <m:r>
                        <a:rPr lang="en-US" altLang="ja-JP" sz="2400" b="1" i="1" smtClean="0">
                          <a:solidFill>
                            <a:srgbClr val="DC5D4A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𝟏</m:t>
                      </m:r>
                      <m:r>
                        <a:rPr lang="en-US" altLang="ja-JP" sz="2400" b="1" i="1" smtClean="0">
                          <a:solidFill>
                            <a:srgbClr val="DC5D4A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,</m:t>
                      </m:r>
                      <m:r>
                        <a:rPr lang="en-US" altLang="ja-JP" sz="2400" b="1" i="1" smtClean="0">
                          <a:solidFill>
                            <a:srgbClr val="DC5D4A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𝟏</m:t>
                      </m:r>
                      <m:r>
                        <a:rPr lang="en-US" altLang="ja-JP" sz="2400" b="1" i="1" smtClean="0">
                          <a:solidFill>
                            <a:srgbClr val="DC5D4A"/>
                          </a:solidFill>
                          <a:latin typeface="Cambria Math" panose="02040503050406030204" pitchFamily="18" charset="0"/>
                          <a:ea typeface="Hiragino Maru Gothic ProN W4" charset="-128"/>
                          <a:cs typeface="Hiragino Maru Gothic ProN W4" charset="-128"/>
                        </a:rPr>
                        <m:t>&gt;</m:t>
                      </m:r>
                    </m:oMath>
                  </m:oMathPara>
                </a14:m>
                <a:endParaRPr lang="en-US" altLang="ja-JP" b="1" dirty="0">
                  <a:solidFill>
                    <a:srgbClr val="DC5D4A"/>
                  </a:solidFill>
                  <a:latin typeface="Hiragino Maru Gothic ProN W4" charset="-128"/>
                  <a:ea typeface="Hiragino Maru Gothic ProN W4" charset="-128"/>
                  <a:cs typeface="Hiragino Maru Gothic ProN W4" charset="-128"/>
                </a:endParaRPr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A1B776B9-057B-664A-BB67-9FF96B243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747" y="5620139"/>
                <a:ext cx="2125362" cy="5134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下矢印 144">
            <a:extLst>
              <a:ext uri="{FF2B5EF4-FFF2-40B4-BE49-F238E27FC236}">
                <a16:creationId xmlns:a16="http://schemas.microsoft.com/office/drawing/2014/main" id="{4035B92C-C943-8744-A414-0AEA87CCF2C9}"/>
              </a:ext>
            </a:extLst>
          </p:cNvPr>
          <p:cNvSpPr/>
          <p:nvPr/>
        </p:nvSpPr>
        <p:spPr>
          <a:xfrm>
            <a:off x="8084728" y="1376908"/>
            <a:ext cx="130446" cy="282457"/>
          </a:xfrm>
          <a:prstGeom prst="downArrow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角丸四角形吹き出し 145">
                <a:extLst>
                  <a:ext uri="{FF2B5EF4-FFF2-40B4-BE49-F238E27FC236}">
                    <a16:creationId xmlns:a16="http://schemas.microsoft.com/office/drawing/2014/main" id="{ACB6F499-054D-AE43-8BB5-6860EBED2371}"/>
                  </a:ext>
                </a:extLst>
              </p:cNvPr>
              <p:cNvSpPr/>
              <p:nvPr/>
            </p:nvSpPr>
            <p:spPr>
              <a:xfrm>
                <a:off x="7250453" y="1095820"/>
                <a:ext cx="1802548" cy="207882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Position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ja-JP" altLang="en-US" sz="200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6" name="角丸四角形吹き出し 145">
                <a:extLst>
                  <a:ext uri="{FF2B5EF4-FFF2-40B4-BE49-F238E27FC236}">
                    <a16:creationId xmlns:a16="http://schemas.microsoft.com/office/drawing/2014/main" id="{ACB6F499-054D-AE43-8BB5-6860EBED2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453" y="1095820"/>
                <a:ext cx="1802548" cy="207882"/>
              </a:xfrm>
              <a:prstGeom prst="wedgeRoundRectCallout">
                <a:avLst>
                  <a:gd name="adj1" fmla="val 1647"/>
                  <a:gd name="adj2" fmla="val 93648"/>
                  <a:gd name="adj3" fmla="val 16667"/>
                </a:avLst>
              </a:prstGeom>
              <a:blipFill>
                <a:blip r:embed="rId14"/>
                <a:stretch>
                  <a:fillRect l="-4167" t="-50000" b="-4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7454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948397D-B11D-D544-8994-3DAFC9E149A8}"/>
              </a:ext>
            </a:extLst>
          </p:cNvPr>
          <p:cNvGrpSpPr/>
          <p:nvPr/>
        </p:nvGrpSpPr>
        <p:grpSpPr>
          <a:xfrm>
            <a:off x="196585" y="1107954"/>
            <a:ext cx="8750830" cy="3148180"/>
            <a:chOff x="196585" y="2152983"/>
            <a:chExt cx="8750830" cy="3148180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90AFF9AA-6316-554C-8995-005494B05160}"/>
                </a:ext>
              </a:extLst>
            </p:cNvPr>
            <p:cNvGrpSpPr/>
            <p:nvPr/>
          </p:nvGrpSpPr>
          <p:grpSpPr>
            <a:xfrm>
              <a:off x="196585" y="2152983"/>
              <a:ext cx="8750830" cy="3148180"/>
              <a:chOff x="196585" y="2152983"/>
              <a:chExt cx="8750830" cy="3148180"/>
            </a:xfrm>
          </p:grpSpPr>
          <p:grpSp>
            <p:nvGrpSpPr>
              <p:cNvPr id="153" name="グループ化 152">
                <a:extLst>
                  <a:ext uri="{FF2B5EF4-FFF2-40B4-BE49-F238E27FC236}">
                    <a16:creationId xmlns:a16="http://schemas.microsoft.com/office/drawing/2014/main" id="{B565CA0D-64D4-E048-95A3-D414D2CA70B8}"/>
                  </a:ext>
                </a:extLst>
              </p:cNvPr>
              <p:cNvGrpSpPr/>
              <p:nvPr/>
            </p:nvGrpSpPr>
            <p:grpSpPr>
              <a:xfrm>
                <a:off x="196585" y="2152983"/>
                <a:ext cx="8750830" cy="2713993"/>
                <a:chOff x="-658193" y="2184514"/>
                <a:chExt cx="9791651" cy="3310940"/>
              </a:xfrm>
            </p:grpSpPr>
            <p:sp>
              <p:nvSpPr>
                <p:cNvPr id="172" name="テキスト ボックス 171">
                  <a:extLst>
                    <a:ext uri="{FF2B5EF4-FFF2-40B4-BE49-F238E27FC236}">
                      <a16:creationId xmlns:a16="http://schemas.microsoft.com/office/drawing/2014/main" id="{7E851D2C-F984-6449-8C8D-6DE5A35F8ECF}"/>
                    </a:ext>
                  </a:extLst>
                </p:cNvPr>
                <p:cNvSpPr txBox="1"/>
                <p:nvPr/>
              </p:nvSpPr>
              <p:spPr>
                <a:xfrm>
                  <a:off x="4791648" y="219685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3" name="テキスト ボックス 172">
                  <a:extLst>
                    <a:ext uri="{FF2B5EF4-FFF2-40B4-BE49-F238E27FC236}">
                      <a16:creationId xmlns:a16="http://schemas.microsoft.com/office/drawing/2014/main" id="{7BA93FE2-8B6A-8B45-A955-EE53A3713E2A}"/>
                    </a:ext>
                  </a:extLst>
                </p:cNvPr>
                <p:cNvSpPr txBox="1"/>
                <p:nvPr/>
              </p:nvSpPr>
              <p:spPr>
                <a:xfrm>
                  <a:off x="5734794" y="220199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4" name="テキスト ボックス 173">
                  <a:extLst>
                    <a:ext uri="{FF2B5EF4-FFF2-40B4-BE49-F238E27FC236}">
                      <a16:creationId xmlns:a16="http://schemas.microsoft.com/office/drawing/2014/main" id="{EF82BEF6-738C-B749-8AD6-A47E11DCC921}"/>
                    </a:ext>
                  </a:extLst>
                </p:cNvPr>
                <p:cNvSpPr txBox="1"/>
                <p:nvPr/>
              </p:nvSpPr>
              <p:spPr>
                <a:xfrm>
                  <a:off x="2184062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3" name="テキスト ボックス 182">
                  <a:extLst>
                    <a:ext uri="{FF2B5EF4-FFF2-40B4-BE49-F238E27FC236}">
                      <a16:creationId xmlns:a16="http://schemas.microsoft.com/office/drawing/2014/main" id="{4E730353-1154-5248-B469-A7B5513235B9}"/>
                    </a:ext>
                  </a:extLst>
                </p:cNvPr>
                <p:cNvSpPr txBox="1"/>
                <p:nvPr/>
              </p:nvSpPr>
              <p:spPr>
                <a:xfrm>
                  <a:off x="1327287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4" name="テキスト ボックス 183">
                  <a:extLst>
                    <a:ext uri="{FF2B5EF4-FFF2-40B4-BE49-F238E27FC236}">
                      <a16:creationId xmlns:a16="http://schemas.microsoft.com/office/drawing/2014/main" id="{7BE377CA-CB1E-9241-B193-3567E2C9768F}"/>
                    </a:ext>
                  </a:extLst>
                </p:cNvPr>
                <p:cNvSpPr txBox="1"/>
                <p:nvPr/>
              </p:nvSpPr>
              <p:spPr>
                <a:xfrm>
                  <a:off x="4011920" y="218451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5" name="テキスト ボックス 184">
                  <a:extLst>
                    <a:ext uri="{FF2B5EF4-FFF2-40B4-BE49-F238E27FC236}">
                      <a16:creationId xmlns:a16="http://schemas.microsoft.com/office/drawing/2014/main" id="{86EDA9E2-9C2C-2146-8CFC-D648C4E10EB5}"/>
                    </a:ext>
                  </a:extLst>
                </p:cNvPr>
                <p:cNvSpPr txBox="1"/>
                <p:nvPr/>
              </p:nvSpPr>
              <p:spPr>
                <a:xfrm>
                  <a:off x="6544319" y="436508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6" name="テキスト ボックス 185">
                  <a:extLst>
                    <a:ext uri="{FF2B5EF4-FFF2-40B4-BE49-F238E27FC236}">
                      <a16:creationId xmlns:a16="http://schemas.microsoft.com/office/drawing/2014/main" id="{0FE4BC03-B9C8-584E-9719-C60DFDC65849}"/>
                    </a:ext>
                  </a:extLst>
                </p:cNvPr>
                <p:cNvSpPr txBox="1"/>
                <p:nvPr/>
              </p:nvSpPr>
              <p:spPr>
                <a:xfrm>
                  <a:off x="30706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7" name="テキスト ボックス 186">
                  <a:extLst>
                    <a:ext uri="{FF2B5EF4-FFF2-40B4-BE49-F238E27FC236}">
                      <a16:creationId xmlns:a16="http://schemas.microsoft.com/office/drawing/2014/main" id="{A7206747-1FD3-FF43-9A63-B99819ABB90C}"/>
                    </a:ext>
                  </a:extLst>
                </p:cNvPr>
                <p:cNvSpPr txBox="1"/>
                <p:nvPr/>
              </p:nvSpPr>
              <p:spPr>
                <a:xfrm>
                  <a:off x="7442259" y="2795177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8" name="テキスト ボックス 187">
                  <a:extLst>
                    <a:ext uri="{FF2B5EF4-FFF2-40B4-BE49-F238E27FC236}">
                      <a16:creationId xmlns:a16="http://schemas.microsoft.com/office/drawing/2014/main" id="{2B467658-C978-5448-938F-6BCB516A1D0B}"/>
                    </a:ext>
                  </a:extLst>
                </p:cNvPr>
                <p:cNvSpPr txBox="1"/>
                <p:nvPr/>
              </p:nvSpPr>
              <p:spPr>
                <a:xfrm>
                  <a:off x="4791648" y="3356198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9" name="テキスト ボックス 188">
                  <a:extLst>
                    <a:ext uri="{FF2B5EF4-FFF2-40B4-BE49-F238E27FC236}">
                      <a16:creationId xmlns:a16="http://schemas.microsoft.com/office/drawing/2014/main" id="{9EB671C4-C770-C14B-A661-DD8E39C1A0C4}"/>
                    </a:ext>
                  </a:extLst>
                </p:cNvPr>
                <p:cNvSpPr txBox="1"/>
                <p:nvPr/>
              </p:nvSpPr>
              <p:spPr>
                <a:xfrm>
                  <a:off x="5692466" y="3367523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0" name="円/楕円 189">
                  <a:extLst>
                    <a:ext uri="{FF2B5EF4-FFF2-40B4-BE49-F238E27FC236}">
                      <a16:creationId xmlns:a16="http://schemas.microsoft.com/office/drawing/2014/main" id="{F3C9FC5D-5328-704B-ACEA-8EC784ECF6A4}"/>
                    </a:ext>
                  </a:extLst>
                </p:cNvPr>
                <p:cNvSpPr/>
                <p:nvPr/>
              </p:nvSpPr>
              <p:spPr>
                <a:xfrm>
                  <a:off x="6203067" y="3715460"/>
                  <a:ext cx="230701" cy="23929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1" name="円/楕円 190">
                  <a:extLst>
                    <a:ext uri="{FF2B5EF4-FFF2-40B4-BE49-F238E27FC236}">
                      <a16:creationId xmlns:a16="http://schemas.microsoft.com/office/drawing/2014/main" id="{4F5322D2-6D8E-B047-AC61-73F13FD2AB7A}"/>
                    </a:ext>
                  </a:extLst>
                </p:cNvPr>
                <p:cNvSpPr/>
                <p:nvPr/>
              </p:nvSpPr>
              <p:spPr>
                <a:xfrm>
                  <a:off x="2667127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92" name="直線コネクタ 191">
                  <a:extLst>
                    <a:ext uri="{FF2B5EF4-FFF2-40B4-BE49-F238E27FC236}">
                      <a16:creationId xmlns:a16="http://schemas.microsoft.com/office/drawing/2014/main" id="{AE3113FD-25CE-E74D-9602-704E98460231}"/>
                    </a:ext>
                  </a:extLst>
                </p:cNvPr>
                <p:cNvCxnSpPr>
                  <a:cxnSpLocks/>
                  <a:stCxn id="199" idx="2"/>
                  <a:endCxn id="193" idx="6"/>
                </p:cNvCxnSpPr>
                <p:nvPr/>
              </p:nvCxnSpPr>
              <p:spPr>
                <a:xfrm flipH="1">
                  <a:off x="1147927" y="2659450"/>
                  <a:ext cx="61029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円/楕円 192">
                  <a:extLst>
                    <a:ext uri="{FF2B5EF4-FFF2-40B4-BE49-F238E27FC236}">
                      <a16:creationId xmlns:a16="http://schemas.microsoft.com/office/drawing/2014/main" id="{1C71E21F-C270-B947-88C2-EB31C2FAB319}"/>
                    </a:ext>
                  </a:extLst>
                </p:cNvPr>
                <p:cNvSpPr/>
                <p:nvPr/>
              </p:nvSpPr>
              <p:spPr>
                <a:xfrm>
                  <a:off x="917226" y="2539803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4" name="円/楕円 193">
                  <a:extLst>
                    <a:ext uri="{FF2B5EF4-FFF2-40B4-BE49-F238E27FC236}">
                      <a16:creationId xmlns:a16="http://schemas.microsoft.com/office/drawing/2014/main" id="{5AE61354-00F0-9344-8CBB-4E6348B1EB6A}"/>
                    </a:ext>
                  </a:extLst>
                </p:cNvPr>
                <p:cNvSpPr/>
                <p:nvPr/>
              </p:nvSpPr>
              <p:spPr>
                <a:xfrm>
                  <a:off x="6159983" y="254503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5" name="円/楕円 194">
                  <a:extLst>
                    <a:ext uri="{FF2B5EF4-FFF2-40B4-BE49-F238E27FC236}">
                      <a16:creationId xmlns:a16="http://schemas.microsoft.com/office/drawing/2014/main" id="{F8892F87-9AEB-1A47-8520-7E6C4B31DB2D}"/>
                    </a:ext>
                  </a:extLst>
                </p:cNvPr>
                <p:cNvSpPr/>
                <p:nvPr/>
              </p:nvSpPr>
              <p:spPr>
                <a:xfrm>
                  <a:off x="5249640" y="25440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96" name="直線コネクタ 195">
                  <a:extLst>
                    <a:ext uri="{FF2B5EF4-FFF2-40B4-BE49-F238E27FC236}">
                      <a16:creationId xmlns:a16="http://schemas.microsoft.com/office/drawing/2014/main" id="{E8526E9C-7374-0149-AE1E-C602994036E7}"/>
                    </a:ext>
                  </a:extLst>
                </p:cNvPr>
                <p:cNvCxnSpPr>
                  <a:cxnSpLocks/>
                  <a:stCxn id="198" idx="6"/>
                  <a:endCxn id="190" idx="2"/>
                </p:cNvCxnSpPr>
                <p:nvPr/>
              </p:nvCxnSpPr>
              <p:spPr>
                <a:xfrm>
                  <a:off x="5480340" y="3835107"/>
                  <a:ext cx="72272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線コネクタ 196">
                  <a:extLst>
                    <a:ext uri="{FF2B5EF4-FFF2-40B4-BE49-F238E27FC236}">
                      <a16:creationId xmlns:a16="http://schemas.microsoft.com/office/drawing/2014/main" id="{9CB63349-FDBF-2249-9E89-1FDF7B6EC5D9}"/>
                    </a:ext>
                  </a:extLst>
                </p:cNvPr>
                <p:cNvCxnSpPr>
                  <a:cxnSpLocks/>
                  <a:stCxn id="191" idx="2"/>
                  <a:endCxn id="199" idx="6"/>
                </p:cNvCxnSpPr>
                <p:nvPr/>
              </p:nvCxnSpPr>
              <p:spPr>
                <a:xfrm flipH="1">
                  <a:off x="1988926" y="2655245"/>
                  <a:ext cx="678201" cy="420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円/楕円 197">
                  <a:extLst>
                    <a:ext uri="{FF2B5EF4-FFF2-40B4-BE49-F238E27FC236}">
                      <a16:creationId xmlns:a16="http://schemas.microsoft.com/office/drawing/2014/main" id="{0AF82F6D-4C49-DD4D-B2B5-7CF442818BFB}"/>
                    </a:ext>
                  </a:extLst>
                </p:cNvPr>
                <p:cNvSpPr/>
                <p:nvPr/>
              </p:nvSpPr>
              <p:spPr>
                <a:xfrm>
                  <a:off x="5249640" y="3715460"/>
                  <a:ext cx="230701" cy="23929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9" name="円/楕円 198">
                  <a:extLst>
                    <a:ext uri="{FF2B5EF4-FFF2-40B4-BE49-F238E27FC236}">
                      <a16:creationId xmlns:a16="http://schemas.microsoft.com/office/drawing/2014/main" id="{FB38822B-D787-FD46-BB81-6B6E700E6B57}"/>
                    </a:ext>
                  </a:extLst>
                </p:cNvPr>
                <p:cNvSpPr/>
                <p:nvPr/>
              </p:nvSpPr>
              <p:spPr>
                <a:xfrm>
                  <a:off x="1758225" y="2539803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00" name="直線コネクタ 199">
                  <a:extLst>
                    <a:ext uri="{FF2B5EF4-FFF2-40B4-BE49-F238E27FC236}">
                      <a16:creationId xmlns:a16="http://schemas.microsoft.com/office/drawing/2014/main" id="{3311F06F-A5F2-4446-98FA-3154AED92285}"/>
                    </a:ext>
                  </a:extLst>
                </p:cNvPr>
                <p:cNvCxnSpPr>
                  <a:cxnSpLocks/>
                  <a:stCxn id="191" idx="6"/>
                  <a:endCxn id="203" idx="2"/>
                </p:cNvCxnSpPr>
                <p:nvPr/>
              </p:nvCxnSpPr>
              <p:spPr>
                <a:xfrm>
                  <a:off x="2897828" y="2655245"/>
                  <a:ext cx="6835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円/楕円 200">
                  <a:extLst>
                    <a:ext uri="{FF2B5EF4-FFF2-40B4-BE49-F238E27FC236}">
                      <a16:creationId xmlns:a16="http://schemas.microsoft.com/office/drawing/2014/main" id="{7441F0E1-B259-E849-93FB-5036D7EAC0C9}"/>
                    </a:ext>
                  </a:extLst>
                </p:cNvPr>
                <p:cNvSpPr/>
                <p:nvPr/>
              </p:nvSpPr>
              <p:spPr>
                <a:xfrm>
                  <a:off x="4432954" y="25440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02" name="直線コネクタ 201">
                  <a:extLst>
                    <a:ext uri="{FF2B5EF4-FFF2-40B4-BE49-F238E27FC236}">
                      <a16:creationId xmlns:a16="http://schemas.microsoft.com/office/drawing/2014/main" id="{3FCB6540-D8E2-384E-BA14-5B24CCA8D2B6}"/>
                    </a:ext>
                  </a:extLst>
                </p:cNvPr>
                <p:cNvCxnSpPr>
                  <a:cxnSpLocks/>
                  <a:stCxn id="195" idx="2"/>
                  <a:endCxn id="201" idx="6"/>
                </p:cNvCxnSpPr>
                <p:nvPr/>
              </p:nvCxnSpPr>
              <p:spPr>
                <a:xfrm flipH="1">
                  <a:off x="4663655" y="2663656"/>
                  <a:ext cx="58598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円/楕円 202">
                  <a:extLst>
                    <a:ext uri="{FF2B5EF4-FFF2-40B4-BE49-F238E27FC236}">
                      <a16:creationId xmlns:a16="http://schemas.microsoft.com/office/drawing/2014/main" id="{4C9B600F-A156-7243-8FA8-560D451C61FC}"/>
                    </a:ext>
                  </a:extLst>
                </p:cNvPr>
                <p:cNvSpPr/>
                <p:nvPr/>
              </p:nvSpPr>
              <p:spPr>
                <a:xfrm>
                  <a:off x="3581328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04" name="直線コネクタ 203">
                  <a:extLst>
                    <a:ext uri="{FF2B5EF4-FFF2-40B4-BE49-F238E27FC236}">
                      <a16:creationId xmlns:a16="http://schemas.microsoft.com/office/drawing/2014/main" id="{B8B09DFC-D1AE-1846-BD4C-903BB9201109}"/>
                    </a:ext>
                  </a:extLst>
                </p:cNvPr>
                <p:cNvCxnSpPr>
                  <a:cxnSpLocks/>
                  <a:stCxn id="201" idx="2"/>
                  <a:endCxn id="203" idx="6"/>
                </p:cNvCxnSpPr>
                <p:nvPr/>
              </p:nvCxnSpPr>
              <p:spPr>
                <a:xfrm flipH="1" flipV="1">
                  <a:off x="3812029" y="2655245"/>
                  <a:ext cx="620925" cy="841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直線コネクタ 204">
                  <a:extLst>
                    <a:ext uri="{FF2B5EF4-FFF2-40B4-BE49-F238E27FC236}">
                      <a16:creationId xmlns:a16="http://schemas.microsoft.com/office/drawing/2014/main" id="{7C9B5F84-5ADD-764D-B094-C70752BBAEF4}"/>
                    </a:ext>
                  </a:extLst>
                </p:cNvPr>
                <p:cNvCxnSpPr>
                  <a:cxnSpLocks/>
                  <a:stCxn id="194" idx="2"/>
                  <a:endCxn id="195" idx="6"/>
                </p:cNvCxnSpPr>
                <p:nvPr/>
              </p:nvCxnSpPr>
              <p:spPr>
                <a:xfrm flipH="1" flipV="1">
                  <a:off x="5480341" y="2663656"/>
                  <a:ext cx="679642" cy="10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カギ線コネクタ 205">
                  <a:extLst>
                    <a:ext uri="{FF2B5EF4-FFF2-40B4-BE49-F238E27FC236}">
                      <a16:creationId xmlns:a16="http://schemas.microsoft.com/office/drawing/2014/main" id="{3374D6AB-9ADA-CC41-8067-BFB1D7FECD7C}"/>
                    </a:ext>
                  </a:extLst>
                </p:cNvPr>
                <p:cNvCxnSpPr>
                  <a:cxnSpLocks/>
                  <a:stCxn id="201" idx="4"/>
                  <a:endCxn id="198" idx="2"/>
                </p:cNvCxnSpPr>
                <p:nvPr/>
              </p:nvCxnSpPr>
              <p:spPr>
                <a:xfrm rot="16200000" flipH="1">
                  <a:off x="4373070" y="2958537"/>
                  <a:ext cx="1051804" cy="701336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円/楕円 206">
                  <a:extLst>
                    <a:ext uri="{FF2B5EF4-FFF2-40B4-BE49-F238E27FC236}">
                      <a16:creationId xmlns:a16="http://schemas.microsoft.com/office/drawing/2014/main" id="{F703CA04-445A-F045-AD53-2D5EBCA6138F}"/>
                    </a:ext>
                  </a:extLst>
                </p:cNvPr>
                <p:cNvSpPr/>
                <p:nvPr/>
              </p:nvSpPr>
              <p:spPr>
                <a:xfrm>
                  <a:off x="7949330" y="37149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08" name="円/楕円 207">
                  <a:extLst>
                    <a:ext uri="{FF2B5EF4-FFF2-40B4-BE49-F238E27FC236}">
                      <a16:creationId xmlns:a16="http://schemas.microsoft.com/office/drawing/2014/main" id="{2B6838CE-D9C5-5F4F-8D7D-FB7359F92134}"/>
                    </a:ext>
                  </a:extLst>
                </p:cNvPr>
                <p:cNvSpPr/>
                <p:nvPr/>
              </p:nvSpPr>
              <p:spPr>
                <a:xfrm>
                  <a:off x="7906246" y="3129973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09" name="円/楕円 208">
                  <a:extLst>
                    <a:ext uri="{FF2B5EF4-FFF2-40B4-BE49-F238E27FC236}">
                      <a16:creationId xmlns:a16="http://schemas.microsoft.com/office/drawing/2014/main" id="{1805750F-A589-2F4B-BBB8-CA66D173247D}"/>
                    </a:ext>
                  </a:extLst>
                </p:cNvPr>
                <p:cNvSpPr/>
                <p:nvPr/>
              </p:nvSpPr>
              <p:spPr>
                <a:xfrm>
                  <a:off x="6995903" y="3128945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10" name="直線コネクタ 209">
                  <a:extLst>
                    <a:ext uri="{FF2B5EF4-FFF2-40B4-BE49-F238E27FC236}">
                      <a16:creationId xmlns:a16="http://schemas.microsoft.com/office/drawing/2014/main" id="{53EBE91E-1E55-D742-8B95-72ACBB171059}"/>
                    </a:ext>
                  </a:extLst>
                </p:cNvPr>
                <p:cNvCxnSpPr>
                  <a:cxnSpLocks/>
                  <a:stCxn id="211" idx="6"/>
                  <a:endCxn id="207" idx="2"/>
                </p:cNvCxnSpPr>
                <p:nvPr/>
              </p:nvCxnSpPr>
              <p:spPr>
                <a:xfrm>
                  <a:off x="7226604" y="3834556"/>
                  <a:ext cx="72272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円/楕円 210">
                  <a:extLst>
                    <a:ext uri="{FF2B5EF4-FFF2-40B4-BE49-F238E27FC236}">
                      <a16:creationId xmlns:a16="http://schemas.microsoft.com/office/drawing/2014/main" id="{173B4FA6-C444-0C44-B158-3D8DCFFAE427}"/>
                    </a:ext>
                  </a:extLst>
                </p:cNvPr>
                <p:cNvSpPr/>
                <p:nvPr/>
              </p:nvSpPr>
              <p:spPr>
                <a:xfrm>
                  <a:off x="6995903" y="37149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13" name="直線コネクタ 212">
                  <a:extLst>
                    <a:ext uri="{FF2B5EF4-FFF2-40B4-BE49-F238E27FC236}">
                      <a16:creationId xmlns:a16="http://schemas.microsoft.com/office/drawing/2014/main" id="{01DC13C3-15A5-9D48-AE0F-D260911BD24C}"/>
                    </a:ext>
                  </a:extLst>
                </p:cNvPr>
                <p:cNvCxnSpPr>
                  <a:cxnSpLocks/>
                  <a:stCxn id="208" idx="2"/>
                  <a:endCxn id="209" idx="6"/>
                </p:cNvCxnSpPr>
                <p:nvPr/>
              </p:nvCxnSpPr>
              <p:spPr>
                <a:xfrm flipH="1" flipV="1">
                  <a:off x="7226604" y="3248592"/>
                  <a:ext cx="679642" cy="102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カギ線コネクタ 213">
                  <a:extLst>
                    <a:ext uri="{FF2B5EF4-FFF2-40B4-BE49-F238E27FC236}">
                      <a16:creationId xmlns:a16="http://schemas.microsoft.com/office/drawing/2014/main" id="{013A3B5D-AA0C-CA40-855A-1715B45D15AF}"/>
                    </a:ext>
                  </a:extLst>
                </p:cNvPr>
                <p:cNvCxnSpPr>
                  <a:cxnSpLocks/>
                  <a:stCxn id="190" idx="6"/>
                  <a:endCxn id="211" idx="2"/>
                </p:cNvCxnSpPr>
                <p:nvPr/>
              </p:nvCxnSpPr>
              <p:spPr>
                <a:xfrm flipV="1">
                  <a:off x="6433768" y="3834556"/>
                  <a:ext cx="562135" cy="551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円/楕円 214">
                  <a:extLst>
                    <a:ext uri="{FF2B5EF4-FFF2-40B4-BE49-F238E27FC236}">
                      <a16:creationId xmlns:a16="http://schemas.microsoft.com/office/drawing/2014/main" id="{9FE51A54-FF58-C14B-92C7-A747B954D633}"/>
                    </a:ext>
                  </a:extLst>
                </p:cNvPr>
                <p:cNvSpPr/>
                <p:nvPr/>
              </p:nvSpPr>
              <p:spPr>
                <a:xfrm>
                  <a:off x="7949330" y="433502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16" name="直線コネクタ 215">
                  <a:extLst>
                    <a:ext uri="{FF2B5EF4-FFF2-40B4-BE49-F238E27FC236}">
                      <a16:creationId xmlns:a16="http://schemas.microsoft.com/office/drawing/2014/main" id="{35C117A7-BF4F-C744-A59C-B446C7C3AA76}"/>
                    </a:ext>
                  </a:extLst>
                </p:cNvPr>
                <p:cNvCxnSpPr>
                  <a:cxnSpLocks/>
                  <a:stCxn id="217" idx="6"/>
                  <a:endCxn id="215" idx="2"/>
                </p:cNvCxnSpPr>
                <p:nvPr/>
              </p:nvCxnSpPr>
              <p:spPr>
                <a:xfrm>
                  <a:off x="7226604" y="4454675"/>
                  <a:ext cx="72272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7" name="円/楕円 216">
                  <a:extLst>
                    <a:ext uri="{FF2B5EF4-FFF2-40B4-BE49-F238E27FC236}">
                      <a16:creationId xmlns:a16="http://schemas.microsoft.com/office/drawing/2014/main" id="{3A1C3C7D-6A81-5949-9D1F-6A2425A81E32}"/>
                    </a:ext>
                  </a:extLst>
                </p:cNvPr>
                <p:cNvSpPr/>
                <p:nvPr/>
              </p:nvSpPr>
              <p:spPr>
                <a:xfrm>
                  <a:off x="6995903" y="433502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18" name="カギ線コネクタ 217">
                  <a:extLst>
                    <a:ext uri="{FF2B5EF4-FFF2-40B4-BE49-F238E27FC236}">
                      <a16:creationId xmlns:a16="http://schemas.microsoft.com/office/drawing/2014/main" id="{9EFDC985-2501-4C48-A191-5436E15BA9D5}"/>
                    </a:ext>
                  </a:extLst>
                </p:cNvPr>
                <p:cNvCxnSpPr>
                  <a:cxnSpLocks/>
                  <a:stCxn id="190" idx="4"/>
                  <a:endCxn id="217" idx="2"/>
                </p:cNvCxnSpPr>
                <p:nvPr/>
              </p:nvCxnSpPr>
              <p:spPr>
                <a:xfrm rot="16200000" flipH="1">
                  <a:off x="6407200" y="3865970"/>
                  <a:ext cx="499920" cy="677486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円/楕円 218">
                  <a:extLst>
                    <a:ext uri="{FF2B5EF4-FFF2-40B4-BE49-F238E27FC236}">
                      <a16:creationId xmlns:a16="http://schemas.microsoft.com/office/drawing/2014/main" id="{AB7DD753-8A48-A746-930E-F29259597AEA}"/>
                    </a:ext>
                  </a:extLst>
                </p:cNvPr>
                <p:cNvSpPr/>
                <p:nvPr/>
              </p:nvSpPr>
              <p:spPr>
                <a:xfrm>
                  <a:off x="8902757" y="371490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20" name="直線コネクタ 219">
                  <a:extLst>
                    <a:ext uri="{FF2B5EF4-FFF2-40B4-BE49-F238E27FC236}">
                      <a16:creationId xmlns:a16="http://schemas.microsoft.com/office/drawing/2014/main" id="{8BA8BECE-A930-F644-BBE9-B829BAD3BB48}"/>
                    </a:ext>
                  </a:extLst>
                </p:cNvPr>
                <p:cNvCxnSpPr>
                  <a:cxnSpLocks/>
                  <a:endCxn id="219" idx="2"/>
                </p:cNvCxnSpPr>
                <p:nvPr/>
              </p:nvCxnSpPr>
              <p:spPr>
                <a:xfrm>
                  <a:off x="8180031" y="3834555"/>
                  <a:ext cx="72272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テキスト ボックス 220">
                  <a:extLst>
                    <a:ext uri="{FF2B5EF4-FFF2-40B4-BE49-F238E27FC236}">
                      <a16:creationId xmlns:a16="http://schemas.microsoft.com/office/drawing/2014/main" id="{F847A004-4E9A-F84A-8A29-C95FFF81E6AD}"/>
                    </a:ext>
                  </a:extLst>
                </p:cNvPr>
                <p:cNvSpPr txBox="1"/>
                <p:nvPr/>
              </p:nvSpPr>
              <p:spPr>
                <a:xfrm>
                  <a:off x="7488665" y="437663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22" name="直線コネクタ 221">
                  <a:extLst>
                    <a:ext uri="{FF2B5EF4-FFF2-40B4-BE49-F238E27FC236}">
                      <a16:creationId xmlns:a16="http://schemas.microsoft.com/office/drawing/2014/main" id="{C0CDF1F2-AC00-934D-B9B0-6E5BE7AA79BD}"/>
                    </a:ext>
                  </a:extLst>
                </p:cNvPr>
                <p:cNvCxnSpPr>
                  <a:cxnSpLocks/>
                  <a:stCxn id="193" idx="2"/>
                  <a:endCxn id="223" idx="6"/>
                </p:cNvCxnSpPr>
                <p:nvPr/>
              </p:nvCxnSpPr>
              <p:spPr>
                <a:xfrm flipH="1">
                  <a:off x="350635" y="2659450"/>
                  <a:ext cx="566591" cy="5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円/楕円 222">
                  <a:extLst>
                    <a:ext uri="{FF2B5EF4-FFF2-40B4-BE49-F238E27FC236}">
                      <a16:creationId xmlns:a16="http://schemas.microsoft.com/office/drawing/2014/main" id="{76A3746E-95D6-4B4D-8EB3-126DFB84CB65}"/>
                    </a:ext>
                  </a:extLst>
                </p:cNvPr>
                <p:cNvSpPr/>
                <p:nvPr/>
              </p:nvSpPr>
              <p:spPr>
                <a:xfrm>
                  <a:off x="119934" y="254038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4" name="テキスト ボックス 223">
                  <a:extLst>
                    <a:ext uri="{FF2B5EF4-FFF2-40B4-BE49-F238E27FC236}">
                      <a16:creationId xmlns:a16="http://schemas.microsoft.com/office/drawing/2014/main" id="{68F77270-C62E-AE46-A6E4-31697113049D}"/>
                    </a:ext>
                  </a:extLst>
                </p:cNvPr>
                <p:cNvSpPr txBox="1"/>
                <p:nvPr/>
              </p:nvSpPr>
              <p:spPr>
                <a:xfrm>
                  <a:off x="479185" y="2201990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5" name="テキスト ボックス 224">
                  <a:extLst>
                    <a:ext uri="{FF2B5EF4-FFF2-40B4-BE49-F238E27FC236}">
                      <a16:creationId xmlns:a16="http://schemas.microsoft.com/office/drawing/2014/main" id="{DB336535-FD54-B04A-9B18-737BC9956219}"/>
                    </a:ext>
                  </a:extLst>
                </p:cNvPr>
                <p:cNvSpPr txBox="1"/>
                <p:nvPr/>
              </p:nvSpPr>
              <p:spPr>
                <a:xfrm>
                  <a:off x="6610972" y="279204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6" name="テキスト ボックス 225">
                  <a:extLst>
                    <a:ext uri="{FF2B5EF4-FFF2-40B4-BE49-F238E27FC236}">
                      <a16:creationId xmlns:a16="http://schemas.microsoft.com/office/drawing/2014/main" id="{D384DC98-0DAF-0040-9FF8-5D7504DF4E21}"/>
                    </a:ext>
                  </a:extLst>
                </p:cNvPr>
                <p:cNvSpPr txBox="1"/>
                <p:nvPr/>
              </p:nvSpPr>
              <p:spPr>
                <a:xfrm>
                  <a:off x="6603423" y="339770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7" name="テキスト ボックス 226">
                  <a:extLst>
                    <a:ext uri="{FF2B5EF4-FFF2-40B4-BE49-F238E27FC236}">
                      <a16:creationId xmlns:a16="http://schemas.microsoft.com/office/drawing/2014/main" id="{CAB0CA34-24D5-104E-A97E-4F5D3E56A021}"/>
                    </a:ext>
                  </a:extLst>
                </p:cNvPr>
                <p:cNvSpPr txBox="1"/>
                <p:nvPr/>
              </p:nvSpPr>
              <p:spPr>
                <a:xfrm>
                  <a:off x="7430191" y="336446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8" name="テキスト ボックス 227">
                  <a:extLst>
                    <a:ext uri="{FF2B5EF4-FFF2-40B4-BE49-F238E27FC236}">
                      <a16:creationId xmlns:a16="http://schemas.microsoft.com/office/drawing/2014/main" id="{6E118B36-757E-0B48-BC96-66ABAF09DFE5}"/>
                    </a:ext>
                  </a:extLst>
                </p:cNvPr>
                <p:cNvSpPr txBox="1"/>
                <p:nvPr/>
              </p:nvSpPr>
              <p:spPr>
                <a:xfrm>
                  <a:off x="8440451" y="337428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9" name="円/楕円 228">
                  <a:extLst>
                    <a:ext uri="{FF2B5EF4-FFF2-40B4-BE49-F238E27FC236}">
                      <a16:creationId xmlns:a16="http://schemas.microsoft.com/office/drawing/2014/main" id="{0E8CE184-DE26-364D-9527-235100797571}"/>
                    </a:ext>
                  </a:extLst>
                </p:cNvPr>
                <p:cNvSpPr/>
                <p:nvPr/>
              </p:nvSpPr>
              <p:spPr>
                <a:xfrm>
                  <a:off x="4541605" y="5254234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30" name="直線コネクタ 229">
                  <a:extLst>
                    <a:ext uri="{FF2B5EF4-FFF2-40B4-BE49-F238E27FC236}">
                      <a16:creationId xmlns:a16="http://schemas.microsoft.com/office/drawing/2014/main" id="{7BFA9587-F354-7945-B8BC-62B9AA96E735}"/>
                    </a:ext>
                  </a:extLst>
                </p:cNvPr>
                <p:cNvCxnSpPr>
                  <a:cxnSpLocks/>
                  <a:stCxn id="231" idx="6"/>
                  <a:endCxn id="229" idx="2"/>
                </p:cNvCxnSpPr>
                <p:nvPr/>
              </p:nvCxnSpPr>
              <p:spPr>
                <a:xfrm>
                  <a:off x="3818879" y="5373881"/>
                  <a:ext cx="72272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円/楕円 230">
                  <a:extLst>
                    <a:ext uri="{FF2B5EF4-FFF2-40B4-BE49-F238E27FC236}">
                      <a16:creationId xmlns:a16="http://schemas.microsoft.com/office/drawing/2014/main" id="{B6E8CCBC-B9BE-DD47-890E-CD07D512D2F9}"/>
                    </a:ext>
                  </a:extLst>
                </p:cNvPr>
                <p:cNvSpPr/>
                <p:nvPr/>
              </p:nvSpPr>
              <p:spPr>
                <a:xfrm>
                  <a:off x="3588178" y="5254234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32" name="カギ線コネクタ 231">
                  <a:extLst>
                    <a:ext uri="{FF2B5EF4-FFF2-40B4-BE49-F238E27FC236}">
                      <a16:creationId xmlns:a16="http://schemas.microsoft.com/office/drawing/2014/main" id="{E08F97A0-F793-204E-8B16-2F47E33EEE83}"/>
                    </a:ext>
                  </a:extLst>
                </p:cNvPr>
                <p:cNvCxnSpPr>
                  <a:cxnSpLocks/>
                  <a:endCxn id="231" idx="2"/>
                </p:cNvCxnSpPr>
                <p:nvPr/>
              </p:nvCxnSpPr>
              <p:spPr>
                <a:xfrm rot="16200000" flipH="1">
                  <a:off x="1874176" y="3659878"/>
                  <a:ext cx="2627791" cy="800214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テキスト ボックス 232">
                  <a:extLst>
                    <a:ext uri="{FF2B5EF4-FFF2-40B4-BE49-F238E27FC236}">
                      <a16:creationId xmlns:a16="http://schemas.microsoft.com/office/drawing/2014/main" id="{208F068A-C106-AF48-9AD0-61C5A3DBFD15}"/>
                    </a:ext>
                  </a:extLst>
                </p:cNvPr>
                <p:cNvSpPr txBox="1"/>
                <p:nvPr/>
              </p:nvSpPr>
              <p:spPr>
                <a:xfrm>
                  <a:off x="4936223" y="492260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34" name="円/楕円 233">
                  <a:extLst>
                    <a:ext uri="{FF2B5EF4-FFF2-40B4-BE49-F238E27FC236}">
                      <a16:creationId xmlns:a16="http://schemas.microsoft.com/office/drawing/2014/main" id="{36EC5790-AE4F-DA43-AA88-C42DA1F38E15}"/>
                    </a:ext>
                  </a:extLst>
                </p:cNvPr>
                <p:cNvSpPr/>
                <p:nvPr/>
              </p:nvSpPr>
              <p:spPr>
                <a:xfrm>
                  <a:off x="5394216" y="5256160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35" name="直線コネクタ 234">
                  <a:extLst>
                    <a:ext uri="{FF2B5EF4-FFF2-40B4-BE49-F238E27FC236}">
                      <a16:creationId xmlns:a16="http://schemas.microsoft.com/office/drawing/2014/main" id="{8B70C4DB-DD91-5B42-81DC-E57410CD0244}"/>
                    </a:ext>
                  </a:extLst>
                </p:cNvPr>
                <p:cNvCxnSpPr>
                  <a:cxnSpLocks/>
                  <a:stCxn id="234" idx="2"/>
                  <a:endCxn id="229" idx="6"/>
                </p:cNvCxnSpPr>
                <p:nvPr/>
              </p:nvCxnSpPr>
              <p:spPr>
                <a:xfrm flipH="1" flipV="1">
                  <a:off x="4772306" y="5373881"/>
                  <a:ext cx="621910" cy="192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6" name="テキスト ボックス 235">
                  <a:extLst>
                    <a:ext uri="{FF2B5EF4-FFF2-40B4-BE49-F238E27FC236}">
                      <a16:creationId xmlns:a16="http://schemas.microsoft.com/office/drawing/2014/main" id="{AE1BD157-2117-3842-89D0-B989B47ED16B}"/>
                    </a:ext>
                  </a:extLst>
                </p:cNvPr>
                <p:cNvSpPr txBox="1"/>
                <p:nvPr/>
              </p:nvSpPr>
              <p:spPr>
                <a:xfrm>
                  <a:off x="3027692" y="491066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37" name="テキスト ボックス 236">
                  <a:extLst>
                    <a:ext uri="{FF2B5EF4-FFF2-40B4-BE49-F238E27FC236}">
                      <a16:creationId xmlns:a16="http://schemas.microsoft.com/office/drawing/2014/main" id="{70DF4D10-4203-F349-AB1F-9BC189501BFA}"/>
                    </a:ext>
                  </a:extLst>
                </p:cNvPr>
                <p:cNvSpPr txBox="1"/>
                <p:nvPr/>
              </p:nvSpPr>
              <p:spPr>
                <a:xfrm>
                  <a:off x="3982796" y="490900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38" name="直線コネクタ 237">
                  <a:extLst>
                    <a:ext uri="{FF2B5EF4-FFF2-40B4-BE49-F238E27FC236}">
                      <a16:creationId xmlns:a16="http://schemas.microsoft.com/office/drawing/2014/main" id="{A7A13354-0FFB-E54F-A633-F14379EEB139}"/>
                    </a:ext>
                  </a:extLst>
                </p:cNvPr>
                <p:cNvCxnSpPr>
                  <a:cxnSpLocks/>
                  <a:endCxn id="239" idx="6"/>
                </p:cNvCxnSpPr>
                <p:nvPr/>
              </p:nvCxnSpPr>
              <p:spPr>
                <a:xfrm flipH="1">
                  <a:off x="-427492" y="2651040"/>
                  <a:ext cx="566591" cy="58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円/楕円 238">
                  <a:extLst>
                    <a:ext uri="{FF2B5EF4-FFF2-40B4-BE49-F238E27FC236}">
                      <a16:creationId xmlns:a16="http://schemas.microsoft.com/office/drawing/2014/main" id="{F70AD74F-3B03-264E-8EDD-E9EB47A0896F}"/>
                    </a:ext>
                  </a:extLst>
                </p:cNvPr>
                <p:cNvSpPr/>
                <p:nvPr/>
              </p:nvSpPr>
              <p:spPr>
                <a:xfrm>
                  <a:off x="-658193" y="253197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40" name="テキスト ボックス 239">
                  <a:extLst>
                    <a:ext uri="{FF2B5EF4-FFF2-40B4-BE49-F238E27FC236}">
                      <a16:creationId xmlns:a16="http://schemas.microsoft.com/office/drawing/2014/main" id="{536CFEE1-83C1-B944-ACE0-D6FA8B3AED2C}"/>
                    </a:ext>
                  </a:extLst>
                </p:cNvPr>
                <p:cNvSpPr txBox="1"/>
                <p:nvPr/>
              </p:nvSpPr>
              <p:spPr>
                <a:xfrm>
                  <a:off x="-2989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154" name="テキスト ボックス 153">
                <a:extLst>
                  <a:ext uri="{FF2B5EF4-FFF2-40B4-BE49-F238E27FC236}">
                    <a16:creationId xmlns:a16="http://schemas.microsoft.com/office/drawing/2014/main" id="{FE2DABF2-94F9-B441-9132-57B377F10530}"/>
                  </a:ext>
                </a:extLst>
              </p:cNvPr>
              <p:cNvSpPr txBox="1"/>
              <p:nvPr/>
            </p:nvSpPr>
            <p:spPr>
              <a:xfrm>
                <a:off x="5196333" y="4819499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8" name="円/楕円 157">
                <a:extLst>
                  <a:ext uri="{FF2B5EF4-FFF2-40B4-BE49-F238E27FC236}">
                    <a16:creationId xmlns:a16="http://schemas.microsoft.com/office/drawing/2014/main" id="{17E37B3A-60FA-234E-BDDE-1471CB752EFD}"/>
                  </a:ext>
                </a:extLst>
              </p:cNvPr>
              <p:cNvSpPr/>
              <p:nvPr/>
            </p:nvSpPr>
            <p:spPr>
              <a:xfrm>
                <a:off x="5605642" y="5100112"/>
                <a:ext cx="206178" cy="1961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59" name="直線コネクタ 158">
                <a:extLst>
                  <a:ext uri="{FF2B5EF4-FFF2-40B4-BE49-F238E27FC236}">
                    <a16:creationId xmlns:a16="http://schemas.microsoft.com/office/drawing/2014/main" id="{5DF6A085-1C1C-5E43-88F6-A62CE5E51E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49839" y="5196609"/>
                <a:ext cx="555803" cy="15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線コネクタ 159">
                <a:extLst>
                  <a:ext uri="{FF2B5EF4-FFF2-40B4-BE49-F238E27FC236}">
                    <a16:creationId xmlns:a16="http://schemas.microsoft.com/office/drawing/2014/main" id="{0085AD56-AE09-CA40-A0AE-AA79566244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669" y="5195888"/>
                <a:ext cx="64590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0D02B05B-3C3B-9F4F-9498-CC446FA5692D}"/>
                  </a:ext>
                </a:extLst>
              </p:cNvPr>
              <p:cNvSpPr txBox="1"/>
              <p:nvPr/>
            </p:nvSpPr>
            <p:spPr>
              <a:xfrm>
                <a:off x="4344197" y="4829118"/>
                <a:ext cx="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2" name="円/楕円 161">
                <a:extLst>
                  <a:ext uri="{FF2B5EF4-FFF2-40B4-BE49-F238E27FC236}">
                    <a16:creationId xmlns:a16="http://schemas.microsoft.com/office/drawing/2014/main" id="{EA74FEF3-C906-2443-8B96-096750C140EE}"/>
                  </a:ext>
                </a:extLst>
              </p:cNvPr>
              <p:cNvSpPr/>
              <p:nvPr/>
            </p:nvSpPr>
            <p:spPr>
              <a:xfrm>
                <a:off x="4843659" y="5099456"/>
                <a:ext cx="206178" cy="1961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b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63" name="カギ線コネクタ 162">
                <a:extLst>
                  <a:ext uri="{FF2B5EF4-FFF2-40B4-BE49-F238E27FC236}">
                    <a16:creationId xmlns:a16="http://schemas.microsoft.com/office/drawing/2014/main" id="{E5AEE1DF-A39C-DC44-977D-58E86ADA1FB9}"/>
                  </a:ext>
                </a:extLst>
              </p:cNvPr>
              <p:cNvCxnSpPr>
                <a:cxnSpLocks/>
                <a:endCxn id="162" idx="2"/>
              </p:cNvCxnSpPr>
              <p:nvPr/>
            </p:nvCxnSpPr>
            <p:spPr>
              <a:xfrm rot="16200000" flipH="1">
                <a:off x="4303097" y="4656969"/>
                <a:ext cx="332134" cy="748990"/>
              </a:xfrm>
              <a:prstGeom prst="bentConnector2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6" name="円/楕円 165">
                <a:extLst>
                  <a:ext uri="{FF2B5EF4-FFF2-40B4-BE49-F238E27FC236}">
                    <a16:creationId xmlns:a16="http://schemas.microsoft.com/office/drawing/2014/main" id="{4A419853-32BC-5E42-88AD-93D43E99F63B}"/>
                  </a:ext>
                </a:extLst>
              </p:cNvPr>
              <p:cNvSpPr/>
              <p:nvPr/>
            </p:nvSpPr>
            <p:spPr>
              <a:xfrm>
                <a:off x="6355572" y="5105013"/>
                <a:ext cx="206178" cy="1961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E6ABA54E-2FF0-D445-AA01-6D4759694C2E}"/>
                  </a:ext>
                </a:extLst>
              </p:cNvPr>
              <p:cNvSpPr txBox="1"/>
              <p:nvPr/>
            </p:nvSpPr>
            <p:spPr>
              <a:xfrm>
                <a:off x="5942407" y="4811400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241" name="カギ線コネクタ 240">
              <a:extLst>
                <a:ext uri="{FF2B5EF4-FFF2-40B4-BE49-F238E27FC236}">
                  <a16:creationId xmlns:a16="http://schemas.microsoft.com/office/drawing/2014/main" id="{982C12A8-5D1C-D54D-8519-242713C1E9A6}"/>
                </a:ext>
              </a:extLst>
            </p:cNvPr>
            <p:cNvCxnSpPr>
              <a:cxnSpLocks/>
              <a:stCxn id="190" idx="0"/>
              <a:endCxn id="209" idx="2"/>
            </p:cNvCxnSpPr>
            <p:nvPr/>
          </p:nvCxnSpPr>
          <p:spPr>
            <a:xfrm rot="5400000" flipH="1" flipV="1">
              <a:off x="6542992" y="2913825"/>
              <a:ext cx="382694" cy="605471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C08E60A-3BD9-C74F-93A2-8FCB7FC091EE}"/>
              </a:ext>
            </a:extLst>
          </p:cNvPr>
          <p:cNvSpPr txBox="1"/>
          <p:nvPr/>
        </p:nvSpPr>
        <p:spPr>
          <a:xfrm>
            <a:off x="548199" y="4627688"/>
            <a:ext cx="8440347" cy="301641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altLang="ja-JP" sz="2400" dirty="0">
              <a:latin typeface="Hiragino Maru Gothic ProN W4" charset="-128"/>
              <a:ea typeface="Hiragino Maru Gothic ProN W4" charset="-128"/>
              <a:cs typeface="Hiragino Maru Gothic ProN W4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FB6C3F1-AFE4-AE45-A37D-243AC97A4776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Strategy of Algorithm 2</a:t>
            </a:r>
          </a:p>
        </p:txBody>
      </p:sp>
    </p:spTree>
    <p:extLst>
      <p:ext uri="{BB962C8B-B14F-4D97-AF65-F5344CB8AC3E}">
        <p14:creationId xmlns:p14="http://schemas.microsoft.com/office/powerpoint/2010/main" val="40363831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948397D-B11D-D544-8994-3DAFC9E149A8}"/>
              </a:ext>
            </a:extLst>
          </p:cNvPr>
          <p:cNvGrpSpPr/>
          <p:nvPr/>
        </p:nvGrpSpPr>
        <p:grpSpPr>
          <a:xfrm>
            <a:off x="196585" y="1107954"/>
            <a:ext cx="8750830" cy="3148180"/>
            <a:chOff x="196585" y="2152983"/>
            <a:chExt cx="8750830" cy="3148180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90AFF9AA-6316-554C-8995-005494B05160}"/>
                </a:ext>
              </a:extLst>
            </p:cNvPr>
            <p:cNvGrpSpPr/>
            <p:nvPr/>
          </p:nvGrpSpPr>
          <p:grpSpPr>
            <a:xfrm>
              <a:off x="196585" y="2152983"/>
              <a:ext cx="8750830" cy="3148180"/>
              <a:chOff x="196585" y="2152983"/>
              <a:chExt cx="8750830" cy="3148180"/>
            </a:xfrm>
          </p:grpSpPr>
          <p:grpSp>
            <p:nvGrpSpPr>
              <p:cNvPr id="153" name="グループ化 152">
                <a:extLst>
                  <a:ext uri="{FF2B5EF4-FFF2-40B4-BE49-F238E27FC236}">
                    <a16:creationId xmlns:a16="http://schemas.microsoft.com/office/drawing/2014/main" id="{B565CA0D-64D4-E048-95A3-D414D2CA70B8}"/>
                  </a:ext>
                </a:extLst>
              </p:cNvPr>
              <p:cNvGrpSpPr/>
              <p:nvPr/>
            </p:nvGrpSpPr>
            <p:grpSpPr>
              <a:xfrm>
                <a:off x="196585" y="2152983"/>
                <a:ext cx="8750830" cy="2713993"/>
                <a:chOff x="-658193" y="2184514"/>
                <a:chExt cx="9791651" cy="3310940"/>
              </a:xfrm>
            </p:grpSpPr>
            <p:sp>
              <p:nvSpPr>
                <p:cNvPr id="172" name="テキスト ボックス 171">
                  <a:extLst>
                    <a:ext uri="{FF2B5EF4-FFF2-40B4-BE49-F238E27FC236}">
                      <a16:creationId xmlns:a16="http://schemas.microsoft.com/office/drawing/2014/main" id="{7E851D2C-F984-6449-8C8D-6DE5A35F8ECF}"/>
                    </a:ext>
                  </a:extLst>
                </p:cNvPr>
                <p:cNvSpPr txBox="1"/>
                <p:nvPr/>
              </p:nvSpPr>
              <p:spPr>
                <a:xfrm>
                  <a:off x="4791648" y="219685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3" name="テキスト ボックス 172">
                  <a:extLst>
                    <a:ext uri="{FF2B5EF4-FFF2-40B4-BE49-F238E27FC236}">
                      <a16:creationId xmlns:a16="http://schemas.microsoft.com/office/drawing/2014/main" id="{7BA93FE2-8B6A-8B45-A955-EE53A3713E2A}"/>
                    </a:ext>
                  </a:extLst>
                </p:cNvPr>
                <p:cNvSpPr txBox="1"/>
                <p:nvPr/>
              </p:nvSpPr>
              <p:spPr>
                <a:xfrm>
                  <a:off x="5734794" y="220199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4" name="テキスト ボックス 173">
                  <a:extLst>
                    <a:ext uri="{FF2B5EF4-FFF2-40B4-BE49-F238E27FC236}">
                      <a16:creationId xmlns:a16="http://schemas.microsoft.com/office/drawing/2014/main" id="{EF82BEF6-738C-B749-8AD6-A47E11DCC921}"/>
                    </a:ext>
                  </a:extLst>
                </p:cNvPr>
                <p:cNvSpPr txBox="1"/>
                <p:nvPr/>
              </p:nvSpPr>
              <p:spPr>
                <a:xfrm>
                  <a:off x="2184062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3" name="テキスト ボックス 182">
                  <a:extLst>
                    <a:ext uri="{FF2B5EF4-FFF2-40B4-BE49-F238E27FC236}">
                      <a16:creationId xmlns:a16="http://schemas.microsoft.com/office/drawing/2014/main" id="{4E730353-1154-5248-B469-A7B5513235B9}"/>
                    </a:ext>
                  </a:extLst>
                </p:cNvPr>
                <p:cNvSpPr txBox="1"/>
                <p:nvPr/>
              </p:nvSpPr>
              <p:spPr>
                <a:xfrm>
                  <a:off x="1327287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4" name="テキスト ボックス 183">
                  <a:extLst>
                    <a:ext uri="{FF2B5EF4-FFF2-40B4-BE49-F238E27FC236}">
                      <a16:creationId xmlns:a16="http://schemas.microsoft.com/office/drawing/2014/main" id="{7BE377CA-CB1E-9241-B193-3567E2C9768F}"/>
                    </a:ext>
                  </a:extLst>
                </p:cNvPr>
                <p:cNvSpPr txBox="1"/>
                <p:nvPr/>
              </p:nvSpPr>
              <p:spPr>
                <a:xfrm>
                  <a:off x="4011920" y="218451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5" name="テキスト ボックス 184">
                  <a:extLst>
                    <a:ext uri="{FF2B5EF4-FFF2-40B4-BE49-F238E27FC236}">
                      <a16:creationId xmlns:a16="http://schemas.microsoft.com/office/drawing/2014/main" id="{86EDA9E2-9C2C-2146-8CFC-D648C4E10EB5}"/>
                    </a:ext>
                  </a:extLst>
                </p:cNvPr>
                <p:cNvSpPr txBox="1"/>
                <p:nvPr/>
              </p:nvSpPr>
              <p:spPr>
                <a:xfrm>
                  <a:off x="6544319" y="436508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6" name="テキスト ボックス 185">
                  <a:extLst>
                    <a:ext uri="{FF2B5EF4-FFF2-40B4-BE49-F238E27FC236}">
                      <a16:creationId xmlns:a16="http://schemas.microsoft.com/office/drawing/2014/main" id="{0FE4BC03-B9C8-584E-9719-C60DFDC65849}"/>
                    </a:ext>
                  </a:extLst>
                </p:cNvPr>
                <p:cNvSpPr txBox="1"/>
                <p:nvPr/>
              </p:nvSpPr>
              <p:spPr>
                <a:xfrm>
                  <a:off x="30706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7" name="テキスト ボックス 186">
                  <a:extLst>
                    <a:ext uri="{FF2B5EF4-FFF2-40B4-BE49-F238E27FC236}">
                      <a16:creationId xmlns:a16="http://schemas.microsoft.com/office/drawing/2014/main" id="{A7206747-1FD3-FF43-9A63-B99819ABB90C}"/>
                    </a:ext>
                  </a:extLst>
                </p:cNvPr>
                <p:cNvSpPr txBox="1"/>
                <p:nvPr/>
              </p:nvSpPr>
              <p:spPr>
                <a:xfrm>
                  <a:off x="7442259" y="2795177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8" name="テキスト ボックス 187">
                  <a:extLst>
                    <a:ext uri="{FF2B5EF4-FFF2-40B4-BE49-F238E27FC236}">
                      <a16:creationId xmlns:a16="http://schemas.microsoft.com/office/drawing/2014/main" id="{2B467658-C978-5448-938F-6BCB516A1D0B}"/>
                    </a:ext>
                  </a:extLst>
                </p:cNvPr>
                <p:cNvSpPr txBox="1"/>
                <p:nvPr/>
              </p:nvSpPr>
              <p:spPr>
                <a:xfrm>
                  <a:off x="4791648" y="3356198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9" name="テキスト ボックス 188">
                  <a:extLst>
                    <a:ext uri="{FF2B5EF4-FFF2-40B4-BE49-F238E27FC236}">
                      <a16:creationId xmlns:a16="http://schemas.microsoft.com/office/drawing/2014/main" id="{9EB671C4-C770-C14B-A661-DD8E39C1A0C4}"/>
                    </a:ext>
                  </a:extLst>
                </p:cNvPr>
                <p:cNvSpPr txBox="1"/>
                <p:nvPr/>
              </p:nvSpPr>
              <p:spPr>
                <a:xfrm>
                  <a:off x="5692466" y="3367523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0" name="円/楕円 189">
                  <a:extLst>
                    <a:ext uri="{FF2B5EF4-FFF2-40B4-BE49-F238E27FC236}">
                      <a16:creationId xmlns:a16="http://schemas.microsoft.com/office/drawing/2014/main" id="{F3C9FC5D-5328-704B-ACEA-8EC784ECF6A4}"/>
                    </a:ext>
                  </a:extLst>
                </p:cNvPr>
                <p:cNvSpPr/>
                <p:nvPr/>
              </p:nvSpPr>
              <p:spPr>
                <a:xfrm>
                  <a:off x="6203067" y="3715460"/>
                  <a:ext cx="230701" cy="23929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1" name="円/楕円 190">
                  <a:extLst>
                    <a:ext uri="{FF2B5EF4-FFF2-40B4-BE49-F238E27FC236}">
                      <a16:creationId xmlns:a16="http://schemas.microsoft.com/office/drawing/2014/main" id="{4F5322D2-6D8E-B047-AC61-73F13FD2AB7A}"/>
                    </a:ext>
                  </a:extLst>
                </p:cNvPr>
                <p:cNvSpPr/>
                <p:nvPr/>
              </p:nvSpPr>
              <p:spPr>
                <a:xfrm>
                  <a:off x="2667127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4" name="円/楕円 193">
                  <a:extLst>
                    <a:ext uri="{FF2B5EF4-FFF2-40B4-BE49-F238E27FC236}">
                      <a16:creationId xmlns:a16="http://schemas.microsoft.com/office/drawing/2014/main" id="{5AE61354-00F0-9344-8CBB-4E6348B1EB6A}"/>
                    </a:ext>
                  </a:extLst>
                </p:cNvPr>
                <p:cNvSpPr/>
                <p:nvPr/>
              </p:nvSpPr>
              <p:spPr>
                <a:xfrm>
                  <a:off x="6159983" y="254503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00" name="直線コネクタ 199">
                  <a:extLst>
                    <a:ext uri="{FF2B5EF4-FFF2-40B4-BE49-F238E27FC236}">
                      <a16:creationId xmlns:a16="http://schemas.microsoft.com/office/drawing/2014/main" id="{3311F06F-A5F2-4446-98FA-3154AED92285}"/>
                    </a:ext>
                  </a:extLst>
                </p:cNvPr>
                <p:cNvCxnSpPr>
                  <a:cxnSpLocks/>
                  <a:stCxn id="191" idx="6"/>
                  <a:endCxn id="201" idx="2"/>
                </p:cNvCxnSpPr>
                <p:nvPr/>
              </p:nvCxnSpPr>
              <p:spPr>
                <a:xfrm>
                  <a:off x="2897828" y="2655245"/>
                  <a:ext cx="1535126" cy="84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円/楕円 200">
                  <a:extLst>
                    <a:ext uri="{FF2B5EF4-FFF2-40B4-BE49-F238E27FC236}">
                      <a16:creationId xmlns:a16="http://schemas.microsoft.com/office/drawing/2014/main" id="{7441F0E1-B259-E849-93FB-5036D7EAC0C9}"/>
                    </a:ext>
                  </a:extLst>
                </p:cNvPr>
                <p:cNvSpPr/>
                <p:nvPr/>
              </p:nvSpPr>
              <p:spPr>
                <a:xfrm>
                  <a:off x="4432954" y="25440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02" name="直線コネクタ 201">
                  <a:extLst>
                    <a:ext uri="{FF2B5EF4-FFF2-40B4-BE49-F238E27FC236}">
                      <a16:creationId xmlns:a16="http://schemas.microsoft.com/office/drawing/2014/main" id="{3FCB6540-D8E2-384E-BA14-5B24CCA8D2B6}"/>
                    </a:ext>
                  </a:extLst>
                </p:cNvPr>
                <p:cNvCxnSpPr>
                  <a:cxnSpLocks/>
                  <a:stCxn id="194" idx="2"/>
                  <a:endCxn id="201" idx="6"/>
                </p:cNvCxnSpPr>
                <p:nvPr/>
              </p:nvCxnSpPr>
              <p:spPr>
                <a:xfrm flipH="1" flipV="1">
                  <a:off x="4663654" y="2663656"/>
                  <a:ext cx="1496329" cy="10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カギ線コネクタ 205">
                  <a:extLst>
                    <a:ext uri="{FF2B5EF4-FFF2-40B4-BE49-F238E27FC236}">
                      <a16:creationId xmlns:a16="http://schemas.microsoft.com/office/drawing/2014/main" id="{3374D6AB-9ADA-CC41-8067-BFB1D7FECD7C}"/>
                    </a:ext>
                  </a:extLst>
                </p:cNvPr>
                <p:cNvCxnSpPr>
                  <a:cxnSpLocks/>
                  <a:stCxn id="201" idx="4"/>
                  <a:endCxn id="190" idx="2"/>
                </p:cNvCxnSpPr>
                <p:nvPr/>
              </p:nvCxnSpPr>
              <p:spPr>
                <a:xfrm rot="16200000" flipH="1">
                  <a:off x="4849783" y="2481822"/>
                  <a:ext cx="1051804" cy="165476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円/楕円 207">
                  <a:extLst>
                    <a:ext uri="{FF2B5EF4-FFF2-40B4-BE49-F238E27FC236}">
                      <a16:creationId xmlns:a16="http://schemas.microsoft.com/office/drawing/2014/main" id="{2B6838CE-D9C5-5F4F-8D7D-FB7359F92134}"/>
                    </a:ext>
                  </a:extLst>
                </p:cNvPr>
                <p:cNvSpPr/>
                <p:nvPr/>
              </p:nvSpPr>
              <p:spPr>
                <a:xfrm>
                  <a:off x="7906246" y="3129973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14" name="カギ線コネクタ 213">
                  <a:extLst>
                    <a:ext uri="{FF2B5EF4-FFF2-40B4-BE49-F238E27FC236}">
                      <a16:creationId xmlns:a16="http://schemas.microsoft.com/office/drawing/2014/main" id="{013A3B5D-AA0C-CA40-855A-1715B45D15AF}"/>
                    </a:ext>
                  </a:extLst>
                </p:cNvPr>
                <p:cNvCxnSpPr>
                  <a:cxnSpLocks/>
                  <a:stCxn id="190" idx="6"/>
                  <a:endCxn id="219" idx="2"/>
                </p:cNvCxnSpPr>
                <p:nvPr/>
              </p:nvCxnSpPr>
              <p:spPr>
                <a:xfrm flipV="1">
                  <a:off x="6433768" y="3834555"/>
                  <a:ext cx="2468990" cy="553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5" name="円/楕円 214">
                  <a:extLst>
                    <a:ext uri="{FF2B5EF4-FFF2-40B4-BE49-F238E27FC236}">
                      <a16:creationId xmlns:a16="http://schemas.microsoft.com/office/drawing/2014/main" id="{9FE51A54-FF58-C14B-92C7-A747B954D633}"/>
                    </a:ext>
                  </a:extLst>
                </p:cNvPr>
                <p:cNvSpPr/>
                <p:nvPr/>
              </p:nvSpPr>
              <p:spPr>
                <a:xfrm>
                  <a:off x="7949330" y="433502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18" name="カギ線コネクタ 217">
                  <a:extLst>
                    <a:ext uri="{FF2B5EF4-FFF2-40B4-BE49-F238E27FC236}">
                      <a16:creationId xmlns:a16="http://schemas.microsoft.com/office/drawing/2014/main" id="{9EFDC985-2501-4C48-A191-5436E15BA9D5}"/>
                    </a:ext>
                  </a:extLst>
                </p:cNvPr>
                <p:cNvCxnSpPr>
                  <a:cxnSpLocks/>
                  <a:stCxn id="190" idx="4"/>
                  <a:endCxn id="215" idx="2"/>
                </p:cNvCxnSpPr>
                <p:nvPr/>
              </p:nvCxnSpPr>
              <p:spPr>
                <a:xfrm rot="16200000" flipH="1">
                  <a:off x="6883914" y="3389257"/>
                  <a:ext cx="499920" cy="163091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円/楕円 218">
                  <a:extLst>
                    <a:ext uri="{FF2B5EF4-FFF2-40B4-BE49-F238E27FC236}">
                      <a16:creationId xmlns:a16="http://schemas.microsoft.com/office/drawing/2014/main" id="{AB7DD753-8A48-A746-930E-F29259597AEA}"/>
                    </a:ext>
                  </a:extLst>
                </p:cNvPr>
                <p:cNvSpPr/>
                <p:nvPr/>
              </p:nvSpPr>
              <p:spPr>
                <a:xfrm>
                  <a:off x="8902757" y="371490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1" name="テキスト ボックス 220">
                  <a:extLst>
                    <a:ext uri="{FF2B5EF4-FFF2-40B4-BE49-F238E27FC236}">
                      <a16:creationId xmlns:a16="http://schemas.microsoft.com/office/drawing/2014/main" id="{F847A004-4E9A-F84A-8A29-C95FFF81E6AD}"/>
                    </a:ext>
                  </a:extLst>
                </p:cNvPr>
                <p:cNvSpPr txBox="1"/>
                <p:nvPr/>
              </p:nvSpPr>
              <p:spPr>
                <a:xfrm>
                  <a:off x="7488665" y="437663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4" name="テキスト ボックス 223">
                  <a:extLst>
                    <a:ext uri="{FF2B5EF4-FFF2-40B4-BE49-F238E27FC236}">
                      <a16:creationId xmlns:a16="http://schemas.microsoft.com/office/drawing/2014/main" id="{68F77270-C62E-AE46-A6E4-31697113049D}"/>
                    </a:ext>
                  </a:extLst>
                </p:cNvPr>
                <p:cNvSpPr txBox="1"/>
                <p:nvPr/>
              </p:nvSpPr>
              <p:spPr>
                <a:xfrm>
                  <a:off x="479185" y="2201990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5" name="テキスト ボックス 224">
                  <a:extLst>
                    <a:ext uri="{FF2B5EF4-FFF2-40B4-BE49-F238E27FC236}">
                      <a16:creationId xmlns:a16="http://schemas.microsoft.com/office/drawing/2014/main" id="{DB336535-FD54-B04A-9B18-737BC9956219}"/>
                    </a:ext>
                  </a:extLst>
                </p:cNvPr>
                <p:cNvSpPr txBox="1"/>
                <p:nvPr/>
              </p:nvSpPr>
              <p:spPr>
                <a:xfrm>
                  <a:off x="6610972" y="279204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6" name="テキスト ボックス 225">
                  <a:extLst>
                    <a:ext uri="{FF2B5EF4-FFF2-40B4-BE49-F238E27FC236}">
                      <a16:creationId xmlns:a16="http://schemas.microsoft.com/office/drawing/2014/main" id="{D384DC98-0DAF-0040-9FF8-5D7504DF4E21}"/>
                    </a:ext>
                  </a:extLst>
                </p:cNvPr>
                <p:cNvSpPr txBox="1"/>
                <p:nvPr/>
              </p:nvSpPr>
              <p:spPr>
                <a:xfrm>
                  <a:off x="6603423" y="339770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7" name="テキスト ボックス 226">
                  <a:extLst>
                    <a:ext uri="{FF2B5EF4-FFF2-40B4-BE49-F238E27FC236}">
                      <a16:creationId xmlns:a16="http://schemas.microsoft.com/office/drawing/2014/main" id="{CAB0CA34-24D5-104E-A97E-4F5D3E56A021}"/>
                    </a:ext>
                  </a:extLst>
                </p:cNvPr>
                <p:cNvSpPr txBox="1"/>
                <p:nvPr/>
              </p:nvSpPr>
              <p:spPr>
                <a:xfrm>
                  <a:off x="7430191" y="336446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28" name="テキスト ボックス 227">
                  <a:extLst>
                    <a:ext uri="{FF2B5EF4-FFF2-40B4-BE49-F238E27FC236}">
                      <a16:creationId xmlns:a16="http://schemas.microsoft.com/office/drawing/2014/main" id="{6E118B36-757E-0B48-BC96-66ABAF09DFE5}"/>
                    </a:ext>
                  </a:extLst>
                </p:cNvPr>
                <p:cNvSpPr txBox="1"/>
                <p:nvPr/>
              </p:nvSpPr>
              <p:spPr>
                <a:xfrm>
                  <a:off x="8440451" y="337428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30" name="直線コネクタ 229">
                  <a:extLst>
                    <a:ext uri="{FF2B5EF4-FFF2-40B4-BE49-F238E27FC236}">
                      <a16:creationId xmlns:a16="http://schemas.microsoft.com/office/drawing/2014/main" id="{7BFA9587-F354-7945-B8BC-62B9AA96E735}"/>
                    </a:ext>
                  </a:extLst>
                </p:cNvPr>
                <p:cNvCxnSpPr>
                  <a:cxnSpLocks/>
                  <a:stCxn id="231" idx="6"/>
                  <a:endCxn id="234" idx="2"/>
                </p:cNvCxnSpPr>
                <p:nvPr/>
              </p:nvCxnSpPr>
              <p:spPr>
                <a:xfrm>
                  <a:off x="3818878" y="5373881"/>
                  <a:ext cx="1575337" cy="192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円/楕円 230">
                  <a:extLst>
                    <a:ext uri="{FF2B5EF4-FFF2-40B4-BE49-F238E27FC236}">
                      <a16:creationId xmlns:a16="http://schemas.microsoft.com/office/drawing/2014/main" id="{B6E8CCBC-B9BE-DD47-890E-CD07D512D2F9}"/>
                    </a:ext>
                  </a:extLst>
                </p:cNvPr>
                <p:cNvSpPr/>
                <p:nvPr/>
              </p:nvSpPr>
              <p:spPr>
                <a:xfrm>
                  <a:off x="3588178" y="5254234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32" name="カギ線コネクタ 231">
                  <a:extLst>
                    <a:ext uri="{FF2B5EF4-FFF2-40B4-BE49-F238E27FC236}">
                      <a16:creationId xmlns:a16="http://schemas.microsoft.com/office/drawing/2014/main" id="{E08F97A0-F793-204E-8B16-2F47E33EEE83}"/>
                    </a:ext>
                  </a:extLst>
                </p:cNvPr>
                <p:cNvCxnSpPr>
                  <a:cxnSpLocks/>
                  <a:endCxn id="231" idx="2"/>
                </p:cNvCxnSpPr>
                <p:nvPr/>
              </p:nvCxnSpPr>
              <p:spPr>
                <a:xfrm rot="16200000" flipH="1">
                  <a:off x="1874176" y="3659878"/>
                  <a:ext cx="2627791" cy="800214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3" name="テキスト ボックス 232">
                  <a:extLst>
                    <a:ext uri="{FF2B5EF4-FFF2-40B4-BE49-F238E27FC236}">
                      <a16:creationId xmlns:a16="http://schemas.microsoft.com/office/drawing/2014/main" id="{208F068A-C106-AF48-9AD0-61C5A3DBFD15}"/>
                    </a:ext>
                  </a:extLst>
                </p:cNvPr>
                <p:cNvSpPr txBox="1"/>
                <p:nvPr/>
              </p:nvSpPr>
              <p:spPr>
                <a:xfrm>
                  <a:off x="4936223" y="492260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34" name="円/楕円 233">
                  <a:extLst>
                    <a:ext uri="{FF2B5EF4-FFF2-40B4-BE49-F238E27FC236}">
                      <a16:creationId xmlns:a16="http://schemas.microsoft.com/office/drawing/2014/main" id="{36EC5790-AE4F-DA43-AA88-C42DA1F38E15}"/>
                    </a:ext>
                  </a:extLst>
                </p:cNvPr>
                <p:cNvSpPr/>
                <p:nvPr/>
              </p:nvSpPr>
              <p:spPr>
                <a:xfrm>
                  <a:off x="5394216" y="5256160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36" name="テキスト ボックス 235">
                  <a:extLst>
                    <a:ext uri="{FF2B5EF4-FFF2-40B4-BE49-F238E27FC236}">
                      <a16:creationId xmlns:a16="http://schemas.microsoft.com/office/drawing/2014/main" id="{AE1BD157-2117-3842-89D0-B989B47ED16B}"/>
                    </a:ext>
                  </a:extLst>
                </p:cNvPr>
                <p:cNvSpPr txBox="1"/>
                <p:nvPr/>
              </p:nvSpPr>
              <p:spPr>
                <a:xfrm>
                  <a:off x="3027692" y="491066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37" name="テキスト ボックス 236">
                  <a:extLst>
                    <a:ext uri="{FF2B5EF4-FFF2-40B4-BE49-F238E27FC236}">
                      <a16:creationId xmlns:a16="http://schemas.microsoft.com/office/drawing/2014/main" id="{70DF4D10-4203-F349-AB1F-9BC189501BFA}"/>
                    </a:ext>
                  </a:extLst>
                </p:cNvPr>
                <p:cNvSpPr txBox="1"/>
                <p:nvPr/>
              </p:nvSpPr>
              <p:spPr>
                <a:xfrm>
                  <a:off x="3982796" y="490900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38" name="直線コネクタ 237">
                  <a:extLst>
                    <a:ext uri="{FF2B5EF4-FFF2-40B4-BE49-F238E27FC236}">
                      <a16:creationId xmlns:a16="http://schemas.microsoft.com/office/drawing/2014/main" id="{A7A13354-0FFB-E54F-A633-F14379EEB1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-427492" y="2651624"/>
                  <a:ext cx="3094619" cy="36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9" name="円/楕円 238">
                  <a:extLst>
                    <a:ext uri="{FF2B5EF4-FFF2-40B4-BE49-F238E27FC236}">
                      <a16:creationId xmlns:a16="http://schemas.microsoft.com/office/drawing/2014/main" id="{F70AD74F-3B03-264E-8EDD-E9EB47A0896F}"/>
                    </a:ext>
                  </a:extLst>
                </p:cNvPr>
                <p:cNvSpPr/>
                <p:nvPr/>
              </p:nvSpPr>
              <p:spPr>
                <a:xfrm>
                  <a:off x="-658193" y="253197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40" name="テキスト ボックス 239">
                  <a:extLst>
                    <a:ext uri="{FF2B5EF4-FFF2-40B4-BE49-F238E27FC236}">
                      <a16:creationId xmlns:a16="http://schemas.microsoft.com/office/drawing/2014/main" id="{536CFEE1-83C1-B944-ACE0-D6FA8B3AED2C}"/>
                    </a:ext>
                  </a:extLst>
                </p:cNvPr>
                <p:cNvSpPr txBox="1"/>
                <p:nvPr/>
              </p:nvSpPr>
              <p:spPr>
                <a:xfrm>
                  <a:off x="-2989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154" name="テキスト ボックス 153">
                <a:extLst>
                  <a:ext uri="{FF2B5EF4-FFF2-40B4-BE49-F238E27FC236}">
                    <a16:creationId xmlns:a16="http://schemas.microsoft.com/office/drawing/2014/main" id="{FE2DABF2-94F9-B441-9132-57B377F10530}"/>
                  </a:ext>
                </a:extLst>
              </p:cNvPr>
              <p:cNvSpPr txBox="1"/>
              <p:nvPr/>
            </p:nvSpPr>
            <p:spPr>
              <a:xfrm>
                <a:off x="5196333" y="4819499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0D02B05B-3C3B-9F4F-9498-CC446FA5692D}"/>
                  </a:ext>
                </a:extLst>
              </p:cNvPr>
              <p:cNvSpPr txBox="1"/>
              <p:nvPr/>
            </p:nvSpPr>
            <p:spPr>
              <a:xfrm>
                <a:off x="4344197" y="4829118"/>
                <a:ext cx="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63" name="カギ線コネクタ 162">
                <a:extLst>
                  <a:ext uri="{FF2B5EF4-FFF2-40B4-BE49-F238E27FC236}">
                    <a16:creationId xmlns:a16="http://schemas.microsoft.com/office/drawing/2014/main" id="{E5AEE1DF-A39C-DC44-977D-58E86ADA1FB9}"/>
                  </a:ext>
                </a:extLst>
              </p:cNvPr>
              <p:cNvCxnSpPr>
                <a:cxnSpLocks/>
                <a:endCxn id="166" idx="2"/>
              </p:cNvCxnSpPr>
              <p:nvPr/>
            </p:nvCxnSpPr>
            <p:spPr>
              <a:xfrm>
                <a:off x="4094669" y="4865397"/>
                <a:ext cx="2260903" cy="337691"/>
              </a:xfrm>
              <a:prstGeom prst="bentConnector3">
                <a:avLst>
                  <a:gd name="adj1" fmla="val -5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6" name="円/楕円 165">
                <a:extLst>
                  <a:ext uri="{FF2B5EF4-FFF2-40B4-BE49-F238E27FC236}">
                    <a16:creationId xmlns:a16="http://schemas.microsoft.com/office/drawing/2014/main" id="{4A419853-32BC-5E42-88AD-93D43E99F63B}"/>
                  </a:ext>
                </a:extLst>
              </p:cNvPr>
              <p:cNvSpPr/>
              <p:nvPr/>
            </p:nvSpPr>
            <p:spPr>
              <a:xfrm>
                <a:off x="6355572" y="5105013"/>
                <a:ext cx="206178" cy="1961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7" name="テキスト ボックス 166">
                <a:extLst>
                  <a:ext uri="{FF2B5EF4-FFF2-40B4-BE49-F238E27FC236}">
                    <a16:creationId xmlns:a16="http://schemas.microsoft.com/office/drawing/2014/main" id="{E6ABA54E-2FF0-D445-AA01-6D4759694C2E}"/>
                  </a:ext>
                </a:extLst>
              </p:cNvPr>
              <p:cNvSpPr txBox="1"/>
              <p:nvPr/>
            </p:nvSpPr>
            <p:spPr>
              <a:xfrm>
                <a:off x="5942407" y="4811400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241" name="カギ線コネクタ 240">
              <a:extLst>
                <a:ext uri="{FF2B5EF4-FFF2-40B4-BE49-F238E27FC236}">
                  <a16:creationId xmlns:a16="http://schemas.microsoft.com/office/drawing/2014/main" id="{982C12A8-5D1C-D54D-8519-242713C1E9A6}"/>
                </a:ext>
              </a:extLst>
            </p:cNvPr>
            <p:cNvCxnSpPr>
              <a:cxnSpLocks/>
              <a:stCxn id="190" idx="0"/>
              <a:endCxn id="208" idx="2"/>
            </p:cNvCxnSpPr>
            <p:nvPr/>
          </p:nvCxnSpPr>
          <p:spPr>
            <a:xfrm rot="5400000" flipH="1" flipV="1">
              <a:off x="6950202" y="2507457"/>
              <a:ext cx="381852" cy="1419048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CFAFE02-D409-EC4E-A428-779A8E7E4C1A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Strategy of Algorithm 2</a:t>
            </a:r>
          </a:p>
        </p:txBody>
      </p:sp>
    </p:spTree>
    <p:extLst>
      <p:ext uri="{BB962C8B-B14F-4D97-AF65-F5344CB8AC3E}">
        <p14:creationId xmlns:p14="http://schemas.microsoft.com/office/powerpoint/2010/main" val="427030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D2298F11-CD6C-E347-886A-C2F4B6B6B01E}"/>
              </a:ext>
            </a:extLst>
          </p:cNvPr>
          <p:cNvGrpSpPr/>
          <p:nvPr/>
        </p:nvGrpSpPr>
        <p:grpSpPr>
          <a:xfrm>
            <a:off x="196585" y="1107954"/>
            <a:ext cx="8750830" cy="3148180"/>
            <a:chOff x="196585" y="2152983"/>
            <a:chExt cx="8750830" cy="3148180"/>
          </a:xfrm>
        </p:grpSpPr>
        <p:grpSp>
          <p:nvGrpSpPr>
            <p:cNvPr id="83" name="グループ化 82">
              <a:extLst>
                <a:ext uri="{FF2B5EF4-FFF2-40B4-BE49-F238E27FC236}">
                  <a16:creationId xmlns:a16="http://schemas.microsoft.com/office/drawing/2014/main" id="{A9A65AFD-3940-D540-9CE0-A38B82D25974}"/>
                </a:ext>
              </a:extLst>
            </p:cNvPr>
            <p:cNvGrpSpPr/>
            <p:nvPr/>
          </p:nvGrpSpPr>
          <p:grpSpPr>
            <a:xfrm>
              <a:off x="196585" y="2152983"/>
              <a:ext cx="8750830" cy="3148180"/>
              <a:chOff x="196585" y="2152983"/>
              <a:chExt cx="8750830" cy="3148180"/>
            </a:xfrm>
          </p:grpSpPr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A2147C30-EEB2-1844-AE76-E46A0998B309}"/>
                  </a:ext>
                </a:extLst>
              </p:cNvPr>
              <p:cNvGrpSpPr/>
              <p:nvPr/>
            </p:nvGrpSpPr>
            <p:grpSpPr>
              <a:xfrm>
                <a:off x="196585" y="2152983"/>
                <a:ext cx="8750830" cy="2713993"/>
                <a:chOff x="-658193" y="2184514"/>
                <a:chExt cx="9791651" cy="3310940"/>
              </a:xfrm>
            </p:grpSpPr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95E0AE13-9A79-D14D-B4DE-622065F094E5}"/>
                    </a:ext>
                  </a:extLst>
                </p:cNvPr>
                <p:cNvSpPr txBox="1"/>
                <p:nvPr/>
              </p:nvSpPr>
              <p:spPr>
                <a:xfrm>
                  <a:off x="4791648" y="219685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2" name="テキスト ボックス 91">
                  <a:extLst>
                    <a:ext uri="{FF2B5EF4-FFF2-40B4-BE49-F238E27FC236}">
                      <a16:creationId xmlns:a16="http://schemas.microsoft.com/office/drawing/2014/main" id="{A6727426-3E0B-8B4A-9C1D-83AB6C8A5B4D}"/>
                    </a:ext>
                  </a:extLst>
                </p:cNvPr>
                <p:cNvSpPr txBox="1"/>
                <p:nvPr/>
              </p:nvSpPr>
              <p:spPr>
                <a:xfrm>
                  <a:off x="5734794" y="220199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63B7C756-86C2-254B-A3CC-ECEF8F179805}"/>
                    </a:ext>
                  </a:extLst>
                </p:cNvPr>
                <p:cNvSpPr txBox="1"/>
                <p:nvPr/>
              </p:nvSpPr>
              <p:spPr>
                <a:xfrm>
                  <a:off x="2184062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18D5F39F-F8ED-DE49-923E-60F97F62F265}"/>
                    </a:ext>
                  </a:extLst>
                </p:cNvPr>
                <p:cNvSpPr txBox="1"/>
                <p:nvPr/>
              </p:nvSpPr>
              <p:spPr>
                <a:xfrm>
                  <a:off x="1327287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5FBF005D-F5A4-C147-A52D-CED5746A9248}"/>
                    </a:ext>
                  </a:extLst>
                </p:cNvPr>
                <p:cNvSpPr txBox="1"/>
                <p:nvPr/>
              </p:nvSpPr>
              <p:spPr>
                <a:xfrm>
                  <a:off x="4011920" y="218451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0D052537-DAD8-E740-9AFA-9DE31F96D82B}"/>
                    </a:ext>
                  </a:extLst>
                </p:cNvPr>
                <p:cNvSpPr txBox="1"/>
                <p:nvPr/>
              </p:nvSpPr>
              <p:spPr>
                <a:xfrm>
                  <a:off x="6544319" y="436508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A742CF4C-CC01-C446-B347-7F77CD318F4B}"/>
                    </a:ext>
                  </a:extLst>
                </p:cNvPr>
                <p:cNvSpPr txBox="1"/>
                <p:nvPr/>
              </p:nvSpPr>
              <p:spPr>
                <a:xfrm>
                  <a:off x="30706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8" name="テキスト ボックス 97">
                  <a:extLst>
                    <a:ext uri="{FF2B5EF4-FFF2-40B4-BE49-F238E27FC236}">
                      <a16:creationId xmlns:a16="http://schemas.microsoft.com/office/drawing/2014/main" id="{7522B237-6E23-1B4B-B4BF-DDDE5E854587}"/>
                    </a:ext>
                  </a:extLst>
                </p:cNvPr>
                <p:cNvSpPr txBox="1"/>
                <p:nvPr/>
              </p:nvSpPr>
              <p:spPr>
                <a:xfrm>
                  <a:off x="7442259" y="2795177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9" name="テキスト ボックス 98">
                  <a:extLst>
                    <a:ext uri="{FF2B5EF4-FFF2-40B4-BE49-F238E27FC236}">
                      <a16:creationId xmlns:a16="http://schemas.microsoft.com/office/drawing/2014/main" id="{719FFA87-E6D8-7D42-A31B-A8DF95848C35}"/>
                    </a:ext>
                  </a:extLst>
                </p:cNvPr>
                <p:cNvSpPr txBox="1"/>
                <p:nvPr/>
              </p:nvSpPr>
              <p:spPr>
                <a:xfrm>
                  <a:off x="4791648" y="3356198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0" name="テキスト ボックス 99">
                  <a:extLst>
                    <a:ext uri="{FF2B5EF4-FFF2-40B4-BE49-F238E27FC236}">
                      <a16:creationId xmlns:a16="http://schemas.microsoft.com/office/drawing/2014/main" id="{B3C0E406-A826-764E-8489-66CC35E8FBCB}"/>
                    </a:ext>
                  </a:extLst>
                </p:cNvPr>
                <p:cNvSpPr txBox="1"/>
                <p:nvPr/>
              </p:nvSpPr>
              <p:spPr>
                <a:xfrm>
                  <a:off x="5692466" y="3367523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1" name="円/楕円 100">
                  <a:extLst>
                    <a:ext uri="{FF2B5EF4-FFF2-40B4-BE49-F238E27FC236}">
                      <a16:creationId xmlns:a16="http://schemas.microsoft.com/office/drawing/2014/main" id="{0984127D-E463-BC4A-80FE-54BC4E3D086E}"/>
                    </a:ext>
                  </a:extLst>
                </p:cNvPr>
                <p:cNvSpPr/>
                <p:nvPr/>
              </p:nvSpPr>
              <p:spPr>
                <a:xfrm>
                  <a:off x="6203067" y="3715460"/>
                  <a:ext cx="230701" cy="2392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3" name="円/楕円 102">
                  <a:extLst>
                    <a:ext uri="{FF2B5EF4-FFF2-40B4-BE49-F238E27FC236}">
                      <a16:creationId xmlns:a16="http://schemas.microsoft.com/office/drawing/2014/main" id="{9A6938AF-867E-844B-B1A5-C7612AFDCD6D}"/>
                    </a:ext>
                  </a:extLst>
                </p:cNvPr>
                <p:cNvSpPr/>
                <p:nvPr/>
              </p:nvSpPr>
              <p:spPr>
                <a:xfrm>
                  <a:off x="6159983" y="2545037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4" name="直線コネクタ 103">
                  <a:extLst>
                    <a:ext uri="{FF2B5EF4-FFF2-40B4-BE49-F238E27FC236}">
                      <a16:creationId xmlns:a16="http://schemas.microsoft.com/office/drawing/2014/main" id="{D68A3336-1A74-EE41-9052-237D949CA695}"/>
                    </a:ext>
                  </a:extLst>
                </p:cNvPr>
                <p:cNvCxnSpPr>
                  <a:cxnSpLocks/>
                  <a:stCxn id="102" idx="6"/>
                  <a:endCxn id="105" idx="2"/>
                </p:cNvCxnSpPr>
                <p:nvPr/>
              </p:nvCxnSpPr>
              <p:spPr>
                <a:xfrm>
                  <a:off x="2897828" y="2655245"/>
                  <a:ext cx="1535126" cy="8412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円/楕円 104">
                  <a:extLst>
                    <a:ext uri="{FF2B5EF4-FFF2-40B4-BE49-F238E27FC236}">
                      <a16:creationId xmlns:a16="http://schemas.microsoft.com/office/drawing/2014/main" id="{FE736096-9C7D-604E-8084-5FBC78FEE593}"/>
                    </a:ext>
                  </a:extLst>
                </p:cNvPr>
                <p:cNvSpPr/>
                <p:nvPr/>
              </p:nvSpPr>
              <p:spPr>
                <a:xfrm>
                  <a:off x="4432954" y="2544009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6" name="直線コネクタ 105">
                  <a:extLst>
                    <a:ext uri="{FF2B5EF4-FFF2-40B4-BE49-F238E27FC236}">
                      <a16:creationId xmlns:a16="http://schemas.microsoft.com/office/drawing/2014/main" id="{F8D0F2F0-B389-9046-85CE-C2489B59E40A}"/>
                    </a:ext>
                  </a:extLst>
                </p:cNvPr>
                <p:cNvCxnSpPr>
                  <a:cxnSpLocks/>
                  <a:stCxn id="103" idx="2"/>
                  <a:endCxn id="105" idx="6"/>
                </p:cNvCxnSpPr>
                <p:nvPr/>
              </p:nvCxnSpPr>
              <p:spPr>
                <a:xfrm flipH="1" flipV="1">
                  <a:off x="4663654" y="2663656"/>
                  <a:ext cx="1496329" cy="1027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カギ線コネクタ 106">
                  <a:extLst>
                    <a:ext uri="{FF2B5EF4-FFF2-40B4-BE49-F238E27FC236}">
                      <a16:creationId xmlns:a16="http://schemas.microsoft.com/office/drawing/2014/main" id="{B6511354-6FDD-1A47-B556-1A7E54A0CC2A}"/>
                    </a:ext>
                  </a:extLst>
                </p:cNvPr>
                <p:cNvCxnSpPr>
                  <a:cxnSpLocks/>
                  <a:stCxn id="105" idx="4"/>
                  <a:endCxn id="101" idx="2"/>
                </p:cNvCxnSpPr>
                <p:nvPr/>
              </p:nvCxnSpPr>
              <p:spPr>
                <a:xfrm rot="16200000" flipH="1">
                  <a:off x="4849783" y="2481822"/>
                  <a:ext cx="1051804" cy="1654763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円/楕円 107">
                  <a:extLst>
                    <a:ext uri="{FF2B5EF4-FFF2-40B4-BE49-F238E27FC236}">
                      <a16:creationId xmlns:a16="http://schemas.microsoft.com/office/drawing/2014/main" id="{385F5E6E-3D56-0C40-89AC-33FC6811F6C7}"/>
                    </a:ext>
                  </a:extLst>
                </p:cNvPr>
                <p:cNvSpPr/>
                <p:nvPr/>
              </p:nvSpPr>
              <p:spPr>
                <a:xfrm>
                  <a:off x="7906246" y="3129973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9" name="カギ線コネクタ 108">
                  <a:extLst>
                    <a:ext uri="{FF2B5EF4-FFF2-40B4-BE49-F238E27FC236}">
                      <a16:creationId xmlns:a16="http://schemas.microsoft.com/office/drawing/2014/main" id="{C16E4D87-EDE9-104F-8E87-BF24A2BE838E}"/>
                    </a:ext>
                  </a:extLst>
                </p:cNvPr>
                <p:cNvCxnSpPr>
                  <a:cxnSpLocks/>
                  <a:stCxn id="101" idx="6"/>
                  <a:endCxn id="112" idx="2"/>
                </p:cNvCxnSpPr>
                <p:nvPr/>
              </p:nvCxnSpPr>
              <p:spPr>
                <a:xfrm flipV="1">
                  <a:off x="6433768" y="3834555"/>
                  <a:ext cx="2468990" cy="553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円/楕円 109">
                  <a:extLst>
                    <a:ext uri="{FF2B5EF4-FFF2-40B4-BE49-F238E27FC236}">
                      <a16:creationId xmlns:a16="http://schemas.microsoft.com/office/drawing/2014/main" id="{2885BB0F-A241-2B4E-B3BB-250EB44B8013}"/>
                    </a:ext>
                  </a:extLst>
                </p:cNvPr>
                <p:cNvSpPr/>
                <p:nvPr/>
              </p:nvSpPr>
              <p:spPr>
                <a:xfrm>
                  <a:off x="7949330" y="4335028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11" name="カギ線コネクタ 110">
                  <a:extLst>
                    <a:ext uri="{FF2B5EF4-FFF2-40B4-BE49-F238E27FC236}">
                      <a16:creationId xmlns:a16="http://schemas.microsoft.com/office/drawing/2014/main" id="{909E6063-643A-8649-BA15-BA1E9439AB3A}"/>
                    </a:ext>
                  </a:extLst>
                </p:cNvPr>
                <p:cNvCxnSpPr>
                  <a:cxnSpLocks/>
                  <a:stCxn id="101" idx="4"/>
                  <a:endCxn id="110" idx="2"/>
                </p:cNvCxnSpPr>
                <p:nvPr/>
              </p:nvCxnSpPr>
              <p:spPr>
                <a:xfrm rot="16200000" flipH="1">
                  <a:off x="6883914" y="3389257"/>
                  <a:ext cx="499920" cy="1630913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円/楕円 111">
                  <a:extLst>
                    <a:ext uri="{FF2B5EF4-FFF2-40B4-BE49-F238E27FC236}">
                      <a16:creationId xmlns:a16="http://schemas.microsoft.com/office/drawing/2014/main" id="{1123BC4A-E677-B142-92C3-C64C370D6417}"/>
                    </a:ext>
                  </a:extLst>
                </p:cNvPr>
                <p:cNvSpPr/>
                <p:nvPr/>
              </p:nvSpPr>
              <p:spPr>
                <a:xfrm>
                  <a:off x="8902757" y="3714908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3" name="テキスト ボックス 112">
                  <a:extLst>
                    <a:ext uri="{FF2B5EF4-FFF2-40B4-BE49-F238E27FC236}">
                      <a16:creationId xmlns:a16="http://schemas.microsoft.com/office/drawing/2014/main" id="{BA19EEE5-E4E9-6040-B9F5-F6F920D0D094}"/>
                    </a:ext>
                  </a:extLst>
                </p:cNvPr>
                <p:cNvSpPr txBox="1"/>
                <p:nvPr/>
              </p:nvSpPr>
              <p:spPr>
                <a:xfrm>
                  <a:off x="7488665" y="437663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4" name="テキスト ボックス 113">
                  <a:extLst>
                    <a:ext uri="{FF2B5EF4-FFF2-40B4-BE49-F238E27FC236}">
                      <a16:creationId xmlns:a16="http://schemas.microsoft.com/office/drawing/2014/main" id="{B1F67F78-E2A8-ED4E-B4A8-E0065E4BDA84}"/>
                    </a:ext>
                  </a:extLst>
                </p:cNvPr>
                <p:cNvSpPr txBox="1"/>
                <p:nvPr/>
              </p:nvSpPr>
              <p:spPr>
                <a:xfrm>
                  <a:off x="479185" y="2201990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5" name="テキスト ボックス 114">
                  <a:extLst>
                    <a:ext uri="{FF2B5EF4-FFF2-40B4-BE49-F238E27FC236}">
                      <a16:creationId xmlns:a16="http://schemas.microsoft.com/office/drawing/2014/main" id="{2E7016F6-C446-5D40-B66F-85B262AC2DFD}"/>
                    </a:ext>
                  </a:extLst>
                </p:cNvPr>
                <p:cNvSpPr txBox="1"/>
                <p:nvPr/>
              </p:nvSpPr>
              <p:spPr>
                <a:xfrm>
                  <a:off x="6610972" y="279204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6" name="テキスト ボックス 115">
                  <a:extLst>
                    <a:ext uri="{FF2B5EF4-FFF2-40B4-BE49-F238E27FC236}">
                      <a16:creationId xmlns:a16="http://schemas.microsoft.com/office/drawing/2014/main" id="{931F9EDF-6840-BC46-BE21-9572CD80D340}"/>
                    </a:ext>
                  </a:extLst>
                </p:cNvPr>
                <p:cNvSpPr txBox="1"/>
                <p:nvPr/>
              </p:nvSpPr>
              <p:spPr>
                <a:xfrm>
                  <a:off x="6603423" y="339770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7" name="テキスト ボックス 116">
                  <a:extLst>
                    <a:ext uri="{FF2B5EF4-FFF2-40B4-BE49-F238E27FC236}">
                      <a16:creationId xmlns:a16="http://schemas.microsoft.com/office/drawing/2014/main" id="{47263AE9-2C11-FA42-A39D-64EF319CE6E4}"/>
                    </a:ext>
                  </a:extLst>
                </p:cNvPr>
                <p:cNvSpPr txBox="1"/>
                <p:nvPr/>
              </p:nvSpPr>
              <p:spPr>
                <a:xfrm>
                  <a:off x="7430191" y="336446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8" name="テキスト ボックス 117">
                  <a:extLst>
                    <a:ext uri="{FF2B5EF4-FFF2-40B4-BE49-F238E27FC236}">
                      <a16:creationId xmlns:a16="http://schemas.microsoft.com/office/drawing/2014/main" id="{3BC4CD5E-9727-1F45-9C45-1377284815F9}"/>
                    </a:ext>
                  </a:extLst>
                </p:cNvPr>
                <p:cNvSpPr txBox="1"/>
                <p:nvPr/>
              </p:nvSpPr>
              <p:spPr>
                <a:xfrm>
                  <a:off x="8440451" y="337428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19" name="直線コネクタ 118">
                  <a:extLst>
                    <a:ext uri="{FF2B5EF4-FFF2-40B4-BE49-F238E27FC236}">
                      <a16:creationId xmlns:a16="http://schemas.microsoft.com/office/drawing/2014/main" id="{0A9D045E-7777-D743-A2B4-8728AA45BF23}"/>
                    </a:ext>
                  </a:extLst>
                </p:cNvPr>
                <p:cNvCxnSpPr>
                  <a:cxnSpLocks/>
                  <a:stCxn id="120" idx="6"/>
                  <a:endCxn id="123" idx="2"/>
                </p:cNvCxnSpPr>
                <p:nvPr/>
              </p:nvCxnSpPr>
              <p:spPr>
                <a:xfrm>
                  <a:off x="3818878" y="5373881"/>
                  <a:ext cx="1575337" cy="1926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円/楕円 119">
                  <a:extLst>
                    <a:ext uri="{FF2B5EF4-FFF2-40B4-BE49-F238E27FC236}">
                      <a16:creationId xmlns:a16="http://schemas.microsoft.com/office/drawing/2014/main" id="{8960D1E8-D173-CE43-B441-903C6D9844AE}"/>
                    </a:ext>
                  </a:extLst>
                </p:cNvPr>
                <p:cNvSpPr/>
                <p:nvPr/>
              </p:nvSpPr>
              <p:spPr>
                <a:xfrm>
                  <a:off x="3588178" y="5254234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21" name="カギ線コネクタ 120">
                  <a:extLst>
                    <a:ext uri="{FF2B5EF4-FFF2-40B4-BE49-F238E27FC236}">
                      <a16:creationId xmlns:a16="http://schemas.microsoft.com/office/drawing/2014/main" id="{7F543D29-D53B-DA41-A99B-B9DF2852C00E}"/>
                    </a:ext>
                  </a:extLst>
                </p:cNvPr>
                <p:cNvCxnSpPr>
                  <a:cxnSpLocks/>
                  <a:endCxn id="120" idx="2"/>
                </p:cNvCxnSpPr>
                <p:nvPr/>
              </p:nvCxnSpPr>
              <p:spPr>
                <a:xfrm rot="16200000" flipH="1">
                  <a:off x="1874176" y="3659878"/>
                  <a:ext cx="2627791" cy="800214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テキスト ボックス 121">
                  <a:extLst>
                    <a:ext uri="{FF2B5EF4-FFF2-40B4-BE49-F238E27FC236}">
                      <a16:creationId xmlns:a16="http://schemas.microsoft.com/office/drawing/2014/main" id="{F00E66FB-CAC8-604A-81E2-65B83073D700}"/>
                    </a:ext>
                  </a:extLst>
                </p:cNvPr>
                <p:cNvSpPr txBox="1"/>
                <p:nvPr/>
              </p:nvSpPr>
              <p:spPr>
                <a:xfrm>
                  <a:off x="4936223" y="492260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3" name="円/楕円 122">
                  <a:extLst>
                    <a:ext uri="{FF2B5EF4-FFF2-40B4-BE49-F238E27FC236}">
                      <a16:creationId xmlns:a16="http://schemas.microsoft.com/office/drawing/2014/main" id="{E1B2A846-CCA6-8D4F-89AE-4894CC3934DC}"/>
                    </a:ext>
                  </a:extLst>
                </p:cNvPr>
                <p:cNvSpPr/>
                <p:nvPr/>
              </p:nvSpPr>
              <p:spPr>
                <a:xfrm>
                  <a:off x="5394216" y="5256160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4" name="テキスト ボックス 123">
                  <a:extLst>
                    <a:ext uri="{FF2B5EF4-FFF2-40B4-BE49-F238E27FC236}">
                      <a16:creationId xmlns:a16="http://schemas.microsoft.com/office/drawing/2014/main" id="{F23B786C-7842-0948-A92F-08E095C88A2A}"/>
                    </a:ext>
                  </a:extLst>
                </p:cNvPr>
                <p:cNvSpPr txBox="1"/>
                <p:nvPr/>
              </p:nvSpPr>
              <p:spPr>
                <a:xfrm>
                  <a:off x="3027692" y="491066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5" name="テキスト ボックス 124">
                  <a:extLst>
                    <a:ext uri="{FF2B5EF4-FFF2-40B4-BE49-F238E27FC236}">
                      <a16:creationId xmlns:a16="http://schemas.microsoft.com/office/drawing/2014/main" id="{65F95EAD-1CAA-6E45-8421-A6B04500DAF0}"/>
                    </a:ext>
                  </a:extLst>
                </p:cNvPr>
                <p:cNvSpPr txBox="1"/>
                <p:nvPr/>
              </p:nvSpPr>
              <p:spPr>
                <a:xfrm>
                  <a:off x="3982796" y="490900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26" name="直線コネクタ 125">
                  <a:extLst>
                    <a:ext uri="{FF2B5EF4-FFF2-40B4-BE49-F238E27FC236}">
                      <a16:creationId xmlns:a16="http://schemas.microsoft.com/office/drawing/2014/main" id="{C9D54CEE-B646-C64D-B25F-DAE8BB396820}"/>
                    </a:ext>
                  </a:extLst>
                </p:cNvPr>
                <p:cNvCxnSpPr>
                  <a:cxnSpLocks/>
                  <a:stCxn id="102" idx="2"/>
                  <a:endCxn id="127" idx="6"/>
                </p:cNvCxnSpPr>
                <p:nvPr/>
              </p:nvCxnSpPr>
              <p:spPr>
                <a:xfrm flipH="1" flipV="1">
                  <a:off x="-427492" y="2651624"/>
                  <a:ext cx="3094619" cy="36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円/楕円 126">
                  <a:extLst>
                    <a:ext uri="{FF2B5EF4-FFF2-40B4-BE49-F238E27FC236}">
                      <a16:creationId xmlns:a16="http://schemas.microsoft.com/office/drawing/2014/main" id="{1D4C0F3F-B4ED-9B48-B9FC-A2DF22F95026}"/>
                    </a:ext>
                  </a:extLst>
                </p:cNvPr>
                <p:cNvSpPr/>
                <p:nvPr/>
              </p:nvSpPr>
              <p:spPr>
                <a:xfrm>
                  <a:off x="-658193" y="253197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9768A863-BDF4-1747-9A9F-51F74E3534E2}"/>
                    </a:ext>
                  </a:extLst>
                </p:cNvPr>
                <p:cNvSpPr txBox="1"/>
                <p:nvPr/>
              </p:nvSpPr>
              <p:spPr>
                <a:xfrm>
                  <a:off x="-2989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2" name="円/楕円 101">
                  <a:extLst>
                    <a:ext uri="{FF2B5EF4-FFF2-40B4-BE49-F238E27FC236}">
                      <a16:creationId xmlns:a16="http://schemas.microsoft.com/office/drawing/2014/main" id="{AA65D7B6-399D-044B-ABFF-CCB6AE40980E}"/>
                    </a:ext>
                  </a:extLst>
                </p:cNvPr>
                <p:cNvSpPr/>
                <p:nvPr/>
              </p:nvSpPr>
              <p:spPr>
                <a:xfrm>
                  <a:off x="2667127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07554594-1A76-9F43-91FF-F56B30C0D674}"/>
                  </a:ext>
                </a:extLst>
              </p:cNvPr>
              <p:cNvSpPr txBox="1"/>
              <p:nvPr/>
            </p:nvSpPr>
            <p:spPr>
              <a:xfrm>
                <a:off x="5196333" y="4819499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4B101382-F612-3E41-9BA2-1E4AE6269F45}"/>
                  </a:ext>
                </a:extLst>
              </p:cNvPr>
              <p:cNvSpPr txBox="1"/>
              <p:nvPr/>
            </p:nvSpPr>
            <p:spPr>
              <a:xfrm>
                <a:off x="4344197" y="4829118"/>
                <a:ext cx="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88" name="カギ線コネクタ 87">
                <a:extLst>
                  <a:ext uri="{FF2B5EF4-FFF2-40B4-BE49-F238E27FC236}">
                    <a16:creationId xmlns:a16="http://schemas.microsoft.com/office/drawing/2014/main" id="{D0379F50-BF7B-E74B-858B-411E561FD810}"/>
                  </a:ext>
                </a:extLst>
              </p:cNvPr>
              <p:cNvCxnSpPr>
                <a:cxnSpLocks/>
                <a:endCxn id="89" idx="2"/>
              </p:cNvCxnSpPr>
              <p:nvPr/>
            </p:nvCxnSpPr>
            <p:spPr>
              <a:xfrm>
                <a:off x="4094669" y="4865397"/>
                <a:ext cx="2260903" cy="337691"/>
              </a:xfrm>
              <a:prstGeom prst="bentConnector3">
                <a:avLst>
                  <a:gd name="adj1" fmla="val -54"/>
                </a:avLst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円/楕円 88">
                <a:extLst>
                  <a:ext uri="{FF2B5EF4-FFF2-40B4-BE49-F238E27FC236}">
                    <a16:creationId xmlns:a16="http://schemas.microsoft.com/office/drawing/2014/main" id="{17F35A45-1578-D840-A7F9-4C2B19B2133D}"/>
                  </a:ext>
                </a:extLst>
              </p:cNvPr>
              <p:cNvSpPr/>
              <p:nvPr/>
            </p:nvSpPr>
            <p:spPr>
              <a:xfrm>
                <a:off x="6355572" y="5105013"/>
                <a:ext cx="206178" cy="1961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4D1F23F0-FAE9-9449-82A5-4EF2DBB74D9E}"/>
                  </a:ext>
                </a:extLst>
              </p:cNvPr>
              <p:cNvSpPr txBox="1"/>
              <p:nvPr/>
            </p:nvSpPr>
            <p:spPr>
              <a:xfrm>
                <a:off x="5942407" y="4811400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84" name="カギ線コネクタ 83">
              <a:extLst>
                <a:ext uri="{FF2B5EF4-FFF2-40B4-BE49-F238E27FC236}">
                  <a16:creationId xmlns:a16="http://schemas.microsoft.com/office/drawing/2014/main" id="{8A2546D7-10D5-D54A-BEA9-9B0755218C52}"/>
                </a:ext>
              </a:extLst>
            </p:cNvPr>
            <p:cNvCxnSpPr>
              <a:cxnSpLocks/>
              <a:stCxn id="101" idx="0"/>
              <a:endCxn id="108" idx="2"/>
            </p:cNvCxnSpPr>
            <p:nvPr/>
          </p:nvCxnSpPr>
          <p:spPr>
            <a:xfrm rot="5400000" flipH="1" flipV="1">
              <a:off x="6950202" y="2507457"/>
              <a:ext cx="381852" cy="1419048"/>
            </a:xfrm>
            <a:prstGeom prst="bentConnector2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四角形吹き出し 128">
                <a:extLst>
                  <a:ext uri="{FF2B5EF4-FFF2-40B4-BE49-F238E27FC236}">
                    <a16:creationId xmlns:a16="http://schemas.microsoft.com/office/drawing/2014/main" id="{58D85661-FBEE-9C4E-B63D-659F6F452675}"/>
                  </a:ext>
                </a:extLst>
              </p:cNvPr>
              <p:cNvSpPr/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四角形吹き出し 128">
                <a:extLst>
                  <a:ext uri="{FF2B5EF4-FFF2-40B4-BE49-F238E27FC236}">
                    <a16:creationId xmlns:a16="http://schemas.microsoft.com/office/drawing/2014/main" id="{58D85661-FBEE-9C4E-B63D-659F6F452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四角形吹き出し 129">
                <a:extLst>
                  <a:ext uri="{FF2B5EF4-FFF2-40B4-BE49-F238E27FC236}">
                    <a16:creationId xmlns:a16="http://schemas.microsoft.com/office/drawing/2014/main" id="{CFA22966-C1CC-A24F-9C8C-0E2539AF27B4}"/>
                  </a:ext>
                </a:extLst>
              </p:cNvPr>
              <p:cNvSpPr/>
              <p:nvPr/>
            </p:nvSpPr>
            <p:spPr>
              <a:xfrm>
                <a:off x="2615639" y="1952889"/>
                <a:ext cx="474937" cy="453213"/>
              </a:xfrm>
              <a:prstGeom prst="wedgeRectCallout">
                <a:avLst>
                  <a:gd name="adj1" fmla="val 54846"/>
                  <a:gd name="adj2" fmla="val -10851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四角形吹き出し 129">
                <a:extLst>
                  <a:ext uri="{FF2B5EF4-FFF2-40B4-BE49-F238E27FC236}">
                    <a16:creationId xmlns:a16="http://schemas.microsoft.com/office/drawing/2014/main" id="{CFA22966-C1CC-A24F-9C8C-0E2539AF27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39" y="1952889"/>
                <a:ext cx="474937" cy="453213"/>
              </a:xfrm>
              <a:prstGeom prst="wedgeRectCallout">
                <a:avLst>
                  <a:gd name="adj1" fmla="val 54846"/>
                  <a:gd name="adj2" fmla="val -108519"/>
                </a:avLst>
              </a:prstGeom>
              <a:blipFill>
                <a:blip r:embed="rId5"/>
                <a:stretch>
                  <a:fillRect l="-12195" b="-122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5924823-D8EE-FD4F-A4E3-7986F77D5F62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Strategy of Algorithm 2</a:t>
            </a:r>
          </a:p>
        </p:txBody>
      </p:sp>
    </p:spTree>
    <p:extLst>
      <p:ext uri="{BB962C8B-B14F-4D97-AF65-F5344CB8AC3E}">
        <p14:creationId xmlns:p14="http://schemas.microsoft.com/office/powerpoint/2010/main" val="1053434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四角形吹き出し 149">
                <a:extLst>
                  <a:ext uri="{FF2B5EF4-FFF2-40B4-BE49-F238E27FC236}">
                    <a16:creationId xmlns:a16="http://schemas.microsoft.com/office/drawing/2014/main" id="{9E11844F-15DF-004D-841D-5540DCD7F12D}"/>
                  </a:ext>
                </a:extLst>
              </p:cNvPr>
              <p:cNvSpPr/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四角形吹き出し 149">
                <a:extLst>
                  <a:ext uri="{FF2B5EF4-FFF2-40B4-BE49-F238E27FC236}">
                    <a16:creationId xmlns:a16="http://schemas.microsoft.com/office/drawing/2014/main" id="{9E11844F-15DF-004D-841D-5540DCD7F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四角形吹き出し 150">
                <a:extLst>
                  <a:ext uri="{FF2B5EF4-FFF2-40B4-BE49-F238E27FC236}">
                    <a16:creationId xmlns:a16="http://schemas.microsoft.com/office/drawing/2014/main" id="{F05C247F-7046-E64A-8E2C-5E0A5A6CF4B5}"/>
                  </a:ext>
                </a:extLst>
              </p:cNvPr>
              <p:cNvSpPr/>
              <p:nvPr/>
            </p:nvSpPr>
            <p:spPr>
              <a:xfrm>
                <a:off x="2615639" y="1952889"/>
                <a:ext cx="474937" cy="453213"/>
              </a:xfrm>
              <a:prstGeom prst="wedgeRectCallout">
                <a:avLst>
                  <a:gd name="adj1" fmla="val 54846"/>
                  <a:gd name="adj2" fmla="val -10851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四角形吹き出し 150">
                <a:extLst>
                  <a:ext uri="{FF2B5EF4-FFF2-40B4-BE49-F238E27FC236}">
                    <a16:creationId xmlns:a16="http://schemas.microsoft.com/office/drawing/2014/main" id="{F05C247F-7046-E64A-8E2C-5E0A5A6CF4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39" y="1952889"/>
                <a:ext cx="474937" cy="453213"/>
              </a:xfrm>
              <a:prstGeom prst="wedgeRectCallout">
                <a:avLst>
                  <a:gd name="adj1" fmla="val 54846"/>
                  <a:gd name="adj2" fmla="val -108519"/>
                </a:avLst>
              </a:prstGeom>
              <a:blipFill>
                <a:blip r:embed="rId5"/>
                <a:stretch>
                  <a:fillRect l="-12195" b="-122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四角形吹き出し 151">
                <a:extLst>
                  <a:ext uri="{FF2B5EF4-FFF2-40B4-BE49-F238E27FC236}">
                    <a16:creationId xmlns:a16="http://schemas.microsoft.com/office/drawing/2014/main" id="{447D6BF5-9B17-E043-90CB-7BA1C924628C}"/>
                  </a:ext>
                </a:extLst>
              </p:cNvPr>
              <p:cNvSpPr/>
              <p:nvPr/>
            </p:nvSpPr>
            <p:spPr>
              <a:xfrm>
                <a:off x="4736566" y="817730"/>
                <a:ext cx="474937" cy="453213"/>
              </a:xfrm>
              <a:prstGeom prst="wedgeRectCallout">
                <a:avLst>
                  <a:gd name="adj1" fmla="val -15165"/>
                  <a:gd name="adj2" fmla="val 785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四角形吹き出し 151">
                <a:extLst>
                  <a:ext uri="{FF2B5EF4-FFF2-40B4-BE49-F238E27FC236}">
                    <a16:creationId xmlns:a16="http://schemas.microsoft.com/office/drawing/2014/main" id="{447D6BF5-9B17-E043-90CB-7BA1C9246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566" y="817730"/>
                <a:ext cx="474937" cy="453213"/>
              </a:xfrm>
              <a:prstGeom prst="wedgeRectCallout">
                <a:avLst>
                  <a:gd name="adj1" fmla="val -15165"/>
                  <a:gd name="adj2" fmla="val 78567"/>
                </a:avLst>
              </a:prstGeom>
              <a:blipFill>
                <a:blip r:embed="rId6"/>
                <a:stretch>
                  <a:fillRect l="-30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四角形吹き出し 152">
                <a:extLst>
                  <a:ext uri="{FF2B5EF4-FFF2-40B4-BE49-F238E27FC236}">
                    <a16:creationId xmlns:a16="http://schemas.microsoft.com/office/drawing/2014/main" id="{0056DD2B-8943-1B4C-9409-AAD0DC0192B1}"/>
                  </a:ext>
                </a:extLst>
              </p:cNvPr>
              <p:cNvSpPr/>
              <p:nvPr/>
            </p:nvSpPr>
            <p:spPr>
              <a:xfrm>
                <a:off x="4015635" y="2980038"/>
                <a:ext cx="474937" cy="453213"/>
              </a:xfrm>
              <a:prstGeom prst="wedgeRectCallout">
                <a:avLst>
                  <a:gd name="adj1" fmla="val -29001"/>
                  <a:gd name="adj2" fmla="val 8421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" name="四角形吹き出し 152">
                <a:extLst>
                  <a:ext uri="{FF2B5EF4-FFF2-40B4-BE49-F238E27FC236}">
                    <a16:creationId xmlns:a16="http://schemas.microsoft.com/office/drawing/2014/main" id="{0056DD2B-8943-1B4C-9409-AAD0DC019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635" y="2980038"/>
                <a:ext cx="474937" cy="453213"/>
              </a:xfrm>
              <a:prstGeom prst="wedgeRectCallout">
                <a:avLst>
                  <a:gd name="adj1" fmla="val -29001"/>
                  <a:gd name="adj2" fmla="val 84215"/>
                </a:avLst>
              </a:prstGeom>
              <a:blipFill>
                <a:blip r:embed="rId7"/>
                <a:stretch>
                  <a:fillRect l="-3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4" name="グループ化 153">
            <a:extLst>
              <a:ext uri="{FF2B5EF4-FFF2-40B4-BE49-F238E27FC236}">
                <a16:creationId xmlns:a16="http://schemas.microsoft.com/office/drawing/2014/main" id="{9F9675E1-3752-644A-AA30-E38AEF3294B7}"/>
              </a:ext>
            </a:extLst>
          </p:cNvPr>
          <p:cNvGrpSpPr/>
          <p:nvPr/>
        </p:nvGrpSpPr>
        <p:grpSpPr>
          <a:xfrm>
            <a:off x="196585" y="1107954"/>
            <a:ext cx="8750830" cy="3148180"/>
            <a:chOff x="196585" y="2152983"/>
            <a:chExt cx="8750830" cy="3148180"/>
          </a:xfrm>
        </p:grpSpPr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F8DF5A4D-1585-E34F-8AF2-30957BB7E102}"/>
                </a:ext>
              </a:extLst>
            </p:cNvPr>
            <p:cNvGrpSpPr/>
            <p:nvPr/>
          </p:nvGrpSpPr>
          <p:grpSpPr>
            <a:xfrm>
              <a:off x="196585" y="2152983"/>
              <a:ext cx="8750830" cy="3148180"/>
              <a:chOff x="196585" y="2152983"/>
              <a:chExt cx="8750830" cy="3148180"/>
            </a:xfrm>
          </p:grpSpPr>
          <p:cxnSp>
            <p:nvCxnSpPr>
              <p:cNvPr id="160" name="カギ線コネクタ 159">
                <a:extLst>
                  <a:ext uri="{FF2B5EF4-FFF2-40B4-BE49-F238E27FC236}">
                    <a16:creationId xmlns:a16="http://schemas.microsoft.com/office/drawing/2014/main" id="{976257D4-8A6C-5743-88CB-88D310400ED7}"/>
                  </a:ext>
                </a:extLst>
              </p:cNvPr>
              <p:cNvCxnSpPr>
                <a:cxnSpLocks/>
                <a:endCxn id="161" idx="2"/>
              </p:cNvCxnSpPr>
              <p:nvPr/>
            </p:nvCxnSpPr>
            <p:spPr>
              <a:xfrm>
                <a:off x="4094669" y="4865397"/>
                <a:ext cx="2260903" cy="337691"/>
              </a:xfrm>
              <a:prstGeom prst="bentConnector3">
                <a:avLst>
                  <a:gd name="adj1" fmla="val -54"/>
                </a:avLst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7" name="グループ化 156">
                <a:extLst>
                  <a:ext uri="{FF2B5EF4-FFF2-40B4-BE49-F238E27FC236}">
                    <a16:creationId xmlns:a16="http://schemas.microsoft.com/office/drawing/2014/main" id="{BCFCFC60-B660-7749-B241-7C49B8C4914D}"/>
                  </a:ext>
                </a:extLst>
              </p:cNvPr>
              <p:cNvGrpSpPr/>
              <p:nvPr/>
            </p:nvGrpSpPr>
            <p:grpSpPr>
              <a:xfrm>
                <a:off x="196585" y="2152983"/>
                <a:ext cx="8750830" cy="2713993"/>
                <a:chOff x="-658193" y="2184514"/>
                <a:chExt cx="9791651" cy="3310940"/>
              </a:xfrm>
            </p:grpSpPr>
            <p:sp>
              <p:nvSpPr>
                <p:cNvPr id="163" name="テキスト ボックス 162">
                  <a:extLst>
                    <a:ext uri="{FF2B5EF4-FFF2-40B4-BE49-F238E27FC236}">
                      <a16:creationId xmlns:a16="http://schemas.microsoft.com/office/drawing/2014/main" id="{C2C4B9A2-F990-FA4B-8D2E-CFFCDE186A27}"/>
                    </a:ext>
                  </a:extLst>
                </p:cNvPr>
                <p:cNvSpPr txBox="1"/>
                <p:nvPr/>
              </p:nvSpPr>
              <p:spPr>
                <a:xfrm>
                  <a:off x="4791648" y="219685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4" name="テキスト ボックス 163">
                  <a:extLst>
                    <a:ext uri="{FF2B5EF4-FFF2-40B4-BE49-F238E27FC236}">
                      <a16:creationId xmlns:a16="http://schemas.microsoft.com/office/drawing/2014/main" id="{66586086-028E-6646-8A84-7083B9946669}"/>
                    </a:ext>
                  </a:extLst>
                </p:cNvPr>
                <p:cNvSpPr txBox="1"/>
                <p:nvPr/>
              </p:nvSpPr>
              <p:spPr>
                <a:xfrm>
                  <a:off x="5734794" y="220199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5" name="テキスト ボックス 164">
                  <a:extLst>
                    <a:ext uri="{FF2B5EF4-FFF2-40B4-BE49-F238E27FC236}">
                      <a16:creationId xmlns:a16="http://schemas.microsoft.com/office/drawing/2014/main" id="{348470B6-6494-554F-B5CD-B4B8F1126BA9}"/>
                    </a:ext>
                  </a:extLst>
                </p:cNvPr>
                <p:cNvSpPr txBox="1"/>
                <p:nvPr/>
              </p:nvSpPr>
              <p:spPr>
                <a:xfrm>
                  <a:off x="2184062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6" name="テキスト ボックス 165">
                  <a:extLst>
                    <a:ext uri="{FF2B5EF4-FFF2-40B4-BE49-F238E27FC236}">
                      <a16:creationId xmlns:a16="http://schemas.microsoft.com/office/drawing/2014/main" id="{465A9F54-F4E0-5542-A988-FBC7EF1B4F11}"/>
                    </a:ext>
                  </a:extLst>
                </p:cNvPr>
                <p:cNvSpPr txBox="1"/>
                <p:nvPr/>
              </p:nvSpPr>
              <p:spPr>
                <a:xfrm>
                  <a:off x="1327287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7" name="テキスト ボックス 166">
                  <a:extLst>
                    <a:ext uri="{FF2B5EF4-FFF2-40B4-BE49-F238E27FC236}">
                      <a16:creationId xmlns:a16="http://schemas.microsoft.com/office/drawing/2014/main" id="{F6D3D084-5462-3449-840F-F9EFA9353AF4}"/>
                    </a:ext>
                  </a:extLst>
                </p:cNvPr>
                <p:cNvSpPr txBox="1"/>
                <p:nvPr/>
              </p:nvSpPr>
              <p:spPr>
                <a:xfrm>
                  <a:off x="4011920" y="218451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8" name="テキスト ボックス 167">
                  <a:extLst>
                    <a:ext uri="{FF2B5EF4-FFF2-40B4-BE49-F238E27FC236}">
                      <a16:creationId xmlns:a16="http://schemas.microsoft.com/office/drawing/2014/main" id="{43B80483-768A-0E46-80D6-30DA744DE252}"/>
                    </a:ext>
                  </a:extLst>
                </p:cNvPr>
                <p:cNvSpPr txBox="1"/>
                <p:nvPr/>
              </p:nvSpPr>
              <p:spPr>
                <a:xfrm>
                  <a:off x="6544319" y="436508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9" name="テキスト ボックス 168">
                  <a:extLst>
                    <a:ext uri="{FF2B5EF4-FFF2-40B4-BE49-F238E27FC236}">
                      <a16:creationId xmlns:a16="http://schemas.microsoft.com/office/drawing/2014/main" id="{CCAE387F-8D54-3947-BBEF-BCCE5A018892}"/>
                    </a:ext>
                  </a:extLst>
                </p:cNvPr>
                <p:cNvSpPr txBox="1"/>
                <p:nvPr/>
              </p:nvSpPr>
              <p:spPr>
                <a:xfrm>
                  <a:off x="30706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0" name="テキスト ボックス 169">
                  <a:extLst>
                    <a:ext uri="{FF2B5EF4-FFF2-40B4-BE49-F238E27FC236}">
                      <a16:creationId xmlns:a16="http://schemas.microsoft.com/office/drawing/2014/main" id="{21CB7463-AF5C-B945-99EC-B5EE01913790}"/>
                    </a:ext>
                  </a:extLst>
                </p:cNvPr>
                <p:cNvSpPr txBox="1"/>
                <p:nvPr/>
              </p:nvSpPr>
              <p:spPr>
                <a:xfrm>
                  <a:off x="7442259" y="2795177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1" name="テキスト ボックス 170">
                  <a:extLst>
                    <a:ext uri="{FF2B5EF4-FFF2-40B4-BE49-F238E27FC236}">
                      <a16:creationId xmlns:a16="http://schemas.microsoft.com/office/drawing/2014/main" id="{7E6BA112-D92A-2048-B39E-EDFF9C6A631E}"/>
                    </a:ext>
                  </a:extLst>
                </p:cNvPr>
                <p:cNvSpPr txBox="1"/>
                <p:nvPr/>
              </p:nvSpPr>
              <p:spPr>
                <a:xfrm>
                  <a:off x="4791648" y="3356198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2" name="テキスト ボックス 171">
                  <a:extLst>
                    <a:ext uri="{FF2B5EF4-FFF2-40B4-BE49-F238E27FC236}">
                      <a16:creationId xmlns:a16="http://schemas.microsoft.com/office/drawing/2014/main" id="{FC95DAAD-8863-0847-B6E2-30A29B2FAFAC}"/>
                    </a:ext>
                  </a:extLst>
                </p:cNvPr>
                <p:cNvSpPr txBox="1"/>
                <p:nvPr/>
              </p:nvSpPr>
              <p:spPr>
                <a:xfrm>
                  <a:off x="5692466" y="3367523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3" name="円/楕円 172">
                  <a:extLst>
                    <a:ext uri="{FF2B5EF4-FFF2-40B4-BE49-F238E27FC236}">
                      <a16:creationId xmlns:a16="http://schemas.microsoft.com/office/drawing/2014/main" id="{3CE1F2B8-47D2-924A-985A-5D90EE49C735}"/>
                    </a:ext>
                  </a:extLst>
                </p:cNvPr>
                <p:cNvSpPr/>
                <p:nvPr/>
              </p:nvSpPr>
              <p:spPr>
                <a:xfrm>
                  <a:off x="6203067" y="3715460"/>
                  <a:ext cx="230701" cy="2392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4" name="円/楕円 173">
                  <a:extLst>
                    <a:ext uri="{FF2B5EF4-FFF2-40B4-BE49-F238E27FC236}">
                      <a16:creationId xmlns:a16="http://schemas.microsoft.com/office/drawing/2014/main" id="{B3D33722-F7D5-4B43-A949-2979D21084B7}"/>
                    </a:ext>
                  </a:extLst>
                </p:cNvPr>
                <p:cNvSpPr/>
                <p:nvPr/>
              </p:nvSpPr>
              <p:spPr>
                <a:xfrm>
                  <a:off x="6159983" y="2545037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75" name="直線コネクタ 174">
                  <a:extLst>
                    <a:ext uri="{FF2B5EF4-FFF2-40B4-BE49-F238E27FC236}">
                      <a16:creationId xmlns:a16="http://schemas.microsoft.com/office/drawing/2014/main" id="{40243A48-6C36-2143-B3E7-B43B852080B4}"/>
                    </a:ext>
                  </a:extLst>
                </p:cNvPr>
                <p:cNvCxnSpPr>
                  <a:cxnSpLocks/>
                  <a:stCxn id="200" idx="6"/>
                  <a:endCxn id="176" idx="2"/>
                </p:cNvCxnSpPr>
                <p:nvPr/>
              </p:nvCxnSpPr>
              <p:spPr>
                <a:xfrm>
                  <a:off x="2897828" y="2655245"/>
                  <a:ext cx="1535126" cy="8412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線コネクタ 176">
                  <a:extLst>
                    <a:ext uri="{FF2B5EF4-FFF2-40B4-BE49-F238E27FC236}">
                      <a16:creationId xmlns:a16="http://schemas.microsoft.com/office/drawing/2014/main" id="{1B2B002A-C6E6-D849-8A29-0D4EC37E72EF}"/>
                    </a:ext>
                  </a:extLst>
                </p:cNvPr>
                <p:cNvCxnSpPr>
                  <a:cxnSpLocks/>
                  <a:stCxn id="174" idx="2"/>
                  <a:endCxn id="176" idx="6"/>
                </p:cNvCxnSpPr>
                <p:nvPr/>
              </p:nvCxnSpPr>
              <p:spPr>
                <a:xfrm flipH="1" flipV="1">
                  <a:off x="4663654" y="2663656"/>
                  <a:ext cx="1496329" cy="1027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カギ線コネクタ 177">
                  <a:extLst>
                    <a:ext uri="{FF2B5EF4-FFF2-40B4-BE49-F238E27FC236}">
                      <a16:creationId xmlns:a16="http://schemas.microsoft.com/office/drawing/2014/main" id="{8AF9A73C-3E8D-684B-9907-041D99F9B38D}"/>
                    </a:ext>
                  </a:extLst>
                </p:cNvPr>
                <p:cNvCxnSpPr>
                  <a:cxnSpLocks/>
                  <a:stCxn id="176" idx="4"/>
                  <a:endCxn id="173" idx="2"/>
                </p:cNvCxnSpPr>
                <p:nvPr/>
              </p:nvCxnSpPr>
              <p:spPr>
                <a:xfrm rot="16200000" flipH="1">
                  <a:off x="4849783" y="2481822"/>
                  <a:ext cx="1051804" cy="1654763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円/楕円 178">
                  <a:extLst>
                    <a:ext uri="{FF2B5EF4-FFF2-40B4-BE49-F238E27FC236}">
                      <a16:creationId xmlns:a16="http://schemas.microsoft.com/office/drawing/2014/main" id="{219EAF33-7340-7D49-BF7B-9AAF8D8FF057}"/>
                    </a:ext>
                  </a:extLst>
                </p:cNvPr>
                <p:cNvSpPr/>
                <p:nvPr/>
              </p:nvSpPr>
              <p:spPr>
                <a:xfrm>
                  <a:off x="7906246" y="3129973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80" name="カギ線コネクタ 179">
                  <a:extLst>
                    <a:ext uri="{FF2B5EF4-FFF2-40B4-BE49-F238E27FC236}">
                      <a16:creationId xmlns:a16="http://schemas.microsoft.com/office/drawing/2014/main" id="{361CA8AC-B797-4D41-B044-3263606708C8}"/>
                    </a:ext>
                  </a:extLst>
                </p:cNvPr>
                <p:cNvCxnSpPr>
                  <a:cxnSpLocks/>
                  <a:stCxn id="173" idx="6"/>
                  <a:endCxn id="183" idx="2"/>
                </p:cNvCxnSpPr>
                <p:nvPr/>
              </p:nvCxnSpPr>
              <p:spPr>
                <a:xfrm flipV="1">
                  <a:off x="6433768" y="3834555"/>
                  <a:ext cx="2468990" cy="553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円/楕円 180">
                  <a:extLst>
                    <a:ext uri="{FF2B5EF4-FFF2-40B4-BE49-F238E27FC236}">
                      <a16:creationId xmlns:a16="http://schemas.microsoft.com/office/drawing/2014/main" id="{A3CBAFA5-58D6-7E4D-8D98-539073CF5EA6}"/>
                    </a:ext>
                  </a:extLst>
                </p:cNvPr>
                <p:cNvSpPr/>
                <p:nvPr/>
              </p:nvSpPr>
              <p:spPr>
                <a:xfrm>
                  <a:off x="7949330" y="4335028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82" name="カギ線コネクタ 181">
                  <a:extLst>
                    <a:ext uri="{FF2B5EF4-FFF2-40B4-BE49-F238E27FC236}">
                      <a16:creationId xmlns:a16="http://schemas.microsoft.com/office/drawing/2014/main" id="{7A16A64C-7AA0-E14C-9CF2-B30249FD58CC}"/>
                    </a:ext>
                  </a:extLst>
                </p:cNvPr>
                <p:cNvCxnSpPr>
                  <a:cxnSpLocks/>
                  <a:stCxn id="173" idx="4"/>
                  <a:endCxn id="181" idx="2"/>
                </p:cNvCxnSpPr>
                <p:nvPr/>
              </p:nvCxnSpPr>
              <p:spPr>
                <a:xfrm rot="16200000" flipH="1">
                  <a:off x="6883914" y="3389257"/>
                  <a:ext cx="499920" cy="1630913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円/楕円 182">
                  <a:extLst>
                    <a:ext uri="{FF2B5EF4-FFF2-40B4-BE49-F238E27FC236}">
                      <a16:creationId xmlns:a16="http://schemas.microsoft.com/office/drawing/2014/main" id="{C4ECA4D6-CE83-E744-A5C5-300B9723A609}"/>
                    </a:ext>
                  </a:extLst>
                </p:cNvPr>
                <p:cNvSpPr/>
                <p:nvPr/>
              </p:nvSpPr>
              <p:spPr>
                <a:xfrm>
                  <a:off x="8902757" y="3714908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4" name="テキスト ボックス 183">
                  <a:extLst>
                    <a:ext uri="{FF2B5EF4-FFF2-40B4-BE49-F238E27FC236}">
                      <a16:creationId xmlns:a16="http://schemas.microsoft.com/office/drawing/2014/main" id="{7ECC221C-F74E-2A46-BB22-FAB425D70B0A}"/>
                    </a:ext>
                  </a:extLst>
                </p:cNvPr>
                <p:cNvSpPr txBox="1"/>
                <p:nvPr/>
              </p:nvSpPr>
              <p:spPr>
                <a:xfrm>
                  <a:off x="7488665" y="437663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5" name="テキスト ボックス 184">
                  <a:extLst>
                    <a:ext uri="{FF2B5EF4-FFF2-40B4-BE49-F238E27FC236}">
                      <a16:creationId xmlns:a16="http://schemas.microsoft.com/office/drawing/2014/main" id="{06A367D3-FE83-9341-9DF1-C365FFF57578}"/>
                    </a:ext>
                  </a:extLst>
                </p:cNvPr>
                <p:cNvSpPr txBox="1"/>
                <p:nvPr/>
              </p:nvSpPr>
              <p:spPr>
                <a:xfrm>
                  <a:off x="479185" y="2201990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6" name="テキスト ボックス 185">
                  <a:extLst>
                    <a:ext uri="{FF2B5EF4-FFF2-40B4-BE49-F238E27FC236}">
                      <a16:creationId xmlns:a16="http://schemas.microsoft.com/office/drawing/2014/main" id="{08C88607-9C6F-9243-81B7-559335D08F11}"/>
                    </a:ext>
                  </a:extLst>
                </p:cNvPr>
                <p:cNvSpPr txBox="1"/>
                <p:nvPr/>
              </p:nvSpPr>
              <p:spPr>
                <a:xfrm>
                  <a:off x="6610972" y="279204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7" name="テキスト ボックス 186">
                  <a:extLst>
                    <a:ext uri="{FF2B5EF4-FFF2-40B4-BE49-F238E27FC236}">
                      <a16:creationId xmlns:a16="http://schemas.microsoft.com/office/drawing/2014/main" id="{235971DA-5A44-5B45-B8EE-49464F7BB9C4}"/>
                    </a:ext>
                  </a:extLst>
                </p:cNvPr>
                <p:cNvSpPr txBox="1"/>
                <p:nvPr/>
              </p:nvSpPr>
              <p:spPr>
                <a:xfrm>
                  <a:off x="6603423" y="339770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8" name="テキスト ボックス 187">
                  <a:extLst>
                    <a:ext uri="{FF2B5EF4-FFF2-40B4-BE49-F238E27FC236}">
                      <a16:creationId xmlns:a16="http://schemas.microsoft.com/office/drawing/2014/main" id="{7E4AD9F5-2D2A-9742-98AE-3A1C93D3643F}"/>
                    </a:ext>
                  </a:extLst>
                </p:cNvPr>
                <p:cNvSpPr txBox="1"/>
                <p:nvPr/>
              </p:nvSpPr>
              <p:spPr>
                <a:xfrm>
                  <a:off x="7430191" y="336446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9" name="テキスト ボックス 188">
                  <a:extLst>
                    <a:ext uri="{FF2B5EF4-FFF2-40B4-BE49-F238E27FC236}">
                      <a16:creationId xmlns:a16="http://schemas.microsoft.com/office/drawing/2014/main" id="{9F5E0E30-4F8E-F34A-81AE-2C986081DB51}"/>
                    </a:ext>
                  </a:extLst>
                </p:cNvPr>
                <p:cNvSpPr txBox="1"/>
                <p:nvPr/>
              </p:nvSpPr>
              <p:spPr>
                <a:xfrm>
                  <a:off x="8440451" y="337428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90" name="直線コネクタ 189">
                  <a:extLst>
                    <a:ext uri="{FF2B5EF4-FFF2-40B4-BE49-F238E27FC236}">
                      <a16:creationId xmlns:a16="http://schemas.microsoft.com/office/drawing/2014/main" id="{06D78DA8-6AF3-E141-95BB-E1105D79B870}"/>
                    </a:ext>
                  </a:extLst>
                </p:cNvPr>
                <p:cNvCxnSpPr>
                  <a:cxnSpLocks/>
                  <a:stCxn id="191" idx="6"/>
                  <a:endCxn id="194" idx="2"/>
                </p:cNvCxnSpPr>
                <p:nvPr/>
              </p:nvCxnSpPr>
              <p:spPr>
                <a:xfrm>
                  <a:off x="3818878" y="5373881"/>
                  <a:ext cx="1575337" cy="1926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カギ線コネクタ 191">
                  <a:extLst>
                    <a:ext uri="{FF2B5EF4-FFF2-40B4-BE49-F238E27FC236}">
                      <a16:creationId xmlns:a16="http://schemas.microsoft.com/office/drawing/2014/main" id="{DBAC7935-E200-7849-94E0-D65139563092}"/>
                    </a:ext>
                  </a:extLst>
                </p:cNvPr>
                <p:cNvCxnSpPr>
                  <a:cxnSpLocks/>
                  <a:endCxn id="191" idx="2"/>
                </p:cNvCxnSpPr>
                <p:nvPr/>
              </p:nvCxnSpPr>
              <p:spPr>
                <a:xfrm rot="16200000" flipH="1">
                  <a:off x="1874176" y="3659878"/>
                  <a:ext cx="2627791" cy="800214"/>
                </a:xfrm>
                <a:prstGeom prst="bentConnector2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テキスト ボックス 192">
                  <a:extLst>
                    <a:ext uri="{FF2B5EF4-FFF2-40B4-BE49-F238E27FC236}">
                      <a16:creationId xmlns:a16="http://schemas.microsoft.com/office/drawing/2014/main" id="{C6E53EFF-3078-D244-A612-89DC26684176}"/>
                    </a:ext>
                  </a:extLst>
                </p:cNvPr>
                <p:cNvSpPr txBox="1"/>
                <p:nvPr/>
              </p:nvSpPr>
              <p:spPr>
                <a:xfrm>
                  <a:off x="4936223" y="492260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4" name="円/楕円 193">
                  <a:extLst>
                    <a:ext uri="{FF2B5EF4-FFF2-40B4-BE49-F238E27FC236}">
                      <a16:creationId xmlns:a16="http://schemas.microsoft.com/office/drawing/2014/main" id="{CC63C104-770D-C242-9976-2594A639830B}"/>
                    </a:ext>
                  </a:extLst>
                </p:cNvPr>
                <p:cNvSpPr/>
                <p:nvPr/>
              </p:nvSpPr>
              <p:spPr>
                <a:xfrm>
                  <a:off x="5394216" y="5256160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5" name="テキスト ボックス 194">
                  <a:extLst>
                    <a:ext uri="{FF2B5EF4-FFF2-40B4-BE49-F238E27FC236}">
                      <a16:creationId xmlns:a16="http://schemas.microsoft.com/office/drawing/2014/main" id="{C000DB75-AB58-EA46-AB25-EC8ACFA1893C}"/>
                    </a:ext>
                  </a:extLst>
                </p:cNvPr>
                <p:cNvSpPr txBox="1"/>
                <p:nvPr/>
              </p:nvSpPr>
              <p:spPr>
                <a:xfrm>
                  <a:off x="3027692" y="491066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6" name="テキスト ボックス 195">
                  <a:extLst>
                    <a:ext uri="{FF2B5EF4-FFF2-40B4-BE49-F238E27FC236}">
                      <a16:creationId xmlns:a16="http://schemas.microsoft.com/office/drawing/2014/main" id="{66C120F4-EF7F-BC44-903D-D83C7B289FC2}"/>
                    </a:ext>
                  </a:extLst>
                </p:cNvPr>
                <p:cNvSpPr txBox="1"/>
                <p:nvPr/>
              </p:nvSpPr>
              <p:spPr>
                <a:xfrm>
                  <a:off x="3982796" y="490900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97" name="直線コネクタ 196">
                  <a:extLst>
                    <a:ext uri="{FF2B5EF4-FFF2-40B4-BE49-F238E27FC236}">
                      <a16:creationId xmlns:a16="http://schemas.microsoft.com/office/drawing/2014/main" id="{3E131C23-51AF-FD47-A467-82F874A195F4}"/>
                    </a:ext>
                  </a:extLst>
                </p:cNvPr>
                <p:cNvCxnSpPr>
                  <a:cxnSpLocks/>
                  <a:stCxn id="200" idx="2"/>
                  <a:endCxn id="198" idx="6"/>
                </p:cNvCxnSpPr>
                <p:nvPr/>
              </p:nvCxnSpPr>
              <p:spPr>
                <a:xfrm flipH="1" flipV="1">
                  <a:off x="-427492" y="2651624"/>
                  <a:ext cx="3094619" cy="36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円/楕円 197">
                  <a:extLst>
                    <a:ext uri="{FF2B5EF4-FFF2-40B4-BE49-F238E27FC236}">
                      <a16:creationId xmlns:a16="http://schemas.microsoft.com/office/drawing/2014/main" id="{1CE21572-4640-E64C-8CF1-A1393F6D3ABE}"/>
                    </a:ext>
                  </a:extLst>
                </p:cNvPr>
                <p:cNvSpPr/>
                <p:nvPr/>
              </p:nvSpPr>
              <p:spPr>
                <a:xfrm>
                  <a:off x="-658193" y="253197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9" name="テキスト ボックス 198">
                  <a:extLst>
                    <a:ext uri="{FF2B5EF4-FFF2-40B4-BE49-F238E27FC236}">
                      <a16:creationId xmlns:a16="http://schemas.microsoft.com/office/drawing/2014/main" id="{C42A1C0E-ECAC-5A43-B4D7-2C946F699350}"/>
                    </a:ext>
                  </a:extLst>
                </p:cNvPr>
                <p:cNvSpPr txBox="1"/>
                <p:nvPr/>
              </p:nvSpPr>
              <p:spPr>
                <a:xfrm>
                  <a:off x="-2989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00" name="円/楕円 199">
                  <a:extLst>
                    <a:ext uri="{FF2B5EF4-FFF2-40B4-BE49-F238E27FC236}">
                      <a16:creationId xmlns:a16="http://schemas.microsoft.com/office/drawing/2014/main" id="{BB7D5EC5-080B-6446-8B5E-EEA7555585BF}"/>
                    </a:ext>
                  </a:extLst>
                </p:cNvPr>
                <p:cNvSpPr/>
                <p:nvPr/>
              </p:nvSpPr>
              <p:spPr>
                <a:xfrm>
                  <a:off x="2667127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6" name="円/楕円 175">
                  <a:extLst>
                    <a:ext uri="{FF2B5EF4-FFF2-40B4-BE49-F238E27FC236}">
                      <a16:creationId xmlns:a16="http://schemas.microsoft.com/office/drawing/2014/main" id="{6F7F756E-AF59-8645-916D-C3D28D53B4AE}"/>
                    </a:ext>
                  </a:extLst>
                </p:cNvPr>
                <p:cNvSpPr/>
                <p:nvPr/>
              </p:nvSpPr>
              <p:spPr>
                <a:xfrm>
                  <a:off x="4432954" y="25440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1" name="円/楕円 190">
                  <a:extLst>
                    <a:ext uri="{FF2B5EF4-FFF2-40B4-BE49-F238E27FC236}">
                      <a16:creationId xmlns:a16="http://schemas.microsoft.com/office/drawing/2014/main" id="{AD87CF44-574E-5A4B-B225-4B27F9A80ED0}"/>
                    </a:ext>
                  </a:extLst>
                </p:cNvPr>
                <p:cNvSpPr/>
                <p:nvPr/>
              </p:nvSpPr>
              <p:spPr>
                <a:xfrm>
                  <a:off x="3588178" y="5254234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158" name="テキスト ボックス 157">
                <a:extLst>
                  <a:ext uri="{FF2B5EF4-FFF2-40B4-BE49-F238E27FC236}">
                    <a16:creationId xmlns:a16="http://schemas.microsoft.com/office/drawing/2014/main" id="{96CB2883-D8FD-8F49-A296-826ADD2CC87A}"/>
                  </a:ext>
                </a:extLst>
              </p:cNvPr>
              <p:cNvSpPr txBox="1"/>
              <p:nvPr/>
            </p:nvSpPr>
            <p:spPr>
              <a:xfrm>
                <a:off x="5196333" y="4819499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57B5D793-B71C-C946-9D68-D2D35BB9723D}"/>
                  </a:ext>
                </a:extLst>
              </p:cNvPr>
              <p:cNvSpPr txBox="1"/>
              <p:nvPr/>
            </p:nvSpPr>
            <p:spPr>
              <a:xfrm>
                <a:off x="4344197" y="4829118"/>
                <a:ext cx="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1" name="円/楕円 160">
                <a:extLst>
                  <a:ext uri="{FF2B5EF4-FFF2-40B4-BE49-F238E27FC236}">
                    <a16:creationId xmlns:a16="http://schemas.microsoft.com/office/drawing/2014/main" id="{BC3ADF92-A2F8-2640-8A4A-CCD2DFB0EA50}"/>
                  </a:ext>
                </a:extLst>
              </p:cNvPr>
              <p:cNvSpPr/>
              <p:nvPr/>
            </p:nvSpPr>
            <p:spPr>
              <a:xfrm>
                <a:off x="6355572" y="5105013"/>
                <a:ext cx="206178" cy="1961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94BAE2DC-84AC-0E48-AC82-B9B965D94498}"/>
                  </a:ext>
                </a:extLst>
              </p:cNvPr>
              <p:cNvSpPr txBox="1"/>
              <p:nvPr/>
            </p:nvSpPr>
            <p:spPr>
              <a:xfrm>
                <a:off x="5942407" y="4811400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56" name="カギ線コネクタ 155">
              <a:extLst>
                <a:ext uri="{FF2B5EF4-FFF2-40B4-BE49-F238E27FC236}">
                  <a16:creationId xmlns:a16="http://schemas.microsoft.com/office/drawing/2014/main" id="{87E24EC9-E785-8B41-B758-423AA4273E77}"/>
                </a:ext>
              </a:extLst>
            </p:cNvPr>
            <p:cNvCxnSpPr>
              <a:cxnSpLocks/>
              <a:stCxn id="173" idx="0"/>
              <a:endCxn id="179" idx="2"/>
            </p:cNvCxnSpPr>
            <p:nvPr/>
          </p:nvCxnSpPr>
          <p:spPr>
            <a:xfrm rot="5400000" flipH="1" flipV="1">
              <a:off x="6950202" y="2507457"/>
              <a:ext cx="381852" cy="1419048"/>
            </a:xfrm>
            <a:prstGeom prst="bentConnector2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D603BAD-FCBC-DD43-A9D9-14899E4DD4DE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Strategy of Algorithm 2</a:t>
            </a:r>
          </a:p>
        </p:txBody>
      </p:sp>
    </p:spTree>
    <p:extLst>
      <p:ext uri="{BB962C8B-B14F-4D97-AF65-F5344CB8AC3E}">
        <p14:creationId xmlns:p14="http://schemas.microsoft.com/office/powerpoint/2010/main" val="15036164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DA07AD70-BE51-B240-965C-9C6B5A41C66F}"/>
              </a:ext>
            </a:extLst>
          </p:cNvPr>
          <p:cNvGrpSpPr/>
          <p:nvPr/>
        </p:nvGrpSpPr>
        <p:grpSpPr>
          <a:xfrm>
            <a:off x="196585" y="1107954"/>
            <a:ext cx="8750830" cy="3148180"/>
            <a:chOff x="196585" y="2152983"/>
            <a:chExt cx="8750830" cy="3148180"/>
          </a:xfrm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EA5EF91E-ECFC-734B-B0C1-324D8C16B4DB}"/>
                </a:ext>
              </a:extLst>
            </p:cNvPr>
            <p:cNvGrpSpPr/>
            <p:nvPr/>
          </p:nvGrpSpPr>
          <p:grpSpPr>
            <a:xfrm>
              <a:off x="196585" y="2152983"/>
              <a:ext cx="8750830" cy="3148180"/>
              <a:chOff x="196585" y="2152983"/>
              <a:chExt cx="8750830" cy="3148180"/>
            </a:xfrm>
          </p:grpSpPr>
          <p:cxnSp>
            <p:nvCxnSpPr>
              <p:cNvPr id="81" name="カギ線コネクタ 80">
                <a:extLst>
                  <a:ext uri="{FF2B5EF4-FFF2-40B4-BE49-F238E27FC236}">
                    <a16:creationId xmlns:a16="http://schemas.microsoft.com/office/drawing/2014/main" id="{219AFAAA-17B7-804A-9DC6-55F6CB313093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4094669" y="4865397"/>
                <a:ext cx="2260903" cy="337691"/>
              </a:xfrm>
              <a:prstGeom prst="bentConnector3">
                <a:avLst>
                  <a:gd name="adj1" fmla="val -54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BDCF9AF5-962E-AC4B-AB71-F4B980B7C622}"/>
                  </a:ext>
                </a:extLst>
              </p:cNvPr>
              <p:cNvGrpSpPr/>
              <p:nvPr/>
            </p:nvGrpSpPr>
            <p:grpSpPr>
              <a:xfrm>
                <a:off x="196585" y="2152983"/>
                <a:ext cx="8750830" cy="2713993"/>
                <a:chOff x="-658193" y="2184514"/>
                <a:chExt cx="9791651" cy="3310940"/>
              </a:xfrm>
            </p:grpSpPr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1668402E-5585-8143-BA76-476455C61FD1}"/>
                    </a:ext>
                  </a:extLst>
                </p:cNvPr>
                <p:cNvSpPr txBox="1"/>
                <p:nvPr/>
              </p:nvSpPr>
              <p:spPr>
                <a:xfrm>
                  <a:off x="4791648" y="219685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1D85A98C-EEB8-FC4A-BD7E-9ADDC801B2DE}"/>
                    </a:ext>
                  </a:extLst>
                </p:cNvPr>
                <p:cNvSpPr txBox="1"/>
                <p:nvPr/>
              </p:nvSpPr>
              <p:spPr>
                <a:xfrm>
                  <a:off x="5734794" y="220199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5C83ED49-DA87-564E-ACED-3040566618BD}"/>
                    </a:ext>
                  </a:extLst>
                </p:cNvPr>
                <p:cNvSpPr txBox="1"/>
                <p:nvPr/>
              </p:nvSpPr>
              <p:spPr>
                <a:xfrm>
                  <a:off x="2184062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3651149A-095B-3343-896A-9193757063FF}"/>
                    </a:ext>
                  </a:extLst>
                </p:cNvPr>
                <p:cNvSpPr txBox="1"/>
                <p:nvPr/>
              </p:nvSpPr>
              <p:spPr>
                <a:xfrm>
                  <a:off x="1327287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5C27582F-7539-484A-A52C-45D811AB9C07}"/>
                    </a:ext>
                  </a:extLst>
                </p:cNvPr>
                <p:cNvSpPr txBox="1"/>
                <p:nvPr/>
              </p:nvSpPr>
              <p:spPr>
                <a:xfrm>
                  <a:off x="4011920" y="218451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2" name="テキスト ボックス 91">
                  <a:extLst>
                    <a:ext uri="{FF2B5EF4-FFF2-40B4-BE49-F238E27FC236}">
                      <a16:creationId xmlns:a16="http://schemas.microsoft.com/office/drawing/2014/main" id="{CA02FBC2-61A3-0143-B003-23E5B7C8CF21}"/>
                    </a:ext>
                  </a:extLst>
                </p:cNvPr>
                <p:cNvSpPr txBox="1"/>
                <p:nvPr/>
              </p:nvSpPr>
              <p:spPr>
                <a:xfrm>
                  <a:off x="6544319" y="436508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6B971AFA-43CF-6B42-863B-805749AE2A71}"/>
                    </a:ext>
                  </a:extLst>
                </p:cNvPr>
                <p:cNvSpPr txBox="1"/>
                <p:nvPr/>
              </p:nvSpPr>
              <p:spPr>
                <a:xfrm>
                  <a:off x="30706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F9F8014B-63B8-804F-8132-8ECB55BBED09}"/>
                    </a:ext>
                  </a:extLst>
                </p:cNvPr>
                <p:cNvSpPr txBox="1"/>
                <p:nvPr/>
              </p:nvSpPr>
              <p:spPr>
                <a:xfrm>
                  <a:off x="7442259" y="2795177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D584FB01-9206-2A4F-AA63-356C8207EBA7}"/>
                    </a:ext>
                  </a:extLst>
                </p:cNvPr>
                <p:cNvSpPr txBox="1"/>
                <p:nvPr/>
              </p:nvSpPr>
              <p:spPr>
                <a:xfrm>
                  <a:off x="4791648" y="3356198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4007C7E6-A9F5-7B43-90D4-FACF01E34B16}"/>
                    </a:ext>
                  </a:extLst>
                </p:cNvPr>
                <p:cNvSpPr txBox="1"/>
                <p:nvPr/>
              </p:nvSpPr>
              <p:spPr>
                <a:xfrm>
                  <a:off x="5692466" y="3367523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7" name="円/楕円 96">
                  <a:extLst>
                    <a:ext uri="{FF2B5EF4-FFF2-40B4-BE49-F238E27FC236}">
                      <a16:creationId xmlns:a16="http://schemas.microsoft.com/office/drawing/2014/main" id="{653A20BB-9C16-A342-9171-1A8620884031}"/>
                    </a:ext>
                  </a:extLst>
                </p:cNvPr>
                <p:cNvSpPr/>
                <p:nvPr/>
              </p:nvSpPr>
              <p:spPr>
                <a:xfrm>
                  <a:off x="6203067" y="3715460"/>
                  <a:ext cx="230701" cy="23929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8" name="円/楕円 97">
                  <a:extLst>
                    <a:ext uri="{FF2B5EF4-FFF2-40B4-BE49-F238E27FC236}">
                      <a16:creationId xmlns:a16="http://schemas.microsoft.com/office/drawing/2014/main" id="{0D947995-1A80-174D-81C1-2DE118958BBC}"/>
                    </a:ext>
                  </a:extLst>
                </p:cNvPr>
                <p:cNvSpPr/>
                <p:nvPr/>
              </p:nvSpPr>
              <p:spPr>
                <a:xfrm>
                  <a:off x="6159983" y="2545037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99" name="直線コネクタ 98">
                  <a:extLst>
                    <a:ext uri="{FF2B5EF4-FFF2-40B4-BE49-F238E27FC236}">
                      <a16:creationId xmlns:a16="http://schemas.microsoft.com/office/drawing/2014/main" id="{98D0E61D-3995-7146-8047-445994A3DC09}"/>
                    </a:ext>
                  </a:extLst>
                </p:cNvPr>
                <p:cNvCxnSpPr>
                  <a:cxnSpLocks/>
                  <a:stCxn id="122" idx="6"/>
                  <a:endCxn id="123" idx="2"/>
                </p:cNvCxnSpPr>
                <p:nvPr/>
              </p:nvCxnSpPr>
              <p:spPr>
                <a:xfrm>
                  <a:off x="2897828" y="2655245"/>
                  <a:ext cx="1535126" cy="8412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59DF92BE-D446-9644-9266-A9FD70847334}"/>
                    </a:ext>
                  </a:extLst>
                </p:cNvPr>
                <p:cNvCxnSpPr>
                  <a:cxnSpLocks/>
                  <a:stCxn id="98" idx="2"/>
                  <a:endCxn id="123" idx="6"/>
                </p:cNvCxnSpPr>
                <p:nvPr/>
              </p:nvCxnSpPr>
              <p:spPr>
                <a:xfrm flipH="1" flipV="1">
                  <a:off x="4663654" y="2663656"/>
                  <a:ext cx="1496329" cy="1027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カギ線コネクタ 100">
                  <a:extLst>
                    <a:ext uri="{FF2B5EF4-FFF2-40B4-BE49-F238E27FC236}">
                      <a16:creationId xmlns:a16="http://schemas.microsoft.com/office/drawing/2014/main" id="{8BB65AD0-0AC0-0745-9F6A-5CA7C905CA78}"/>
                    </a:ext>
                  </a:extLst>
                </p:cNvPr>
                <p:cNvCxnSpPr>
                  <a:cxnSpLocks/>
                  <a:stCxn id="123" idx="4"/>
                  <a:endCxn id="97" idx="2"/>
                </p:cNvCxnSpPr>
                <p:nvPr/>
              </p:nvCxnSpPr>
              <p:spPr>
                <a:xfrm rot="16200000" flipH="1">
                  <a:off x="4849783" y="2481822"/>
                  <a:ext cx="1051804" cy="1654763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円/楕円 101">
                  <a:extLst>
                    <a:ext uri="{FF2B5EF4-FFF2-40B4-BE49-F238E27FC236}">
                      <a16:creationId xmlns:a16="http://schemas.microsoft.com/office/drawing/2014/main" id="{3555BEB5-73EB-5D4D-A55F-72FCB6B2234D}"/>
                    </a:ext>
                  </a:extLst>
                </p:cNvPr>
                <p:cNvSpPr/>
                <p:nvPr/>
              </p:nvSpPr>
              <p:spPr>
                <a:xfrm>
                  <a:off x="7906246" y="3129973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3" name="カギ線コネクタ 102">
                  <a:extLst>
                    <a:ext uri="{FF2B5EF4-FFF2-40B4-BE49-F238E27FC236}">
                      <a16:creationId xmlns:a16="http://schemas.microsoft.com/office/drawing/2014/main" id="{05812D4B-86F3-394B-B5FC-4D29A1CD8C3B}"/>
                    </a:ext>
                  </a:extLst>
                </p:cNvPr>
                <p:cNvCxnSpPr>
                  <a:cxnSpLocks/>
                  <a:stCxn id="97" idx="6"/>
                  <a:endCxn id="106" idx="2"/>
                </p:cNvCxnSpPr>
                <p:nvPr/>
              </p:nvCxnSpPr>
              <p:spPr>
                <a:xfrm flipV="1">
                  <a:off x="6433768" y="3834555"/>
                  <a:ext cx="2468990" cy="553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円/楕円 103">
                  <a:extLst>
                    <a:ext uri="{FF2B5EF4-FFF2-40B4-BE49-F238E27FC236}">
                      <a16:creationId xmlns:a16="http://schemas.microsoft.com/office/drawing/2014/main" id="{2B764439-A17F-E44E-9471-EA04BC2F283A}"/>
                    </a:ext>
                  </a:extLst>
                </p:cNvPr>
                <p:cNvSpPr/>
                <p:nvPr/>
              </p:nvSpPr>
              <p:spPr>
                <a:xfrm>
                  <a:off x="7949330" y="4335028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5" name="カギ線コネクタ 104">
                  <a:extLst>
                    <a:ext uri="{FF2B5EF4-FFF2-40B4-BE49-F238E27FC236}">
                      <a16:creationId xmlns:a16="http://schemas.microsoft.com/office/drawing/2014/main" id="{EAC4F5EE-C018-9647-9BEF-E6C33195BAB0}"/>
                    </a:ext>
                  </a:extLst>
                </p:cNvPr>
                <p:cNvCxnSpPr>
                  <a:cxnSpLocks/>
                  <a:stCxn id="97" idx="4"/>
                  <a:endCxn id="104" idx="2"/>
                </p:cNvCxnSpPr>
                <p:nvPr/>
              </p:nvCxnSpPr>
              <p:spPr>
                <a:xfrm rot="16200000" flipH="1">
                  <a:off x="6883914" y="3389257"/>
                  <a:ext cx="499920" cy="1630913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円/楕円 105">
                  <a:extLst>
                    <a:ext uri="{FF2B5EF4-FFF2-40B4-BE49-F238E27FC236}">
                      <a16:creationId xmlns:a16="http://schemas.microsoft.com/office/drawing/2014/main" id="{26FB007B-80BD-544A-8456-5F14861953FB}"/>
                    </a:ext>
                  </a:extLst>
                </p:cNvPr>
                <p:cNvSpPr/>
                <p:nvPr/>
              </p:nvSpPr>
              <p:spPr>
                <a:xfrm>
                  <a:off x="8902757" y="3714908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7" name="テキスト ボックス 106">
                  <a:extLst>
                    <a:ext uri="{FF2B5EF4-FFF2-40B4-BE49-F238E27FC236}">
                      <a16:creationId xmlns:a16="http://schemas.microsoft.com/office/drawing/2014/main" id="{768E5091-4846-AF41-8577-784395E0BF46}"/>
                    </a:ext>
                  </a:extLst>
                </p:cNvPr>
                <p:cNvSpPr txBox="1"/>
                <p:nvPr/>
              </p:nvSpPr>
              <p:spPr>
                <a:xfrm>
                  <a:off x="7488665" y="437663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204F633F-D22E-8643-8BB9-5951C20DC0F2}"/>
                    </a:ext>
                  </a:extLst>
                </p:cNvPr>
                <p:cNvSpPr txBox="1"/>
                <p:nvPr/>
              </p:nvSpPr>
              <p:spPr>
                <a:xfrm>
                  <a:off x="479185" y="2201990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9" name="テキスト ボックス 108">
                  <a:extLst>
                    <a:ext uri="{FF2B5EF4-FFF2-40B4-BE49-F238E27FC236}">
                      <a16:creationId xmlns:a16="http://schemas.microsoft.com/office/drawing/2014/main" id="{34D06E4A-8CC6-6642-9A62-E0F1DF6E2070}"/>
                    </a:ext>
                  </a:extLst>
                </p:cNvPr>
                <p:cNvSpPr txBox="1"/>
                <p:nvPr/>
              </p:nvSpPr>
              <p:spPr>
                <a:xfrm>
                  <a:off x="6610972" y="279204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0" name="テキスト ボックス 109">
                  <a:extLst>
                    <a:ext uri="{FF2B5EF4-FFF2-40B4-BE49-F238E27FC236}">
                      <a16:creationId xmlns:a16="http://schemas.microsoft.com/office/drawing/2014/main" id="{5FA43769-24E2-3D4F-B654-45E6507718A5}"/>
                    </a:ext>
                  </a:extLst>
                </p:cNvPr>
                <p:cNvSpPr txBox="1"/>
                <p:nvPr/>
              </p:nvSpPr>
              <p:spPr>
                <a:xfrm>
                  <a:off x="6603423" y="339770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1" name="テキスト ボックス 110">
                  <a:extLst>
                    <a:ext uri="{FF2B5EF4-FFF2-40B4-BE49-F238E27FC236}">
                      <a16:creationId xmlns:a16="http://schemas.microsoft.com/office/drawing/2014/main" id="{9D1511A9-05FB-D146-999F-F8506E886D9E}"/>
                    </a:ext>
                  </a:extLst>
                </p:cNvPr>
                <p:cNvSpPr txBox="1"/>
                <p:nvPr/>
              </p:nvSpPr>
              <p:spPr>
                <a:xfrm>
                  <a:off x="7430191" y="336446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2" name="テキスト ボックス 111">
                  <a:extLst>
                    <a:ext uri="{FF2B5EF4-FFF2-40B4-BE49-F238E27FC236}">
                      <a16:creationId xmlns:a16="http://schemas.microsoft.com/office/drawing/2014/main" id="{708704A5-CDA2-7D42-8683-FF0D9227FE51}"/>
                    </a:ext>
                  </a:extLst>
                </p:cNvPr>
                <p:cNvSpPr txBox="1"/>
                <p:nvPr/>
              </p:nvSpPr>
              <p:spPr>
                <a:xfrm>
                  <a:off x="8440451" y="337428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13" name="直線コネクタ 112">
                  <a:extLst>
                    <a:ext uri="{FF2B5EF4-FFF2-40B4-BE49-F238E27FC236}">
                      <a16:creationId xmlns:a16="http://schemas.microsoft.com/office/drawing/2014/main" id="{BE32F75A-B1D6-5745-AA17-4AAD14FAA862}"/>
                    </a:ext>
                  </a:extLst>
                </p:cNvPr>
                <p:cNvCxnSpPr>
                  <a:cxnSpLocks/>
                  <a:stCxn id="124" idx="6"/>
                  <a:endCxn id="116" idx="2"/>
                </p:cNvCxnSpPr>
                <p:nvPr/>
              </p:nvCxnSpPr>
              <p:spPr>
                <a:xfrm>
                  <a:off x="3818878" y="5373881"/>
                  <a:ext cx="1575337" cy="1926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カギ線コネクタ 113">
                  <a:extLst>
                    <a:ext uri="{FF2B5EF4-FFF2-40B4-BE49-F238E27FC236}">
                      <a16:creationId xmlns:a16="http://schemas.microsoft.com/office/drawing/2014/main" id="{62290542-F654-CB4C-A17C-69D83E144D5F}"/>
                    </a:ext>
                  </a:extLst>
                </p:cNvPr>
                <p:cNvCxnSpPr>
                  <a:cxnSpLocks/>
                  <a:endCxn id="124" idx="2"/>
                </p:cNvCxnSpPr>
                <p:nvPr/>
              </p:nvCxnSpPr>
              <p:spPr>
                <a:xfrm rot="16200000" flipH="1">
                  <a:off x="1874176" y="3659878"/>
                  <a:ext cx="2627791" cy="800214"/>
                </a:xfrm>
                <a:prstGeom prst="bentConnector2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テキスト ボックス 114">
                  <a:extLst>
                    <a:ext uri="{FF2B5EF4-FFF2-40B4-BE49-F238E27FC236}">
                      <a16:creationId xmlns:a16="http://schemas.microsoft.com/office/drawing/2014/main" id="{203E0922-4F04-E944-B706-2D2D1D22A9FE}"/>
                    </a:ext>
                  </a:extLst>
                </p:cNvPr>
                <p:cNvSpPr txBox="1"/>
                <p:nvPr/>
              </p:nvSpPr>
              <p:spPr>
                <a:xfrm>
                  <a:off x="4936223" y="492260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6" name="円/楕円 115">
                  <a:extLst>
                    <a:ext uri="{FF2B5EF4-FFF2-40B4-BE49-F238E27FC236}">
                      <a16:creationId xmlns:a16="http://schemas.microsoft.com/office/drawing/2014/main" id="{E0FED861-9570-0148-83EA-C49D966FE3A0}"/>
                    </a:ext>
                  </a:extLst>
                </p:cNvPr>
                <p:cNvSpPr/>
                <p:nvPr/>
              </p:nvSpPr>
              <p:spPr>
                <a:xfrm>
                  <a:off x="5394216" y="5256160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7" name="テキスト ボックス 116">
                  <a:extLst>
                    <a:ext uri="{FF2B5EF4-FFF2-40B4-BE49-F238E27FC236}">
                      <a16:creationId xmlns:a16="http://schemas.microsoft.com/office/drawing/2014/main" id="{D2FD239D-7042-E046-9D59-B07E6FCF8923}"/>
                    </a:ext>
                  </a:extLst>
                </p:cNvPr>
                <p:cNvSpPr txBox="1"/>
                <p:nvPr/>
              </p:nvSpPr>
              <p:spPr>
                <a:xfrm>
                  <a:off x="3027692" y="491066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8" name="テキスト ボックス 117">
                  <a:extLst>
                    <a:ext uri="{FF2B5EF4-FFF2-40B4-BE49-F238E27FC236}">
                      <a16:creationId xmlns:a16="http://schemas.microsoft.com/office/drawing/2014/main" id="{59A7E03E-ED11-AE40-9F14-98AF231C1810}"/>
                    </a:ext>
                  </a:extLst>
                </p:cNvPr>
                <p:cNvSpPr txBox="1"/>
                <p:nvPr/>
              </p:nvSpPr>
              <p:spPr>
                <a:xfrm>
                  <a:off x="3982796" y="490900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19" name="直線コネクタ 118">
                  <a:extLst>
                    <a:ext uri="{FF2B5EF4-FFF2-40B4-BE49-F238E27FC236}">
                      <a16:creationId xmlns:a16="http://schemas.microsoft.com/office/drawing/2014/main" id="{3069C28A-B127-8A45-B380-566928DA941F}"/>
                    </a:ext>
                  </a:extLst>
                </p:cNvPr>
                <p:cNvCxnSpPr>
                  <a:cxnSpLocks/>
                  <a:stCxn id="122" idx="2"/>
                  <a:endCxn id="120" idx="6"/>
                </p:cNvCxnSpPr>
                <p:nvPr/>
              </p:nvCxnSpPr>
              <p:spPr>
                <a:xfrm flipH="1" flipV="1">
                  <a:off x="-427492" y="2651624"/>
                  <a:ext cx="3094619" cy="36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円/楕円 119">
                  <a:extLst>
                    <a:ext uri="{FF2B5EF4-FFF2-40B4-BE49-F238E27FC236}">
                      <a16:creationId xmlns:a16="http://schemas.microsoft.com/office/drawing/2014/main" id="{6E37CE8D-598C-9940-B3C0-E0428181CFC2}"/>
                    </a:ext>
                  </a:extLst>
                </p:cNvPr>
                <p:cNvSpPr/>
                <p:nvPr/>
              </p:nvSpPr>
              <p:spPr>
                <a:xfrm>
                  <a:off x="-658193" y="253197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1" name="テキスト ボックス 120">
                  <a:extLst>
                    <a:ext uri="{FF2B5EF4-FFF2-40B4-BE49-F238E27FC236}">
                      <a16:creationId xmlns:a16="http://schemas.microsoft.com/office/drawing/2014/main" id="{2595A555-4CB7-3D4A-935E-39CBD0752AE6}"/>
                    </a:ext>
                  </a:extLst>
                </p:cNvPr>
                <p:cNvSpPr txBox="1"/>
                <p:nvPr/>
              </p:nvSpPr>
              <p:spPr>
                <a:xfrm>
                  <a:off x="-2989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2" name="円/楕円 121">
                  <a:extLst>
                    <a:ext uri="{FF2B5EF4-FFF2-40B4-BE49-F238E27FC236}">
                      <a16:creationId xmlns:a16="http://schemas.microsoft.com/office/drawing/2014/main" id="{4D4ADB68-6626-9B44-B220-0742BD3F6C31}"/>
                    </a:ext>
                  </a:extLst>
                </p:cNvPr>
                <p:cNvSpPr/>
                <p:nvPr/>
              </p:nvSpPr>
              <p:spPr>
                <a:xfrm>
                  <a:off x="2667127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3" name="円/楕円 122">
                  <a:extLst>
                    <a:ext uri="{FF2B5EF4-FFF2-40B4-BE49-F238E27FC236}">
                      <a16:creationId xmlns:a16="http://schemas.microsoft.com/office/drawing/2014/main" id="{691C4BE1-7F0B-8E40-A963-009184CE5838}"/>
                    </a:ext>
                  </a:extLst>
                </p:cNvPr>
                <p:cNvSpPr/>
                <p:nvPr/>
              </p:nvSpPr>
              <p:spPr>
                <a:xfrm>
                  <a:off x="4432954" y="2544009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4" name="円/楕円 123">
                  <a:extLst>
                    <a:ext uri="{FF2B5EF4-FFF2-40B4-BE49-F238E27FC236}">
                      <a16:creationId xmlns:a16="http://schemas.microsoft.com/office/drawing/2014/main" id="{0E478102-FB40-764E-9024-45D9AACBA034}"/>
                    </a:ext>
                  </a:extLst>
                </p:cNvPr>
                <p:cNvSpPr/>
                <p:nvPr/>
              </p:nvSpPr>
              <p:spPr>
                <a:xfrm>
                  <a:off x="3588178" y="5254234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F90DB026-226C-EB43-979D-56EEAF79359F}"/>
                  </a:ext>
                </a:extLst>
              </p:cNvPr>
              <p:cNvSpPr txBox="1"/>
              <p:nvPr/>
            </p:nvSpPr>
            <p:spPr>
              <a:xfrm>
                <a:off x="5196333" y="4819499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A1DC22AA-195A-E146-AEF2-9FFF83739364}"/>
                  </a:ext>
                </a:extLst>
              </p:cNvPr>
              <p:cNvSpPr txBox="1"/>
              <p:nvPr/>
            </p:nvSpPr>
            <p:spPr>
              <a:xfrm>
                <a:off x="4344197" y="4829118"/>
                <a:ext cx="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5" name="円/楕円 84">
                <a:extLst>
                  <a:ext uri="{FF2B5EF4-FFF2-40B4-BE49-F238E27FC236}">
                    <a16:creationId xmlns:a16="http://schemas.microsoft.com/office/drawing/2014/main" id="{1A4A8BCD-D3FE-2443-8489-904A2303030E}"/>
                  </a:ext>
                </a:extLst>
              </p:cNvPr>
              <p:cNvSpPr/>
              <p:nvPr/>
            </p:nvSpPr>
            <p:spPr>
              <a:xfrm>
                <a:off x="6355572" y="5105013"/>
                <a:ext cx="206178" cy="1961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2939D847-15C1-8847-A2C7-08DB194EACEE}"/>
                  </a:ext>
                </a:extLst>
              </p:cNvPr>
              <p:cNvSpPr txBox="1"/>
              <p:nvPr/>
            </p:nvSpPr>
            <p:spPr>
              <a:xfrm>
                <a:off x="5942407" y="4811400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80" name="カギ線コネクタ 79">
              <a:extLst>
                <a:ext uri="{FF2B5EF4-FFF2-40B4-BE49-F238E27FC236}">
                  <a16:creationId xmlns:a16="http://schemas.microsoft.com/office/drawing/2014/main" id="{C90A9BAF-F218-4344-9C23-3D0497CD12AE}"/>
                </a:ext>
              </a:extLst>
            </p:cNvPr>
            <p:cNvCxnSpPr>
              <a:cxnSpLocks/>
              <a:stCxn id="97" idx="0"/>
              <a:endCxn id="102" idx="2"/>
            </p:cNvCxnSpPr>
            <p:nvPr/>
          </p:nvCxnSpPr>
          <p:spPr>
            <a:xfrm rot="5400000" flipH="1" flipV="1">
              <a:off x="6950202" y="2507457"/>
              <a:ext cx="381852" cy="1419048"/>
            </a:xfrm>
            <a:prstGeom prst="bentConnector2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四角形吹き出し 124">
                <a:extLst>
                  <a:ext uri="{FF2B5EF4-FFF2-40B4-BE49-F238E27FC236}">
                    <a16:creationId xmlns:a16="http://schemas.microsoft.com/office/drawing/2014/main" id="{953DA971-6EED-A846-A165-13B9A6374002}"/>
                  </a:ext>
                </a:extLst>
              </p:cNvPr>
              <p:cNvSpPr/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5" name="四角形吹き出し 124">
                <a:extLst>
                  <a:ext uri="{FF2B5EF4-FFF2-40B4-BE49-F238E27FC236}">
                    <a16:creationId xmlns:a16="http://schemas.microsoft.com/office/drawing/2014/main" id="{953DA971-6EED-A846-A165-13B9A6374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四角形吹き出し 125">
                <a:extLst>
                  <a:ext uri="{FF2B5EF4-FFF2-40B4-BE49-F238E27FC236}">
                    <a16:creationId xmlns:a16="http://schemas.microsoft.com/office/drawing/2014/main" id="{1983DB5D-3338-F64B-8997-CA221470E673}"/>
                  </a:ext>
                </a:extLst>
              </p:cNvPr>
              <p:cNvSpPr/>
              <p:nvPr/>
            </p:nvSpPr>
            <p:spPr>
              <a:xfrm>
                <a:off x="3996332" y="2950381"/>
                <a:ext cx="474937" cy="453213"/>
              </a:xfrm>
              <a:prstGeom prst="wedgeRectCallout">
                <a:avLst>
                  <a:gd name="adj1" fmla="val -32668"/>
                  <a:gd name="adj2" fmla="val 9324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四角形吹き出し 125">
                <a:extLst>
                  <a:ext uri="{FF2B5EF4-FFF2-40B4-BE49-F238E27FC236}">
                    <a16:creationId xmlns:a16="http://schemas.microsoft.com/office/drawing/2014/main" id="{1983DB5D-3338-F64B-8997-CA221470E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332" y="2950381"/>
                <a:ext cx="474937" cy="453213"/>
              </a:xfrm>
              <a:prstGeom prst="wedgeRectCallout">
                <a:avLst>
                  <a:gd name="adj1" fmla="val -32668"/>
                  <a:gd name="adj2" fmla="val 93241"/>
                </a:avLst>
              </a:prstGeom>
              <a:blipFill>
                <a:blip r:embed="rId5"/>
                <a:stretch>
                  <a:fillRect l="-15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四角形吹き出し 126">
                <a:extLst>
                  <a:ext uri="{FF2B5EF4-FFF2-40B4-BE49-F238E27FC236}">
                    <a16:creationId xmlns:a16="http://schemas.microsoft.com/office/drawing/2014/main" id="{63907D9B-12EB-CC43-98E2-B4AC0F5FB313}"/>
                  </a:ext>
                </a:extLst>
              </p:cNvPr>
              <p:cNvSpPr/>
              <p:nvPr/>
            </p:nvSpPr>
            <p:spPr>
              <a:xfrm>
                <a:off x="5568210" y="2981617"/>
                <a:ext cx="474937" cy="453213"/>
              </a:xfrm>
              <a:prstGeom prst="wedgeRectCallout">
                <a:avLst>
                  <a:gd name="adj1" fmla="val -15165"/>
                  <a:gd name="adj2" fmla="val 785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四角形吹き出し 126">
                <a:extLst>
                  <a:ext uri="{FF2B5EF4-FFF2-40B4-BE49-F238E27FC236}">
                    <a16:creationId xmlns:a16="http://schemas.microsoft.com/office/drawing/2014/main" id="{63907D9B-12EB-CC43-98E2-B4AC0F5FB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210" y="2981617"/>
                <a:ext cx="474937" cy="453213"/>
              </a:xfrm>
              <a:prstGeom prst="wedgeRectCallout">
                <a:avLst>
                  <a:gd name="adj1" fmla="val -15165"/>
                  <a:gd name="adj2" fmla="val 78567"/>
                </a:avLst>
              </a:prstGeom>
              <a:blipFill>
                <a:blip r:embed="rId6"/>
                <a:stretch>
                  <a:fillRect l="-3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四角形吹き出し 127">
                <a:extLst>
                  <a:ext uri="{FF2B5EF4-FFF2-40B4-BE49-F238E27FC236}">
                    <a16:creationId xmlns:a16="http://schemas.microsoft.com/office/drawing/2014/main" id="{145DB8F4-6FB5-EC4B-B6E9-E705EDB4769E}"/>
                  </a:ext>
                </a:extLst>
              </p:cNvPr>
              <p:cNvSpPr/>
              <p:nvPr/>
            </p:nvSpPr>
            <p:spPr>
              <a:xfrm>
                <a:off x="6425119" y="3410994"/>
                <a:ext cx="474937" cy="453213"/>
              </a:xfrm>
              <a:prstGeom prst="wedgeRectCallout">
                <a:avLst>
                  <a:gd name="adj1" fmla="val -29001"/>
                  <a:gd name="adj2" fmla="val 8421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四角形吹き出し 127">
                <a:extLst>
                  <a:ext uri="{FF2B5EF4-FFF2-40B4-BE49-F238E27FC236}">
                    <a16:creationId xmlns:a16="http://schemas.microsoft.com/office/drawing/2014/main" id="{145DB8F4-6FB5-EC4B-B6E9-E705EDB47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119" y="3410994"/>
                <a:ext cx="474937" cy="453213"/>
              </a:xfrm>
              <a:prstGeom prst="wedgeRectCallout">
                <a:avLst>
                  <a:gd name="adj1" fmla="val -29001"/>
                  <a:gd name="adj2" fmla="val 84215"/>
                </a:avLst>
              </a:prstGeom>
              <a:blipFill>
                <a:blip r:embed="rId7"/>
                <a:stretch>
                  <a:fillRect l="-33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1F120DC-B4BC-D243-B7BD-082D3D0C633F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Strategy of Algorithm 2</a:t>
            </a:r>
          </a:p>
        </p:txBody>
      </p:sp>
    </p:spTree>
    <p:extLst>
      <p:ext uri="{BB962C8B-B14F-4D97-AF65-F5344CB8AC3E}">
        <p14:creationId xmlns:p14="http://schemas.microsoft.com/office/powerpoint/2010/main" val="308360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82377" y="1210248"/>
                <a:ext cx="10084585" cy="618890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string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E.g.)                </a:t>
                </a:r>
                <a:endParaRPr lang="en-US" altLang="ja-JP" sz="2400" i="1" spc="1400" dirty="0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 spc="18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400" i="1" spc="18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ja-JP" altLang="en-US" sz="2400">
                    <a:solidFill>
                      <a:srgbClr val="333333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rPr>
                  <a:t> </a:t>
                </a:r>
                <a:r>
                  <a:rPr lang="en-US" altLang="ja-JP" sz="2400" spc="18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cbabcaaaccacbabcab</a:t>
                </a:r>
              </a:p>
              <a:p>
                <a:endParaRPr lang="en-US" altLang="ja-JP" sz="2400" spc="18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{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ε,a,b,c,aa,cc,aaa,</a:t>
                </a:r>
                <a:r>
                  <a:rPr lang="en-US" altLang="ja-JP" sz="2400" dirty="0" err="1">
                    <a:solidFill>
                      <a:srgbClr val="DC5D4A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bab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,cac,acca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   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cbabc,caaac,acbabca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}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0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10248"/>
                <a:ext cx="10084585" cy="6188900"/>
              </a:xfrm>
              <a:prstGeom prst="rect">
                <a:avLst/>
              </a:prstGeom>
              <a:blipFill>
                <a:blip r:embed="rId3"/>
                <a:stretch>
                  <a:fillRect l="-881" t="-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11368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088B3C-3DD0-D345-AAAF-B1DFECDDC448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Distinct palindromes in a string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1C3CD403-17CC-6349-92DA-3EF780CAA264}"/>
              </a:ext>
            </a:extLst>
          </p:cNvPr>
          <p:cNvCxnSpPr/>
          <p:nvPr/>
        </p:nvCxnSpPr>
        <p:spPr>
          <a:xfrm>
            <a:off x="1929334" y="2817717"/>
            <a:ext cx="975408" cy="0"/>
          </a:xfrm>
          <a:prstGeom prst="straightConnector1">
            <a:avLst/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687B76-6F84-CE46-9BF7-E7D3FEC3C83E}"/>
              </a:ext>
            </a:extLst>
          </p:cNvPr>
          <p:cNvCxnSpPr/>
          <p:nvPr/>
        </p:nvCxnSpPr>
        <p:spPr>
          <a:xfrm>
            <a:off x="2425266" y="27249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21023CA-AB2D-D141-A372-D12F0FF772B1}"/>
              </a:ext>
            </a:extLst>
          </p:cNvPr>
          <p:cNvCxnSpPr/>
          <p:nvPr/>
        </p:nvCxnSpPr>
        <p:spPr>
          <a:xfrm>
            <a:off x="6454839" y="2817717"/>
            <a:ext cx="975408" cy="0"/>
          </a:xfrm>
          <a:prstGeom prst="straightConnector1">
            <a:avLst/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A8AE962-29C9-B14B-8914-9E108E56F69C}"/>
              </a:ext>
            </a:extLst>
          </p:cNvPr>
          <p:cNvCxnSpPr/>
          <p:nvPr/>
        </p:nvCxnSpPr>
        <p:spPr>
          <a:xfrm>
            <a:off x="6950771" y="27249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7549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27FA5BFE-92ED-CE4E-95E3-FA86BA92D343}"/>
              </a:ext>
            </a:extLst>
          </p:cNvPr>
          <p:cNvGrpSpPr/>
          <p:nvPr/>
        </p:nvGrpSpPr>
        <p:grpSpPr>
          <a:xfrm>
            <a:off x="196585" y="1107954"/>
            <a:ext cx="8750830" cy="3148180"/>
            <a:chOff x="196585" y="2152983"/>
            <a:chExt cx="8750830" cy="3148180"/>
          </a:xfrm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1D963FC2-9AF3-474A-933E-572E03608EB0}"/>
                </a:ext>
              </a:extLst>
            </p:cNvPr>
            <p:cNvGrpSpPr/>
            <p:nvPr/>
          </p:nvGrpSpPr>
          <p:grpSpPr>
            <a:xfrm>
              <a:off x="196585" y="2152983"/>
              <a:ext cx="8750830" cy="3148180"/>
              <a:chOff x="196585" y="2152983"/>
              <a:chExt cx="8750830" cy="3148180"/>
            </a:xfrm>
          </p:grpSpPr>
          <p:cxnSp>
            <p:nvCxnSpPr>
              <p:cNvPr id="81" name="カギ線コネクタ 80">
                <a:extLst>
                  <a:ext uri="{FF2B5EF4-FFF2-40B4-BE49-F238E27FC236}">
                    <a16:creationId xmlns:a16="http://schemas.microsoft.com/office/drawing/2014/main" id="{FA1A91B2-3024-3145-8E08-57A13542B481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4094669" y="4865397"/>
                <a:ext cx="2260903" cy="337691"/>
              </a:xfrm>
              <a:prstGeom prst="bentConnector3">
                <a:avLst>
                  <a:gd name="adj1" fmla="val -54"/>
                </a:avLst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BDBE066A-6BC8-434C-A368-F408BB6A009A}"/>
                  </a:ext>
                </a:extLst>
              </p:cNvPr>
              <p:cNvGrpSpPr/>
              <p:nvPr/>
            </p:nvGrpSpPr>
            <p:grpSpPr>
              <a:xfrm>
                <a:off x="196585" y="2152983"/>
                <a:ext cx="8750830" cy="2713993"/>
                <a:chOff x="-658193" y="2184514"/>
                <a:chExt cx="9791651" cy="3310940"/>
              </a:xfrm>
            </p:grpSpPr>
            <p:sp>
              <p:nvSpPr>
                <p:cNvPr id="87" name="テキスト ボックス 86">
                  <a:extLst>
                    <a:ext uri="{FF2B5EF4-FFF2-40B4-BE49-F238E27FC236}">
                      <a16:creationId xmlns:a16="http://schemas.microsoft.com/office/drawing/2014/main" id="{7BF82DEF-CA72-874B-9B64-3CAC0E946316}"/>
                    </a:ext>
                  </a:extLst>
                </p:cNvPr>
                <p:cNvSpPr txBox="1"/>
                <p:nvPr/>
              </p:nvSpPr>
              <p:spPr>
                <a:xfrm>
                  <a:off x="4791648" y="219685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44295F41-87F3-214F-AA59-830DD8F9D1C5}"/>
                    </a:ext>
                  </a:extLst>
                </p:cNvPr>
                <p:cNvSpPr txBox="1"/>
                <p:nvPr/>
              </p:nvSpPr>
              <p:spPr>
                <a:xfrm>
                  <a:off x="5734794" y="220199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BF0ED5B1-A0C8-E746-9F89-0C9B0E86A1C1}"/>
                    </a:ext>
                  </a:extLst>
                </p:cNvPr>
                <p:cNvSpPr txBox="1"/>
                <p:nvPr/>
              </p:nvSpPr>
              <p:spPr>
                <a:xfrm>
                  <a:off x="2184062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FAC6D5C7-0D22-344A-ADE7-C5D05BE910CE}"/>
                    </a:ext>
                  </a:extLst>
                </p:cNvPr>
                <p:cNvSpPr txBox="1"/>
                <p:nvPr/>
              </p:nvSpPr>
              <p:spPr>
                <a:xfrm>
                  <a:off x="1327287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9060B620-FD7C-3D46-A422-2319116F45E8}"/>
                    </a:ext>
                  </a:extLst>
                </p:cNvPr>
                <p:cNvSpPr txBox="1"/>
                <p:nvPr/>
              </p:nvSpPr>
              <p:spPr>
                <a:xfrm>
                  <a:off x="4011920" y="218451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2" name="テキスト ボックス 91">
                  <a:extLst>
                    <a:ext uri="{FF2B5EF4-FFF2-40B4-BE49-F238E27FC236}">
                      <a16:creationId xmlns:a16="http://schemas.microsoft.com/office/drawing/2014/main" id="{A7463874-6B11-8B40-9719-AD1984841A77}"/>
                    </a:ext>
                  </a:extLst>
                </p:cNvPr>
                <p:cNvSpPr txBox="1"/>
                <p:nvPr/>
              </p:nvSpPr>
              <p:spPr>
                <a:xfrm>
                  <a:off x="6544319" y="436508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DF198275-F394-4D4B-BD93-16005DC5717A}"/>
                    </a:ext>
                  </a:extLst>
                </p:cNvPr>
                <p:cNvSpPr txBox="1"/>
                <p:nvPr/>
              </p:nvSpPr>
              <p:spPr>
                <a:xfrm>
                  <a:off x="30706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33720C25-B231-214E-9AC6-C50600107DC3}"/>
                    </a:ext>
                  </a:extLst>
                </p:cNvPr>
                <p:cNvSpPr txBox="1"/>
                <p:nvPr/>
              </p:nvSpPr>
              <p:spPr>
                <a:xfrm>
                  <a:off x="7442259" y="2795177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5EA3BE08-5C4A-8D4B-84E2-3E78F2B61B8C}"/>
                    </a:ext>
                  </a:extLst>
                </p:cNvPr>
                <p:cNvSpPr txBox="1"/>
                <p:nvPr/>
              </p:nvSpPr>
              <p:spPr>
                <a:xfrm>
                  <a:off x="4791648" y="3356198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67EA171C-3429-B64A-9330-0D18923CEF48}"/>
                    </a:ext>
                  </a:extLst>
                </p:cNvPr>
                <p:cNvSpPr txBox="1"/>
                <p:nvPr/>
              </p:nvSpPr>
              <p:spPr>
                <a:xfrm>
                  <a:off x="5692466" y="3367523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8" name="円/楕円 97">
                  <a:extLst>
                    <a:ext uri="{FF2B5EF4-FFF2-40B4-BE49-F238E27FC236}">
                      <a16:creationId xmlns:a16="http://schemas.microsoft.com/office/drawing/2014/main" id="{B5EA7C2A-8276-D741-BCD3-69D85EE1D459}"/>
                    </a:ext>
                  </a:extLst>
                </p:cNvPr>
                <p:cNvSpPr/>
                <p:nvPr/>
              </p:nvSpPr>
              <p:spPr>
                <a:xfrm>
                  <a:off x="6159983" y="254503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99" name="直線コネクタ 98">
                  <a:extLst>
                    <a:ext uri="{FF2B5EF4-FFF2-40B4-BE49-F238E27FC236}">
                      <a16:creationId xmlns:a16="http://schemas.microsoft.com/office/drawing/2014/main" id="{A067E117-4EF4-4B41-8D82-112B42B9B8A9}"/>
                    </a:ext>
                  </a:extLst>
                </p:cNvPr>
                <p:cNvCxnSpPr>
                  <a:cxnSpLocks/>
                  <a:stCxn id="122" idx="6"/>
                  <a:endCxn id="123" idx="2"/>
                </p:cNvCxnSpPr>
                <p:nvPr/>
              </p:nvCxnSpPr>
              <p:spPr>
                <a:xfrm>
                  <a:off x="2897828" y="2655245"/>
                  <a:ext cx="1535126" cy="8412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B6B7CAE8-6836-DB47-AD77-E237EEBEF3F6}"/>
                    </a:ext>
                  </a:extLst>
                </p:cNvPr>
                <p:cNvCxnSpPr>
                  <a:cxnSpLocks/>
                  <a:stCxn id="98" idx="2"/>
                  <a:endCxn id="123" idx="6"/>
                </p:cNvCxnSpPr>
                <p:nvPr/>
              </p:nvCxnSpPr>
              <p:spPr>
                <a:xfrm flipH="1" flipV="1">
                  <a:off x="4663654" y="2663656"/>
                  <a:ext cx="1496329" cy="1027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カギ線コネクタ 100">
                  <a:extLst>
                    <a:ext uri="{FF2B5EF4-FFF2-40B4-BE49-F238E27FC236}">
                      <a16:creationId xmlns:a16="http://schemas.microsoft.com/office/drawing/2014/main" id="{0880A0CF-4CFC-2E4D-88AD-68316D630068}"/>
                    </a:ext>
                  </a:extLst>
                </p:cNvPr>
                <p:cNvCxnSpPr>
                  <a:cxnSpLocks/>
                  <a:stCxn id="123" idx="4"/>
                  <a:endCxn id="97" idx="2"/>
                </p:cNvCxnSpPr>
                <p:nvPr/>
              </p:nvCxnSpPr>
              <p:spPr>
                <a:xfrm rot="16200000" flipH="1">
                  <a:off x="4849783" y="2481822"/>
                  <a:ext cx="1051804" cy="1654763"/>
                </a:xfrm>
                <a:prstGeom prst="bentConnector2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円/楕円 101">
                  <a:extLst>
                    <a:ext uri="{FF2B5EF4-FFF2-40B4-BE49-F238E27FC236}">
                      <a16:creationId xmlns:a16="http://schemas.microsoft.com/office/drawing/2014/main" id="{E182F2C7-CD8C-E047-9861-399527D6ACCA}"/>
                    </a:ext>
                  </a:extLst>
                </p:cNvPr>
                <p:cNvSpPr/>
                <p:nvPr/>
              </p:nvSpPr>
              <p:spPr>
                <a:xfrm>
                  <a:off x="7906246" y="3129973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3" name="カギ線コネクタ 102">
                  <a:extLst>
                    <a:ext uri="{FF2B5EF4-FFF2-40B4-BE49-F238E27FC236}">
                      <a16:creationId xmlns:a16="http://schemas.microsoft.com/office/drawing/2014/main" id="{59EF8BC6-6F7F-0240-815E-863C089A40F7}"/>
                    </a:ext>
                  </a:extLst>
                </p:cNvPr>
                <p:cNvCxnSpPr>
                  <a:cxnSpLocks/>
                  <a:stCxn id="97" idx="6"/>
                  <a:endCxn id="106" idx="2"/>
                </p:cNvCxnSpPr>
                <p:nvPr/>
              </p:nvCxnSpPr>
              <p:spPr>
                <a:xfrm flipV="1">
                  <a:off x="6433768" y="3834555"/>
                  <a:ext cx="2468990" cy="553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円/楕円 103">
                  <a:extLst>
                    <a:ext uri="{FF2B5EF4-FFF2-40B4-BE49-F238E27FC236}">
                      <a16:creationId xmlns:a16="http://schemas.microsoft.com/office/drawing/2014/main" id="{D50E6EF1-C297-5F40-8254-6DE5ED523D56}"/>
                    </a:ext>
                  </a:extLst>
                </p:cNvPr>
                <p:cNvSpPr/>
                <p:nvPr/>
              </p:nvSpPr>
              <p:spPr>
                <a:xfrm>
                  <a:off x="7949330" y="4335028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5" name="カギ線コネクタ 104">
                  <a:extLst>
                    <a:ext uri="{FF2B5EF4-FFF2-40B4-BE49-F238E27FC236}">
                      <a16:creationId xmlns:a16="http://schemas.microsoft.com/office/drawing/2014/main" id="{18F2036E-91A3-DB49-AF4D-E4DF505C8C8B}"/>
                    </a:ext>
                  </a:extLst>
                </p:cNvPr>
                <p:cNvCxnSpPr>
                  <a:cxnSpLocks/>
                  <a:stCxn id="97" idx="4"/>
                  <a:endCxn id="104" idx="2"/>
                </p:cNvCxnSpPr>
                <p:nvPr/>
              </p:nvCxnSpPr>
              <p:spPr>
                <a:xfrm rot="16200000" flipH="1">
                  <a:off x="6883914" y="3389257"/>
                  <a:ext cx="499920" cy="1630913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円/楕円 105">
                  <a:extLst>
                    <a:ext uri="{FF2B5EF4-FFF2-40B4-BE49-F238E27FC236}">
                      <a16:creationId xmlns:a16="http://schemas.microsoft.com/office/drawing/2014/main" id="{531EC971-7549-BD4C-9249-D444EC8CBA68}"/>
                    </a:ext>
                  </a:extLst>
                </p:cNvPr>
                <p:cNvSpPr/>
                <p:nvPr/>
              </p:nvSpPr>
              <p:spPr>
                <a:xfrm>
                  <a:off x="8902757" y="3714908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7" name="テキスト ボックス 106">
                  <a:extLst>
                    <a:ext uri="{FF2B5EF4-FFF2-40B4-BE49-F238E27FC236}">
                      <a16:creationId xmlns:a16="http://schemas.microsoft.com/office/drawing/2014/main" id="{D8A5E572-E10D-694B-B127-E7DE028E6359}"/>
                    </a:ext>
                  </a:extLst>
                </p:cNvPr>
                <p:cNvSpPr txBox="1"/>
                <p:nvPr/>
              </p:nvSpPr>
              <p:spPr>
                <a:xfrm>
                  <a:off x="7488665" y="437663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571BBD0B-57F9-9142-B721-0D9FB88258E8}"/>
                    </a:ext>
                  </a:extLst>
                </p:cNvPr>
                <p:cNvSpPr txBox="1"/>
                <p:nvPr/>
              </p:nvSpPr>
              <p:spPr>
                <a:xfrm>
                  <a:off x="479185" y="2201990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9" name="テキスト ボックス 108">
                  <a:extLst>
                    <a:ext uri="{FF2B5EF4-FFF2-40B4-BE49-F238E27FC236}">
                      <a16:creationId xmlns:a16="http://schemas.microsoft.com/office/drawing/2014/main" id="{ECB4E0C0-5F88-3644-8FA8-C1BB315CA23F}"/>
                    </a:ext>
                  </a:extLst>
                </p:cNvPr>
                <p:cNvSpPr txBox="1"/>
                <p:nvPr/>
              </p:nvSpPr>
              <p:spPr>
                <a:xfrm>
                  <a:off x="6610972" y="279204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0" name="テキスト ボックス 109">
                  <a:extLst>
                    <a:ext uri="{FF2B5EF4-FFF2-40B4-BE49-F238E27FC236}">
                      <a16:creationId xmlns:a16="http://schemas.microsoft.com/office/drawing/2014/main" id="{2435B63B-75DA-5A45-AE2F-F86E19CE5F73}"/>
                    </a:ext>
                  </a:extLst>
                </p:cNvPr>
                <p:cNvSpPr txBox="1"/>
                <p:nvPr/>
              </p:nvSpPr>
              <p:spPr>
                <a:xfrm>
                  <a:off x="6603423" y="339770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1" name="テキスト ボックス 110">
                  <a:extLst>
                    <a:ext uri="{FF2B5EF4-FFF2-40B4-BE49-F238E27FC236}">
                      <a16:creationId xmlns:a16="http://schemas.microsoft.com/office/drawing/2014/main" id="{F33DA5A4-26B0-FE48-91FF-D1255004B706}"/>
                    </a:ext>
                  </a:extLst>
                </p:cNvPr>
                <p:cNvSpPr txBox="1"/>
                <p:nvPr/>
              </p:nvSpPr>
              <p:spPr>
                <a:xfrm>
                  <a:off x="7430191" y="336446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2" name="テキスト ボックス 111">
                  <a:extLst>
                    <a:ext uri="{FF2B5EF4-FFF2-40B4-BE49-F238E27FC236}">
                      <a16:creationId xmlns:a16="http://schemas.microsoft.com/office/drawing/2014/main" id="{42668F55-378A-6F4D-8853-E43785F10ACF}"/>
                    </a:ext>
                  </a:extLst>
                </p:cNvPr>
                <p:cNvSpPr txBox="1"/>
                <p:nvPr/>
              </p:nvSpPr>
              <p:spPr>
                <a:xfrm>
                  <a:off x="8440451" y="337428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13" name="直線コネクタ 112">
                  <a:extLst>
                    <a:ext uri="{FF2B5EF4-FFF2-40B4-BE49-F238E27FC236}">
                      <a16:creationId xmlns:a16="http://schemas.microsoft.com/office/drawing/2014/main" id="{72949522-B331-CA44-9895-05A91A62BC65}"/>
                    </a:ext>
                  </a:extLst>
                </p:cNvPr>
                <p:cNvCxnSpPr>
                  <a:cxnSpLocks/>
                  <a:stCxn id="124" idx="6"/>
                  <a:endCxn id="116" idx="2"/>
                </p:cNvCxnSpPr>
                <p:nvPr/>
              </p:nvCxnSpPr>
              <p:spPr>
                <a:xfrm>
                  <a:off x="3818878" y="5373881"/>
                  <a:ext cx="1575337" cy="1926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カギ線コネクタ 113">
                  <a:extLst>
                    <a:ext uri="{FF2B5EF4-FFF2-40B4-BE49-F238E27FC236}">
                      <a16:creationId xmlns:a16="http://schemas.microsoft.com/office/drawing/2014/main" id="{FBF4B574-18A5-1E4E-B7B9-B24E392CFDE7}"/>
                    </a:ext>
                  </a:extLst>
                </p:cNvPr>
                <p:cNvCxnSpPr>
                  <a:cxnSpLocks/>
                  <a:endCxn id="124" idx="2"/>
                </p:cNvCxnSpPr>
                <p:nvPr/>
              </p:nvCxnSpPr>
              <p:spPr>
                <a:xfrm rot="16200000" flipH="1">
                  <a:off x="1874176" y="3659878"/>
                  <a:ext cx="2627791" cy="800214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テキスト ボックス 114">
                  <a:extLst>
                    <a:ext uri="{FF2B5EF4-FFF2-40B4-BE49-F238E27FC236}">
                      <a16:creationId xmlns:a16="http://schemas.microsoft.com/office/drawing/2014/main" id="{CD790E33-BBF9-0147-8E5E-A0EAFB536066}"/>
                    </a:ext>
                  </a:extLst>
                </p:cNvPr>
                <p:cNvSpPr txBox="1"/>
                <p:nvPr/>
              </p:nvSpPr>
              <p:spPr>
                <a:xfrm>
                  <a:off x="4936223" y="492260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6" name="円/楕円 115">
                  <a:extLst>
                    <a:ext uri="{FF2B5EF4-FFF2-40B4-BE49-F238E27FC236}">
                      <a16:creationId xmlns:a16="http://schemas.microsoft.com/office/drawing/2014/main" id="{BA95D9E9-D2BC-9845-A155-4FD0D3299011}"/>
                    </a:ext>
                  </a:extLst>
                </p:cNvPr>
                <p:cNvSpPr/>
                <p:nvPr/>
              </p:nvSpPr>
              <p:spPr>
                <a:xfrm>
                  <a:off x="5394216" y="5256160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7" name="テキスト ボックス 116">
                  <a:extLst>
                    <a:ext uri="{FF2B5EF4-FFF2-40B4-BE49-F238E27FC236}">
                      <a16:creationId xmlns:a16="http://schemas.microsoft.com/office/drawing/2014/main" id="{C38E4B51-F0C7-D444-B414-E42EC2E3981A}"/>
                    </a:ext>
                  </a:extLst>
                </p:cNvPr>
                <p:cNvSpPr txBox="1"/>
                <p:nvPr/>
              </p:nvSpPr>
              <p:spPr>
                <a:xfrm>
                  <a:off x="3027692" y="491066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8" name="テキスト ボックス 117">
                  <a:extLst>
                    <a:ext uri="{FF2B5EF4-FFF2-40B4-BE49-F238E27FC236}">
                      <a16:creationId xmlns:a16="http://schemas.microsoft.com/office/drawing/2014/main" id="{1E960A00-21EE-1847-9627-1E013A9EFB5C}"/>
                    </a:ext>
                  </a:extLst>
                </p:cNvPr>
                <p:cNvSpPr txBox="1"/>
                <p:nvPr/>
              </p:nvSpPr>
              <p:spPr>
                <a:xfrm>
                  <a:off x="3982796" y="490900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19" name="直線コネクタ 118">
                  <a:extLst>
                    <a:ext uri="{FF2B5EF4-FFF2-40B4-BE49-F238E27FC236}">
                      <a16:creationId xmlns:a16="http://schemas.microsoft.com/office/drawing/2014/main" id="{2131023F-EF35-D246-92B5-8F5B8F77B7CC}"/>
                    </a:ext>
                  </a:extLst>
                </p:cNvPr>
                <p:cNvCxnSpPr>
                  <a:cxnSpLocks/>
                  <a:stCxn id="122" idx="2"/>
                  <a:endCxn id="120" idx="6"/>
                </p:cNvCxnSpPr>
                <p:nvPr/>
              </p:nvCxnSpPr>
              <p:spPr>
                <a:xfrm flipH="1" flipV="1">
                  <a:off x="-427492" y="2651624"/>
                  <a:ext cx="3094619" cy="36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円/楕円 119">
                  <a:extLst>
                    <a:ext uri="{FF2B5EF4-FFF2-40B4-BE49-F238E27FC236}">
                      <a16:creationId xmlns:a16="http://schemas.microsoft.com/office/drawing/2014/main" id="{DECC9447-DDF4-FF42-86A0-1390F2ED4207}"/>
                    </a:ext>
                  </a:extLst>
                </p:cNvPr>
                <p:cNvSpPr/>
                <p:nvPr/>
              </p:nvSpPr>
              <p:spPr>
                <a:xfrm>
                  <a:off x="-658193" y="253197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1" name="テキスト ボックス 120">
                  <a:extLst>
                    <a:ext uri="{FF2B5EF4-FFF2-40B4-BE49-F238E27FC236}">
                      <a16:creationId xmlns:a16="http://schemas.microsoft.com/office/drawing/2014/main" id="{5E4233E9-3DB1-384F-965C-697D551A4093}"/>
                    </a:ext>
                  </a:extLst>
                </p:cNvPr>
                <p:cNvSpPr txBox="1"/>
                <p:nvPr/>
              </p:nvSpPr>
              <p:spPr>
                <a:xfrm>
                  <a:off x="-2989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2" name="円/楕円 121">
                  <a:extLst>
                    <a:ext uri="{FF2B5EF4-FFF2-40B4-BE49-F238E27FC236}">
                      <a16:creationId xmlns:a16="http://schemas.microsoft.com/office/drawing/2014/main" id="{E933AD0C-E508-7D4A-B98D-8DE9883B755F}"/>
                    </a:ext>
                  </a:extLst>
                </p:cNvPr>
                <p:cNvSpPr/>
                <p:nvPr/>
              </p:nvSpPr>
              <p:spPr>
                <a:xfrm>
                  <a:off x="2667127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3" name="円/楕円 122">
                  <a:extLst>
                    <a:ext uri="{FF2B5EF4-FFF2-40B4-BE49-F238E27FC236}">
                      <a16:creationId xmlns:a16="http://schemas.microsoft.com/office/drawing/2014/main" id="{57ACA88D-0144-8B4C-8A79-6D498C6B42AC}"/>
                    </a:ext>
                  </a:extLst>
                </p:cNvPr>
                <p:cNvSpPr/>
                <p:nvPr/>
              </p:nvSpPr>
              <p:spPr>
                <a:xfrm>
                  <a:off x="4432954" y="25440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4" name="円/楕円 123">
                  <a:extLst>
                    <a:ext uri="{FF2B5EF4-FFF2-40B4-BE49-F238E27FC236}">
                      <a16:creationId xmlns:a16="http://schemas.microsoft.com/office/drawing/2014/main" id="{2817B73F-CC5C-6848-A4E8-5C0C06340B54}"/>
                    </a:ext>
                  </a:extLst>
                </p:cNvPr>
                <p:cNvSpPr/>
                <p:nvPr/>
              </p:nvSpPr>
              <p:spPr>
                <a:xfrm>
                  <a:off x="3588178" y="5254234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7" name="円/楕円 96">
                  <a:extLst>
                    <a:ext uri="{FF2B5EF4-FFF2-40B4-BE49-F238E27FC236}">
                      <a16:creationId xmlns:a16="http://schemas.microsoft.com/office/drawing/2014/main" id="{5E783054-4190-0E47-9F24-FED8A2E9AD71}"/>
                    </a:ext>
                  </a:extLst>
                </p:cNvPr>
                <p:cNvSpPr/>
                <p:nvPr/>
              </p:nvSpPr>
              <p:spPr>
                <a:xfrm>
                  <a:off x="6203067" y="3715460"/>
                  <a:ext cx="230701" cy="23929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1B3745FB-1113-EF42-AB36-DC5A49EF17DD}"/>
                  </a:ext>
                </a:extLst>
              </p:cNvPr>
              <p:cNvSpPr txBox="1"/>
              <p:nvPr/>
            </p:nvSpPr>
            <p:spPr>
              <a:xfrm>
                <a:off x="5196333" y="4819499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7531F076-CD5E-4C4C-87BF-AD69E9F37452}"/>
                  </a:ext>
                </a:extLst>
              </p:cNvPr>
              <p:cNvSpPr txBox="1"/>
              <p:nvPr/>
            </p:nvSpPr>
            <p:spPr>
              <a:xfrm>
                <a:off x="4344197" y="4829118"/>
                <a:ext cx="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5" name="円/楕円 84">
                <a:extLst>
                  <a:ext uri="{FF2B5EF4-FFF2-40B4-BE49-F238E27FC236}">
                    <a16:creationId xmlns:a16="http://schemas.microsoft.com/office/drawing/2014/main" id="{39810C7C-DD1D-2149-9BFE-A15732D490E8}"/>
                  </a:ext>
                </a:extLst>
              </p:cNvPr>
              <p:cNvSpPr/>
              <p:nvPr/>
            </p:nvSpPr>
            <p:spPr>
              <a:xfrm>
                <a:off x="6355572" y="5105013"/>
                <a:ext cx="206178" cy="1961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D1EDD8E4-1CDA-A24E-BAF7-5C125B00A468}"/>
                  </a:ext>
                </a:extLst>
              </p:cNvPr>
              <p:cNvSpPr txBox="1"/>
              <p:nvPr/>
            </p:nvSpPr>
            <p:spPr>
              <a:xfrm>
                <a:off x="5942407" y="4811400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80" name="カギ線コネクタ 79">
              <a:extLst>
                <a:ext uri="{FF2B5EF4-FFF2-40B4-BE49-F238E27FC236}">
                  <a16:creationId xmlns:a16="http://schemas.microsoft.com/office/drawing/2014/main" id="{E6E25E25-3637-A241-92F2-D404665643E7}"/>
                </a:ext>
              </a:extLst>
            </p:cNvPr>
            <p:cNvCxnSpPr>
              <a:cxnSpLocks/>
              <a:stCxn id="97" idx="0"/>
              <a:endCxn id="102" idx="2"/>
            </p:cNvCxnSpPr>
            <p:nvPr/>
          </p:nvCxnSpPr>
          <p:spPr>
            <a:xfrm rot="5400000" flipH="1" flipV="1">
              <a:off x="6950202" y="2507457"/>
              <a:ext cx="381852" cy="1419048"/>
            </a:xfrm>
            <a:prstGeom prst="bentConnector2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四角形吹き出し 125">
                <a:extLst>
                  <a:ext uri="{FF2B5EF4-FFF2-40B4-BE49-F238E27FC236}">
                    <a16:creationId xmlns:a16="http://schemas.microsoft.com/office/drawing/2014/main" id="{679B68F2-7C26-5544-9D43-012B4152368C}"/>
                  </a:ext>
                </a:extLst>
              </p:cNvPr>
              <p:cNvSpPr/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四角形吹き出し 125">
                <a:extLst>
                  <a:ext uri="{FF2B5EF4-FFF2-40B4-BE49-F238E27FC236}">
                    <a16:creationId xmlns:a16="http://schemas.microsoft.com/office/drawing/2014/main" id="{679B68F2-7C26-5544-9D43-012B41523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四角形吹き出し 126">
                <a:extLst>
                  <a:ext uri="{FF2B5EF4-FFF2-40B4-BE49-F238E27FC236}">
                    <a16:creationId xmlns:a16="http://schemas.microsoft.com/office/drawing/2014/main" id="{6EE97060-C4BE-E442-ABD4-2E924EAB8125}"/>
                  </a:ext>
                </a:extLst>
              </p:cNvPr>
              <p:cNvSpPr/>
              <p:nvPr/>
            </p:nvSpPr>
            <p:spPr>
              <a:xfrm>
                <a:off x="4163710" y="1951554"/>
                <a:ext cx="474937" cy="453213"/>
              </a:xfrm>
              <a:prstGeom prst="wedgeRectCallout">
                <a:avLst>
                  <a:gd name="adj1" fmla="val 58347"/>
                  <a:gd name="adj2" fmla="val -10485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四角形吹き出し 126">
                <a:extLst>
                  <a:ext uri="{FF2B5EF4-FFF2-40B4-BE49-F238E27FC236}">
                    <a16:creationId xmlns:a16="http://schemas.microsoft.com/office/drawing/2014/main" id="{6EE97060-C4BE-E442-ABD4-2E924EAB8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10" y="1951554"/>
                <a:ext cx="474937" cy="453213"/>
              </a:xfrm>
              <a:prstGeom prst="wedgeRectCallout">
                <a:avLst>
                  <a:gd name="adj1" fmla="val 58347"/>
                  <a:gd name="adj2" fmla="val -104850"/>
                </a:avLst>
              </a:prstGeom>
              <a:blipFill>
                <a:blip r:embed="rId5"/>
                <a:stretch>
                  <a:fillRect l="-14286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四角形吹き出し 127">
                <a:extLst>
                  <a:ext uri="{FF2B5EF4-FFF2-40B4-BE49-F238E27FC236}">
                    <a16:creationId xmlns:a16="http://schemas.microsoft.com/office/drawing/2014/main" id="{45F43322-FC76-B448-B16E-31C6392AD8C3}"/>
                  </a:ext>
                </a:extLst>
              </p:cNvPr>
              <p:cNvSpPr/>
              <p:nvPr/>
            </p:nvSpPr>
            <p:spPr>
              <a:xfrm>
                <a:off x="6527590" y="902453"/>
                <a:ext cx="474937" cy="453213"/>
              </a:xfrm>
              <a:prstGeom prst="wedgeRectCallout">
                <a:avLst>
                  <a:gd name="adj1" fmla="val -50171"/>
                  <a:gd name="adj2" fmla="val 8223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四角形吹き出し 127">
                <a:extLst>
                  <a:ext uri="{FF2B5EF4-FFF2-40B4-BE49-F238E27FC236}">
                    <a16:creationId xmlns:a16="http://schemas.microsoft.com/office/drawing/2014/main" id="{45F43322-FC76-B448-B16E-31C6392AD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90" y="902453"/>
                <a:ext cx="474937" cy="453213"/>
              </a:xfrm>
              <a:prstGeom prst="wedgeRectCallout">
                <a:avLst>
                  <a:gd name="adj1" fmla="val -50171"/>
                  <a:gd name="adj2" fmla="val 82235"/>
                </a:avLst>
              </a:prstGeom>
              <a:blipFill>
                <a:blip r:embed="rId6"/>
                <a:stretch>
                  <a:fillRect l="-33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四角形吹き出し 128">
                <a:extLst>
                  <a:ext uri="{FF2B5EF4-FFF2-40B4-BE49-F238E27FC236}">
                    <a16:creationId xmlns:a16="http://schemas.microsoft.com/office/drawing/2014/main" id="{637DA29A-BB6F-CA4B-88CE-EB048A16441B}"/>
                  </a:ext>
                </a:extLst>
              </p:cNvPr>
              <p:cNvSpPr/>
              <p:nvPr/>
            </p:nvSpPr>
            <p:spPr>
              <a:xfrm>
                <a:off x="5763297" y="2679996"/>
                <a:ext cx="474937" cy="453213"/>
              </a:xfrm>
              <a:prstGeom prst="wedgeRectCallout">
                <a:avLst>
                  <a:gd name="adj1" fmla="val 72515"/>
                  <a:gd name="adj2" fmla="val -66188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四角形吹き出し 128">
                <a:extLst>
                  <a:ext uri="{FF2B5EF4-FFF2-40B4-BE49-F238E27FC236}">
                    <a16:creationId xmlns:a16="http://schemas.microsoft.com/office/drawing/2014/main" id="{637DA29A-BB6F-CA4B-88CE-EB048A1644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297" y="2679996"/>
                <a:ext cx="474937" cy="453213"/>
              </a:xfrm>
              <a:prstGeom prst="wedgeRectCallout">
                <a:avLst>
                  <a:gd name="adj1" fmla="val 72515"/>
                  <a:gd name="adj2" fmla="val -66188"/>
                </a:avLst>
              </a:prstGeom>
              <a:blipFill>
                <a:blip r:embed="rId7"/>
                <a:stretch>
                  <a:fillRect l="-27660" b="-136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20620D5-536D-4740-B4EC-2E9F39E09843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Strategy of Algorithm 2</a:t>
            </a:r>
          </a:p>
        </p:txBody>
      </p:sp>
    </p:spTree>
    <p:extLst>
      <p:ext uri="{BB962C8B-B14F-4D97-AF65-F5344CB8AC3E}">
        <p14:creationId xmlns:p14="http://schemas.microsoft.com/office/powerpoint/2010/main" val="3184071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56470076-ECDC-674E-A75C-EAFA3B3B97E9}"/>
              </a:ext>
            </a:extLst>
          </p:cNvPr>
          <p:cNvGrpSpPr/>
          <p:nvPr/>
        </p:nvGrpSpPr>
        <p:grpSpPr>
          <a:xfrm>
            <a:off x="196585" y="1107954"/>
            <a:ext cx="8750830" cy="3148180"/>
            <a:chOff x="196585" y="2152983"/>
            <a:chExt cx="8750830" cy="3148180"/>
          </a:xfrm>
        </p:grpSpPr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C0D6B407-6286-3D4B-BACA-68CFE3FD05FD}"/>
                </a:ext>
              </a:extLst>
            </p:cNvPr>
            <p:cNvGrpSpPr/>
            <p:nvPr/>
          </p:nvGrpSpPr>
          <p:grpSpPr>
            <a:xfrm>
              <a:off x="196585" y="2152983"/>
              <a:ext cx="8750830" cy="3148180"/>
              <a:chOff x="196585" y="2152983"/>
              <a:chExt cx="8750830" cy="3148180"/>
            </a:xfrm>
          </p:grpSpPr>
          <p:cxnSp>
            <p:nvCxnSpPr>
              <p:cNvPr id="82" name="カギ線コネクタ 81">
                <a:extLst>
                  <a:ext uri="{FF2B5EF4-FFF2-40B4-BE49-F238E27FC236}">
                    <a16:creationId xmlns:a16="http://schemas.microsoft.com/office/drawing/2014/main" id="{0D5BE2AA-F967-E84C-99A3-8116889D8FED}"/>
                  </a:ext>
                </a:extLst>
              </p:cNvPr>
              <p:cNvCxnSpPr>
                <a:cxnSpLocks/>
                <a:endCxn id="86" idx="2"/>
              </p:cNvCxnSpPr>
              <p:nvPr/>
            </p:nvCxnSpPr>
            <p:spPr>
              <a:xfrm>
                <a:off x="4094669" y="4865397"/>
                <a:ext cx="2260903" cy="337691"/>
              </a:xfrm>
              <a:prstGeom prst="bentConnector3">
                <a:avLst>
                  <a:gd name="adj1" fmla="val -54"/>
                </a:avLst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3" name="グループ化 82">
                <a:extLst>
                  <a:ext uri="{FF2B5EF4-FFF2-40B4-BE49-F238E27FC236}">
                    <a16:creationId xmlns:a16="http://schemas.microsoft.com/office/drawing/2014/main" id="{69D0E313-0E53-A542-BD30-2199E2AE89F3}"/>
                  </a:ext>
                </a:extLst>
              </p:cNvPr>
              <p:cNvGrpSpPr/>
              <p:nvPr/>
            </p:nvGrpSpPr>
            <p:grpSpPr>
              <a:xfrm>
                <a:off x="196585" y="2152983"/>
                <a:ext cx="8750830" cy="2713993"/>
                <a:chOff x="-658193" y="2184514"/>
                <a:chExt cx="9791651" cy="3310940"/>
              </a:xfrm>
            </p:grpSpPr>
            <p:sp>
              <p:nvSpPr>
                <p:cNvPr id="88" name="テキスト ボックス 87">
                  <a:extLst>
                    <a:ext uri="{FF2B5EF4-FFF2-40B4-BE49-F238E27FC236}">
                      <a16:creationId xmlns:a16="http://schemas.microsoft.com/office/drawing/2014/main" id="{A1282883-94B4-554A-9CDA-48B400DD583A}"/>
                    </a:ext>
                  </a:extLst>
                </p:cNvPr>
                <p:cNvSpPr txBox="1"/>
                <p:nvPr/>
              </p:nvSpPr>
              <p:spPr>
                <a:xfrm>
                  <a:off x="4791648" y="219685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89" name="テキスト ボックス 88">
                  <a:extLst>
                    <a:ext uri="{FF2B5EF4-FFF2-40B4-BE49-F238E27FC236}">
                      <a16:creationId xmlns:a16="http://schemas.microsoft.com/office/drawing/2014/main" id="{E6CACB3A-3BCA-D84F-90DE-8B92C206AF11}"/>
                    </a:ext>
                  </a:extLst>
                </p:cNvPr>
                <p:cNvSpPr txBox="1"/>
                <p:nvPr/>
              </p:nvSpPr>
              <p:spPr>
                <a:xfrm>
                  <a:off x="5734794" y="220199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0" name="テキスト ボックス 89">
                  <a:extLst>
                    <a:ext uri="{FF2B5EF4-FFF2-40B4-BE49-F238E27FC236}">
                      <a16:creationId xmlns:a16="http://schemas.microsoft.com/office/drawing/2014/main" id="{117CAD11-1C07-7748-9BAC-F8C858CADF7C}"/>
                    </a:ext>
                  </a:extLst>
                </p:cNvPr>
                <p:cNvSpPr txBox="1"/>
                <p:nvPr/>
              </p:nvSpPr>
              <p:spPr>
                <a:xfrm>
                  <a:off x="2184062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1" name="テキスト ボックス 90">
                  <a:extLst>
                    <a:ext uri="{FF2B5EF4-FFF2-40B4-BE49-F238E27FC236}">
                      <a16:creationId xmlns:a16="http://schemas.microsoft.com/office/drawing/2014/main" id="{8E67BA43-CA2F-C443-A187-EC02B025910A}"/>
                    </a:ext>
                  </a:extLst>
                </p:cNvPr>
                <p:cNvSpPr txBox="1"/>
                <p:nvPr/>
              </p:nvSpPr>
              <p:spPr>
                <a:xfrm>
                  <a:off x="1327287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2" name="テキスト ボックス 91">
                  <a:extLst>
                    <a:ext uri="{FF2B5EF4-FFF2-40B4-BE49-F238E27FC236}">
                      <a16:creationId xmlns:a16="http://schemas.microsoft.com/office/drawing/2014/main" id="{61B6A8C6-CA4B-144D-8417-FE47D530A9F3}"/>
                    </a:ext>
                  </a:extLst>
                </p:cNvPr>
                <p:cNvSpPr txBox="1"/>
                <p:nvPr/>
              </p:nvSpPr>
              <p:spPr>
                <a:xfrm>
                  <a:off x="4011920" y="218451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3" name="テキスト ボックス 92">
                  <a:extLst>
                    <a:ext uri="{FF2B5EF4-FFF2-40B4-BE49-F238E27FC236}">
                      <a16:creationId xmlns:a16="http://schemas.microsoft.com/office/drawing/2014/main" id="{D37D59F5-F59A-C14A-B941-2F9A12364854}"/>
                    </a:ext>
                  </a:extLst>
                </p:cNvPr>
                <p:cNvSpPr txBox="1"/>
                <p:nvPr/>
              </p:nvSpPr>
              <p:spPr>
                <a:xfrm>
                  <a:off x="6544319" y="436508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4" name="テキスト ボックス 93">
                  <a:extLst>
                    <a:ext uri="{FF2B5EF4-FFF2-40B4-BE49-F238E27FC236}">
                      <a16:creationId xmlns:a16="http://schemas.microsoft.com/office/drawing/2014/main" id="{F0551D97-251B-A04D-9703-8B20A929D6F8}"/>
                    </a:ext>
                  </a:extLst>
                </p:cNvPr>
                <p:cNvSpPr txBox="1"/>
                <p:nvPr/>
              </p:nvSpPr>
              <p:spPr>
                <a:xfrm>
                  <a:off x="30706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27B691F6-B369-1B46-AB7D-4DE82663C7E4}"/>
                    </a:ext>
                  </a:extLst>
                </p:cNvPr>
                <p:cNvSpPr txBox="1"/>
                <p:nvPr/>
              </p:nvSpPr>
              <p:spPr>
                <a:xfrm>
                  <a:off x="7442259" y="2795177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63991F3B-4543-5F43-84CA-22B9F7AC6BF5}"/>
                    </a:ext>
                  </a:extLst>
                </p:cNvPr>
                <p:cNvSpPr txBox="1"/>
                <p:nvPr/>
              </p:nvSpPr>
              <p:spPr>
                <a:xfrm>
                  <a:off x="4791648" y="3356198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487E2700-05D7-EA44-A5A7-BAB3A877D7C5}"/>
                    </a:ext>
                  </a:extLst>
                </p:cNvPr>
                <p:cNvSpPr txBox="1"/>
                <p:nvPr/>
              </p:nvSpPr>
              <p:spPr>
                <a:xfrm>
                  <a:off x="5692466" y="3367523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8" name="円/楕円 97">
                  <a:extLst>
                    <a:ext uri="{FF2B5EF4-FFF2-40B4-BE49-F238E27FC236}">
                      <a16:creationId xmlns:a16="http://schemas.microsoft.com/office/drawing/2014/main" id="{57F20D9B-A9BC-9F4D-B3C6-D737E86C5D42}"/>
                    </a:ext>
                  </a:extLst>
                </p:cNvPr>
                <p:cNvSpPr/>
                <p:nvPr/>
              </p:nvSpPr>
              <p:spPr>
                <a:xfrm>
                  <a:off x="6203067" y="3715460"/>
                  <a:ext cx="230701" cy="23929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99" name="円/楕円 98">
                  <a:extLst>
                    <a:ext uri="{FF2B5EF4-FFF2-40B4-BE49-F238E27FC236}">
                      <a16:creationId xmlns:a16="http://schemas.microsoft.com/office/drawing/2014/main" id="{A1F43EFC-0D50-A743-AF72-C1DDF9509D92}"/>
                    </a:ext>
                  </a:extLst>
                </p:cNvPr>
                <p:cNvSpPr/>
                <p:nvPr/>
              </p:nvSpPr>
              <p:spPr>
                <a:xfrm>
                  <a:off x="6159983" y="2545037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0" name="直線コネクタ 99">
                  <a:extLst>
                    <a:ext uri="{FF2B5EF4-FFF2-40B4-BE49-F238E27FC236}">
                      <a16:creationId xmlns:a16="http://schemas.microsoft.com/office/drawing/2014/main" id="{C5879EC7-F9E0-E144-ADD2-8329FAFDA282}"/>
                    </a:ext>
                  </a:extLst>
                </p:cNvPr>
                <p:cNvCxnSpPr>
                  <a:cxnSpLocks/>
                  <a:stCxn id="123" idx="6"/>
                  <a:endCxn id="124" idx="2"/>
                </p:cNvCxnSpPr>
                <p:nvPr/>
              </p:nvCxnSpPr>
              <p:spPr>
                <a:xfrm>
                  <a:off x="2897828" y="2655245"/>
                  <a:ext cx="1535126" cy="8412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>
                  <a:extLst>
                    <a:ext uri="{FF2B5EF4-FFF2-40B4-BE49-F238E27FC236}">
                      <a16:creationId xmlns:a16="http://schemas.microsoft.com/office/drawing/2014/main" id="{DBBB729B-9F63-7A41-8FCC-97030315F692}"/>
                    </a:ext>
                  </a:extLst>
                </p:cNvPr>
                <p:cNvCxnSpPr>
                  <a:cxnSpLocks/>
                  <a:stCxn id="99" idx="2"/>
                  <a:endCxn id="124" idx="6"/>
                </p:cNvCxnSpPr>
                <p:nvPr/>
              </p:nvCxnSpPr>
              <p:spPr>
                <a:xfrm flipH="1" flipV="1">
                  <a:off x="4663654" y="2663656"/>
                  <a:ext cx="1496329" cy="1027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カギ線コネクタ 101">
                  <a:extLst>
                    <a:ext uri="{FF2B5EF4-FFF2-40B4-BE49-F238E27FC236}">
                      <a16:creationId xmlns:a16="http://schemas.microsoft.com/office/drawing/2014/main" id="{C6FBDBD3-09F2-8745-90DC-7E76264448D4}"/>
                    </a:ext>
                  </a:extLst>
                </p:cNvPr>
                <p:cNvCxnSpPr>
                  <a:cxnSpLocks/>
                  <a:stCxn id="124" idx="4"/>
                  <a:endCxn id="98" idx="2"/>
                </p:cNvCxnSpPr>
                <p:nvPr/>
              </p:nvCxnSpPr>
              <p:spPr>
                <a:xfrm rot="16200000" flipH="1">
                  <a:off x="4849783" y="2481822"/>
                  <a:ext cx="1051804" cy="1654763"/>
                </a:xfrm>
                <a:prstGeom prst="bentConnector2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円/楕円 102">
                  <a:extLst>
                    <a:ext uri="{FF2B5EF4-FFF2-40B4-BE49-F238E27FC236}">
                      <a16:creationId xmlns:a16="http://schemas.microsoft.com/office/drawing/2014/main" id="{FD16CC2B-D3B9-4240-8B3E-87409B03F633}"/>
                    </a:ext>
                  </a:extLst>
                </p:cNvPr>
                <p:cNvSpPr/>
                <p:nvPr/>
              </p:nvSpPr>
              <p:spPr>
                <a:xfrm>
                  <a:off x="7906246" y="3129973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4" name="カギ線コネクタ 103">
                  <a:extLst>
                    <a:ext uri="{FF2B5EF4-FFF2-40B4-BE49-F238E27FC236}">
                      <a16:creationId xmlns:a16="http://schemas.microsoft.com/office/drawing/2014/main" id="{15C1389C-AEC5-2D40-8F76-DBC8FA7888B4}"/>
                    </a:ext>
                  </a:extLst>
                </p:cNvPr>
                <p:cNvCxnSpPr>
                  <a:cxnSpLocks/>
                  <a:stCxn id="98" idx="6"/>
                  <a:endCxn id="107" idx="2"/>
                </p:cNvCxnSpPr>
                <p:nvPr/>
              </p:nvCxnSpPr>
              <p:spPr>
                <a:xfrm flipV="1">
                  <a:off x="6433768" y="3834555"/>
                  <a:ext cx="2468990" cy="553"/>
                </a:xfrm>
                <a:prstGeom prst="bentConnector3">
                  <a:avLst>
                    <a:gd name="adj1" fmla="val 50000"/>
                  </a:avLst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円/楕円 104">
                  <a:extLst>
                    <a:ext uri="{FF2B5EF4-FFF2-40B4-BE49-F238E27FC236}">
                      <a16:creationId xmlns:a16="http://schemas.microsoft.com/office/drawing/2014/main" id="{1F5406BE-CF52-474F-A405-F8EE3A21E25E}"/>
                    </a:ext>
                  </a:extLst>
                </p:cNvPr>
                <p:cNvSpPr/>
                <p:nvPr/>
              </p:nvSpPr>
              <p:spPr>
                <a:xfrm>
                  <a:off x="7949330" y="433502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06" name="カギ線コネクタ 105">
                  <a:extLst>
                    <a:ext uri="{FF2B5EF4-FFF2-40B4-BE49-F238E27FC236}">
                      <a16:creationId xmlns:a16="http://schemas.microsoft.com/office/drawing/2014/main" id="{C3839B0F-E91E-1641-A617-9B5D4196B71E}"/>
                    </a:ext>
                  </a:extLst>
                </p:cNvPr>
                <p:cNvCxnSpPr>
                  <a:cxnSpLocks/>
                  <a:stCxn id="98" idx="4"/>
                  <a:endCxn id="105" idx="2"/>
                </p:cNvCxnSpPr>
                <p:nvPr/>
              </p:nvCxnSpPr>
              <p:spPr>
                <a:xfrm rot="16200000" flipH="1">
                  <a:off x="6883914" y="3389257"/>
                  <a:ext cx="499920" cy="1630913"/>
                </a:xfrm>
                <a:prstGeom prst="bentConnector2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円/楕円 106">
                  <a:extLst>
                    <a:ext uri="{FF2B5EF4-FFF2-40B4-BE49-F238E27FC236}">
                      <a16:creationId xmlns:a16="http://schemas.microsoft.com/office/drawing/2014/main" id="{592A8831-3B6C-AD46-BF3E-15CE019CE8CE}"/>
                    </a:ext>
                  </a:extLst>
                </p:cNvPr>
                <p:cNvSpPr/>
                <p:nvPr/>
              </p:nvSpPr>
              <p:spPr>
                <a:xfrm>
                  <a:off x="8902757" y="371490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8" name="テキスト ボックス 107">
                  <a:extLst>
                    <a:ext uri="{FF2B5EF4-FFF2-40B4-BE49-F238E27FC236}">
                      <a16:creationId xmlns:a16="http://schemas.microsoft.com/office/drawing/2014/main" id="{36BF89E3-8E46-D74A-9643-E24B2556895C}"/>
                    </a:ext>
                  </a:extLst>
                </p:cNvPr>
                <p:cNvSpPr txBox="1"/>
                <p:nvPr/>
              </p:nvSpPr>
              <p:spPr>
                <a:xfrm>
                  <a:off x="7488665" y="437663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09" name="テキスト ボックス 108">
                  <a:extLst>
                    <a:ext uri="{FF2B5EF4-FFF2-40B4-BE49-F238E27FC236}">
                      <a16:creationId xmlns:a16="http://schemas.microsoft.com/office/drawing/2014/main" id="{CC1195C5-950C-1941-A071-2FACD91E80AB}"/>
                    </a:ext>
                  </a:extLst>
                </p:cNvPr>
                <p:cNvSpPr txBox="1"/>
                <p:nvPr/>
              </p:nvSpPr>
              <p:spPr>
                <a:xfrm>
                  <a:off x="479185" y="2201990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0" name="テキスト ボックス 109">
                  <a:extLst>
                    <a:ext uri="{FF2B5EF4-FFF2-40B4-BE49-F238E27FC236}">
                      <a16:creationId xmlns:a16="http://schemas.microsoft.com/office/drawing/2014/main" id="{A513A896-593B-7A43-8858-8412D14EA97B}"/>
                    </a:ext>
                  </a:extLst>
                </p:cNvPr>
                <p:cNvSpPr txBox="1"/>
                <p:nvPr/>
              </p:nvSpPr>
              <p:spPr>
                <a:xfrm>
                  <a:off x="6610972" y="279204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1" name="テキスト ボックス 110">
                  <a:extLst>
                    <a:ext uri="{FF2B5EF4-FFF2-40B4-BE49-F238E27FC236}">
                      <a16:creationId xmlns:a16="http://schemas.microsoft.com/office/drawing/2014/main" id="{BDF8B012-121F-9844-A82C-AF353EFB082C}"/>
                    </a:ext>
                  </a:extLst>
                </p:cNvPr>
                <p:cNvSpPr txBox="1"/>
                <p:nvPr/>
              </p:nvSpPr>
              <p:spPr>
                <a:xfrm>
                  <a:off x="6603423" y="339770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2" name="テキスト ボックス 111">
                  <a:extLst>
                    <a:ext uri="{FF2B5EF4-FFF2-40B4-BE49-F238E27FC236}">
                      <a16:creationId xmlns:a16="http://schemas.microsoft.com/office/drawing/2014/main" id="{7AFEF7B2-D883-074F-A1A2-518E13FCE6A8}"/>
                    </a:ext>
                  </a:extLst>
                </p:cNvPr>
                <p:cNvSpPr txBox="1"/>
                <p:nvPr/>
              </p:nvSpPr>
              <p:spPr>
                <a:xfrm>
                  <a:off x="7430191" y="336446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3" name="テキスト ボックス 112">
                  <a:extLst>
                    <a:ext uri="{FF2B5EF4-FFF2-40B4-BE49-F238E27FC236}">
                      <a16:creationId xmlns:a16="http://schemas.microsoft.com/office/drawing/2014/main" id="{F1B0764A-2756-1245-9586-CCF6EB7C41B2}"/>
                    </a:ext>
                  </a:extLst>
                </p:cNvPr>
                <p:cNvSpPr txBox="1"/>
                <p:nvPr/>
              </p:nvSpPr>
              <p:spPr>
                <a:xfrm>
                  <a:off x="8440451" y="337428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14" name="直線コネクタ 113">
                  <a:extLst>
                    <a:ext uri="{FF2B5EF4-FFF2-40B4-BE49-F238E27FC236}">
                      <a16:creationId xmlns:a16="http://schemas.microsoft.com/office/drawing/2014/main" id="{7B274D9B-1FFA-A046-83F4-293247B8A791}"/>
                    </a:ext>
                  </a:extLst>
                </p:cNvPr>
                <p:cNvCxnSpPr>
                  <a:cxnSpLocks/>
                  <a:stCxn id="125" idx="6"/>
                  <a:endCxn id="117" idx="2"/>
                </p:cNvCxnSpPr>
                <p:nvPr/>
              </p:nvCxnSpPr>
              <p:spPr>
                <a:xfrm>
                  <a:off x="3818878" y="5373881"/>
                  <a:ext cx="1575337" cy="1926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カギ線コネクタ 114">
                  <a:extLst>
                    <a:ext uri="{FF2B5EF4-FFF2-40B4-BE49-F238E27FC236}">
                      <a16:creationId xmlns:a16="http://schemas.microsoft.com/office/drawing/2014/main" id="{F6EF73F2-D55F-5E49-A66D-3984B44D6F10}"/>
                    </a:ext>
                  </a:extLst>
                </p:cNvPr>
                <p:cNvCxnSpPr>
                  <a:cxnSpLocks/>
                  <a:endCxn id="125" idx="2"/>
                </p:cNvCxnSpPr>
                <p:nvPr/>
              </p:nvCxnSpPr>
              <p:spPr>
                <a:xfrm rot="16200000" flipH="1">
                  <a:off x="1874176" y="3659878"/>
                  <a:ext cx="2627791" cy="800214"/>
                </a:xfrm>
                <a:prstGeom prst="bentConnector2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テキスト ボックス 115">
                  <a:extLst>
                    <a:ext uri="{FF2B5EF4-FFF2-40B4-BE49-F238E27FC236}">
                      <a16:creationId xmlns:a16="http://schemas.microsoft.com/office/drawing/2014/main" id="{9A505CB4-E360-AB45-8320-7D04504B486E}"/>
                    </a:ext>
                  </a:extLst>
                </p:cNvPr>
                <p:cNvSpPr txBox="1"/>
                <p:nvPr/>
              </p:nvSpPr>
              <p:spPr>
                <a:xfrm>
                  <a:off x="4936223" y="492260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7" name="円/楕円 116">
                  <a:extLst>
                    <a:ext uri="{FF2B5EF4-FFF2-40B4-BE49-F238E27FC236}">
                      <a16:creationId xmlns:a16="http://schemas.microsoft.com/office/drawing/2014/main" id="{49BC4F7F-F266-A049-82B8-688B7C7D42CF}"/>
                    </a:ext>
                  </a:extLst>
                </p:cNvPr>
                <p:cNvSpPr/>
                <p:nvPr/>
              </p:nvSpPr>
              <p:spPr>
                <a:xfrm>
                  <a:off x="5394216" y="5256160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8" name="テキスト ボックス 117">
                  <a:extLst>
                    <a:ext uri="{FF2B5EF4-FFF2-40B4-BE49-F238E27FC236}">
                      <a16:creationId xmlns:a16="http://schemas.microsoft.com/office/drawing/2014/main" id="{5ED69D98-06CC-C443-9F49-80707BBB9C8D}"/>
                    </a:ext>
                  </a:extLst>
                </p:cNvPr>
                <p:cNvSpPr txBox="1"/>
                <p:nvPr/>
              </p:nvSpPr>
              <p:spPr>
                <a:xfrm>
                  <a:off x="3027692" y="491066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19" name="テキスト ボックス 118">
                  <a:extLst>
                    <a:ext uri="{FF2B5EF4-FFF2-40B4-BE49-F238E27FC236}">
                      <a16:creationId xmlns:a16="http://schemas.microsoft.com/office/drawing/2014/main" id="{1EC3C2F0-F03D-5D4F-93EF-8EFEF95E21E0}"/>
                    </a:ext>
                  </a:extLst>
                </p:cNvPr>
                <p:cNvSpPr txBox="1"/>
                <p:nvPr/>
              </p:nvSpPr>
              <p:spPr>
                <a:xfrm>
                  <a:off x="3982796" y="490900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solidFill>
                        <a:schemeClr val="bg1">
                          <a:lumMod val="75000"/>
                        </a:schemeClr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20" name="直線コネクタ 119">
                  <a:extLst>
                    <a:ext uri="{FF2B5EF4-FFF2-40B4-BE49-F238E27FC236}">
                      <a16:creationId xmlns:a16="http://schemas.microsoft.com/office/drawing/2014/main" id="{15500AF7-0055-5240-99FF-C0A9084135E8}"/>
                    </a:ext>
                  </a:extLst>
                </p:cNvPr>
                <p:cNvCxnSpPr>
                  <a:cxnSpLocks/>
                  <a:stCxn id="123" idx="2"/>
                  <a:endCxn id="121" idx="6"/>
                </p:cNvCxnSpPr>
                <p:nvPr/>
              </p:nvCxnSpPr>
              <p:spPr>
                <a:xfrm flipH="1" flipV="1">
                  <a:off x="-427492" y="2651624"/>
                  <a:ext cx="3094619" cy="36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円/楕円 120">
                  <a:extLst>
                    <a:ext uri="{FF2B5EF4-FFF2-40B4-BE49-F238E27FC236}">
                      <a16:creationId xmlns:a16="http://schemas.microsoft.com/office/drawing/2014/main" id="{E3B844A7-4F77-FB43-A1A0-DC09ECE87A6D}"/>
                    </a:ext>
                  </a:extLst>
                </p:cNvPr>
                <p:cNvSpPr/>
                <p:nvPr/>
              </p:nvSpPr>
              <p:spPr>
                <a:xfrm>
                  <a:off x="-658193" y="253197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2" name="テキスト ボックス 121">
                  <a:extLst>
                    <a:ext uri="{FF2B5EF4-FFF2-40B4-BE49-F238E27FC236}">
                      <a16:creationId xmlns:a16="http://schemas.microsoft.com/office/drawing/2014/main" id="{3EDB39F8-F7D6-5E46-A88D-00141C84F4E6}"/>
                    </a:ext>
                  </a:extLst>
                </p:cNvPr>
                <p:cNvSpPr txBox="1"/>
                <p:nvPr/>
              </p:nvSpPr>
              <p:spPr>
                <a:xfrm>
                  <a:off x="-2989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3" name="円/楕円 122">
                  <a:extLst>
                    <a:ext uri="{FF2B5EF4-FFF2-40B4-BE49-F238E27FC236}">
                      <a16:creationId xmlns:a16="http://schemas.microsoft.com/office/drawing/2014/main" id="{A779FA62-E951-4340-B75F-211478F992A7}"/>
                    </a:ext>
                  </a:extLst>
                </p:cNvPr>
                <p:cNvSpPr/>
                <p:nvPr/>
              </p:nvSpPr>
              <p:spPr>
                <a:xfrm>
                  <a:off x="2667127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4" name="円/楕円 123">
                  <a:extLst>
                    <a:ext uri="{FF2B5EF4-FFF2-40B4-BE49-F238E27FC236}">
                      <a16:creationId xmlns:a16="http://schemas.microsoft.com/office/drawing/2014/main" id="{B491CBD4-8AEF-E345-B3DF-5921BA775B10}"/>
                    </a:ext>
                  </a:extLst>
                </p:cNvPr>
                <p:cNvSpPr/>
                <p:nvPr/>
              </p:nvSpPr>
              <p:spPr>
                <a:xfrm>
                  <a:off x="4432954" y="25440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25" name="円/楕円 124">
                  <a:extLst>
                    <a:ext uri="{FF2B5EF4-FFF2-40B4-BE49-F238E27FC236}">
                      <a16:creationId xmlns:a16="http://schemas.microsoft.com/office/drawing/2014/main" id="{EE4FC66D-31B9-974D-98E7-3570183B8F0D}"/>
                    </a:ext>
                  </a:extLst>
                </p:cNvPr>
                <p:cNvSpPr/>
                <p:nvPr/>
              </p:nvSpPr>
              <p:spPr>
                <a:xfrm>
                  <a:off x="3588178" y="5254234"/>
                  <a:ext cx="230701" cy="23929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C00E2E60-5B06-9F46-BA5B-1C625C446A10}"/>
                  </a:ext>
                </a:extLst>
              </p:cNvPr>
              <p:cNvSpPr txBox="1"/>
              <p:nvPr/>
            </p:nvSpPr>
            <p:spPr>
              <a:xfrm>
                <a:off x="5196333" y="4819499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EE7C129E-3813-A94E-B3CD-6FEDBDCBAB07}"/>
                  </a:ext>
                </a:extLst>
              </p:cNvPr>
              <p:cNvSpPr txBox="1"/>
              <p:nvPr/>
            </p:nvSpPr>
            <p:spPr>
              <a:xfrm>
                <a:off x="4344197" y="4829118"/>
                <a:ext cx="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6" name="円/楕円 85">
                <a:extLst>
                  <a:ext uri="{FF2B5EF4-FFF2-40B4-BE49-F238E27FC236}">
                    <a16:creationId xmlns:a16="http://schemas.microsoft.com/office/drawing/2014/main" id="{898E65E8-B031-1040-8578-CE1ED61DA26F}"/>
                  </a:ext>
                </a:extLst>
              </p:cNvPr>
              <p:cNvSpPr/>
              <p:nvPr/>
            </p:nvSpPr>
            <p:spPr>
              <a:xfrm>
                <a:off x="6355572" y="5105013"/>
                <a:ext cx="206178" cy="1961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766794C0-1506-8F4B-B73A-82549763B827}"/>
                  </a:ext>
                </a:extLst>
              </p:cNvPr>
              <p:cNvSpPr txBox="1"/>
              <p:nvPr/>
            </p:nvSpPr>
            <p:spPr>
              <a:xfrm>
                <a:off x="5942407" y="4811400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chemeClr val="bg1">
                        <a:lumMod val="75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81" name="カギ線コネクタ 80">
              <a:extLst>
                <a:ext uri="{FF2B5EF4-FFF2-40B4-BE49-F238E27FC236}">
                  <a16:creationId xmlns:a16="http://schemas.microsoft.com/office/drawing/2014/main" id="{B5792F5F-D525-D24E-A61F-236004C9606C}"/>
                </a:ext>
              </a:extLst>
            </p:cNvPr>
            <p:cNvCxnSpPr>
              <a:cxnSpLocks/>
              <a:stCxn id="98" idx="0"/>
              <a:endCxn id="103" idx="2"/>
            </p:cNvCxnSpPr>
            <p:nvPr/>
          </p:nvCxnSpPr>
          <p:spPr>
            <a:xfrm rot="5400000" flipH="1" flipV="1">
              <a:off x="6950202" y="2507457"/>
              <a:ext cx="381852" cy="1419048"/>
            </a:xfrm>
            <a:prstGeom prst="bentConnector2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四角形吹き出し 125">
                <a:extLst>
                  <a:ext uri="{FF2B5EF4-FFF2-40B4-BE49-F238E27FC236}">
                    <a16:creationId xmlns:a16="http://schemas.microsoft.com/office/drawing/2014/main" id="{1933CB7B-7A83-EE43-9E9C-E41C7F03EA5E}"/>
                  </a:ext>
                </a:extLst>
              </p:cNvPr>
              <p:cNvSpPr/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1" lang="ja-JP" alt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四角形吹き出し 125">
                <a:extLst>
                  <a:ext uri="{FF2B5EF4-FFF2-40B4-BE49-F238E27FC236}">
                    <a16:creationId xmlns:a16="http://schemas.microsoft.com/office/drawing/2014/main" id="{1933CB7B-7A83-EE43-9E9C-E41C7F03E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5" y="1957488"/>
                <a:ext cx="474937" cy="453213"/>
              </a:xfrm>
              <a:prstGeom prst="wedgeRectCallout">
                <a:avLst>
                  <a:gd name="adj1" fmla="val -29168"/>
                  <a:gd name="adj2" fmla="val -11218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四角形吹き出し 126">
                <a:extLst>
                  <a:ext uri="{FF2B5EF4-FFF2-40B4-BE49-F238E27FC236}">
                    <a16:creationId xmlns:a16="http://schemas.microsoft.com/office/drawing/2014/main" id="{1012621D-9A32-BA40-9BF2-CE98E9D07B5B}"/>
                  </a:ext>
                </a:extLst>
              </p:cNvPr>
              <p:cNvSpPr/>
              <p:nvPr/>
            </p:nvSpPr>
            <p:spPr>
              <a:xfrm>
                <a:off x="5722432" y="2702955"/>
                <a:ext cx="474937" cy="453213"/>
              </a:xfrm>
              <a:prstGeom prst="wedgeRectCallout">
                <a:avLst>
                  <a:gd name="adj1" fmla="val 68848"/>
                  <a:gd name="adj2" fmla="val -79172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四角形吹き出し 126">
                <a:extLst>
                  <a:ext uri="{FF2B5EF4-FFF2-40B4-BE49-F238E27FC236}">
                    <a16:creationId xmlns:a16="http://schemas.microsoft.com/office/drawing/2014/main" id="{1012621D-9A32-BA40-9BF2-CE98E9D07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432" y="2702955"/>
                <a:ext cx="474937" cy="453213"/>
              </a:xfrm>
              <a:prstGeom prst="wedgeRectCallout">
                <a:avLst>
                  <a:gd name="adj1" fmla="val 68848"/>
                  <a:gd name="adj2" fmla="val -79172"/>
                </a:avLst>
              </a:prstGeom>
              <a:blipFill>
                <a:blip r:embed="rId5"/>
                <a:stretch>
                  <a:fillRect l="-13043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四角形吹き出し 127">
                <a:extLst>
                  <a:ext uri="{FF2B5EF4-FFF2-40B4-BE49-F238E27FC236}">
                    <a16:creationId xmlns:a16="http://schemas.microsoft.com/office/drawing/2014/main" id="{939CEEBB-2BE4-E443-9C94-B70E6A1D226A}"/>
                  </a:ext>
                </a:extLst>
              </p:cNvPr>
              <p:cNvSpPr/>
              <p:nvPr/>
            </p:nvSpPr>
            <p:spPr>
              <a:xfrm>
                <a:off x="7778464" y="1233961"/>
                <a:ext cx="474937" cy="453213"/>
              </a:xfrm>
              <a:prstGeom prst="wedgeRectCallout">
                <a:avLst>
                  <a:gd name="adj1" fmla="val -15165"/>
                  <a:gd name="adj2" fmla="val 785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四角形吹き出し 127">
                <a:extLst>
                  <a:ext uri="{FF2B5EF4-FFF2-40B4-BE49-F238E27FC236}">
                    <a16:creationId xmlns:a16="http://schemas.microsoft.com/office/drawing/2014/main" id="{939CEEBB-2BE4-E443-9C94-B70E6A1D2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464" y="1233961"/>
                <a:ext cx="474937" cy="453213"/>
              </a:xfrm>
              <a:prstGeom prst="wedgeRectCallout">
                <a:avLst>
                  <a:gd name="adj1" fmla="val -15165"/>
                  <a:gd name="adj2" fmla="val 78567"/>
                </a:avLst>
              </a:prstGeom>
              <a:blipFill>
                <a:blip r:embed="rId6"/>
                <a:stretch>
                  <a:fillRect l="-33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四角形吹き出し 128">
                <a:extLst>
                  <a:ext uri="{FF2B5EF4-FFF2-40B4-BE49-F238E27FC236}">
                    <a16:creationId xmlns:a16="http://schemas.microsoft.com/office/drawing/2014/main" id="{6A7DFD3A-CBDC-D642-A891-77622476B546}"/>
                  </a:ext>
                </a:extLst>
              </p:cNvPr>
              <p:cNvSpPr/>
              <p:nvPr/>
            </p:nvSpPr>
            <p:spPr>
              <a:xfrm>
                <a:off x="8601811" y="2778776"/>
                <a:ext cx="474937" cy="453213"/>
              </a:xfrm>
              <a:prstGeom prst="wedgeRectCallout">
                <a:avLst>
                  <a:gd name="adj1" fmla="val -4497"/>
                  <a:gd name="adj2" fmla="val -8452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四角形吹き出し 128">
                <a:extLst>
                  <a:ext uri="{FF2B5EF4-FFF2-40B4-BE49-F238E27FC236}">
                    <a16:creationId xmlns:a16="http://schemas.microsoft.com/office/drawing/2014/main" id="{6A7DFD3A-CBDC-D642-A891-77622476B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811" y="2778776"/>
                <a:ext cx="474937" cy="453213"/>
              </a:xfrm>
              <a:prstGeom prst="wedgeRectCallout">
                <a:avLst>
                  <a:gd name="adj1" fmla="val -4497"/>
                  <a:gd name="adj2" fmla="val -84529"/>
                </a:avLst>
              </a:prstGeom>
              <a:blipFill>
                <a:blip r:embed="rId7"/>
                <a:stretch>
                  <a:fillRect l="-32500" b="-163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四角形吹き出し 129">
                <a:extLst>
                  <a:ext uri="{FF2B5EF4-FFF2-40B4-BE49-F238E27FC236}">
                    <a16:creationId xmlns:a16="http://schemas.microsoft.com/office/drawing/2014/main" id="{34357EBE-2DCE-1F44-9366-A0F3845636A1}"/>
                  </a:ext>
                </a:extLst>
              </p:cNvPr>
              <p:cNvSpPr/>
              <p:nvPr/>
            </p:nvSpPr>
            <p:spPr>
              <a:xfrm>
                <a:off x="7781838" y="3296624"/>
                <a:ext cx="474937" cy="453213"/>
              </a:xfrm>
              <a:prstGeom prst="wedgeRectCallout">
                <a:avLst>
                  <a:gd name="adj1" fmla="val -14999"/>
                  <a:gd name="adj2" fmla="val -8819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i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0" name="四角形吹き出し 129">
                <a:extLst>
                  <a:ext uri="{FF2B5EF4-FFF2-40B4-BE49-F238E27FC236}">
                    <a16:creationId xmlns:a16="http://schemas.microsoft.com/office/drawing/2014/main" id="{34357EBE-2DCE-1F44-9366-A0F384563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838" y="3296624"/>
                <a:ext cx="474937" cy="453213"/>
              </a:xfrm>
              <a:prstGeom prst="wedgeRectCallout">
                <a:avLst>
                  <a:gd name="adj1" fmla="val -14999"/>
                  <a:gd name="adj2" fmla="val -88197"/>
                </a:avLst>
              </a:prstGeom>
              <a:blipFill>
                <a:blip r:embed="rId8"/>
                <a:stretch>
                  <a:fillRect l="-33333" b="-1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3CA9838-DFDB-E74C-88BD-6D9445C89A90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Strategy of Algorithm 2</a:t>
            </a:r>
          </a:p>
        </p:txBody>
      </p:sp>
    </p:spTree>
    <p:extLst>
      <p:ext uri="{BB962C8B-B14F-4D97-AF65-F5344CB8AC3E}">
        <p14:creationId xmlns:p14="http://schemas.microsoft.com/office/powerpoint/2010/main" val="11451920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CAA0B43B-E116-694F-B3CD-D0E38E0AA723}"/>
              </a:ext>
            </a:extLst>
          </p:cNvPr>
          <p:cNvGrpSpPr/>
          <p:nvPr/>
        </p:nvGrpSpPr>
        <p:grpSpPr>
          <a:xfrm>
            <a:off x="196585" y="1107954"/>
            <a:ext cx="8750830" cy="3148180"/>
            <a:chOff x="196585" y="2152983"/>
            <a:chExt cx="8750830" cy="3148180"/>
          </a:xfrm>
        </p:grpSpPr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31973334-061D-A844-AEC7-1ACBEA75DBC9}"/>
                </a:ext>
              </a:extLst>
            </p:cNvPr>
            <p:cNvGrpSpPr/>
            <p:nvPr/>
          </p:nvGrpSpPr>
          <p:grpSpPr>
            <a:xfrm>
              <a:off x="196585" y="2152983"/>
              <a:ext cx="8750830" cy="3148180"/>
              <a:chOff x="196585" y="2152983"/>
              <a:chExt cx="8750830" cy="3148180"/>
            </a:xfrm>
          </p:grpSpPr>
          <p:grpSp>
            <p:nvGrpSpPr>
              <p:cNvPr id="154" name="グループ化 153">
                <a:extLst>
                  <a:ext uri="{FF2B5EF4-FFF2-40B4-BE49-F238E27FC236}">
                    <a16:creationId xmlns:a16="http://schemas.microsoft.com/office/drawing/2014/main" id="{8FFDE9B2-570A-D140-B593-C105D90FE542}"/>
                  </a:ext>
                </a:extLst>
              </p:cNvPr>
              <p:cNvGrpSpPr/>
              <p:nvPr/>
            </p:nvGrpSpPr>
            <p:grpSpPr>
              <a:xfrm>
                <a:off x="196585" y="2152983"/>
                <a:ext cx="8750830" cy="2713993"/>
                <a:chOff x="-658193" y="2184514"/>
                <a:chExt cx="9791651" cy="3310940"/>
              </a:xfrm>
            </p:grpSpPr>
            <p:sp>
              <p:nvSpPr>
                <p:cNvPr id="160" name="テキスト ボックス 159">
                  <a:extLst>
                    <a:ext uri="{FF2B5EF4-FFF2-40B4-BE49-F238E27FC236}">
                      <a16:creationId xmlns:a16="http://schemas.microsoft.com/office/drawing/2014/main" id="{6627DBC8-3854-BC45-9C6B-8AAF14991E1E}"/>
                    </a:ext>
                  </a:extLst>
                </p:cNvPr>
                <p:cNvSpPr txBox="1"/>
                <p:nvPr/>
              </p:nvSpPr>
              <p:spPr>
                <a:xfrm>
                  <a:off x="4791648" y="219685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1" name="テキスト ボックス 160">
                  <a:extLst>
                    <a:ext uri="{FF2B5EF4-FFF2-40B4-BE49-F238E27FC236}">
                      <a16:creationId xmlns:a16="http://schemas.microsoft.com/office/drawing/2014/main" id="{571C18D6-E75B-3C4D-BA64-70976257211F}"/>
                    </a:ext>
                  </a:extLst>
                </p:cNvPr>
                <p:cNvSpPr txBox="1"/>
                <p:nvPr/>
              </p:nvSpPr>
              <p:spPr>
                <a:xfrm>
                  <a:off x="5734794" y="220199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2" name="テキスト ボックス 161">
                  <a:extLst>
                    <a:ext uri="{FF2B5EF4-FFF2-40B4-BE49-F238E27FC236}">
                      <a16:creationId xmlns:a16="http://schemas.microsoft.com/office/drawing/2014/main" id="{8C13E422-46C3-A14F-B651-FBF3FF742F4E}"/>
                    </a:ext>
                  </a:extLst>
                </p:cNvPr>
                <p:cNvSpPr txBox="1"/>
                <p:nvPr/>
              </p:nvSpPr>
              <p:spPr>
                <a:xfrm>
                  <a:off x="2184062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3" name="テキスト ボックス 162">
                  <a:extLst>
                    <a:ext uri="{FF2B5EF4-FFF2-40B4-BE49-F238E27FC236}">
                      <a16:creationId xmlns:a16="http://schemas.microsoft.com/office/drawing/2014/main" id="{30710195-45C6-A34B-A155-D0B31D63141C}"/>
                    </a:ext>
                  </a:extLst>
                </p:cNvPr>
                <p:cNvSpPr txBox="1"/>
                <p:nvPr/>
              </p:nvSpPr>
              <p:spPr>
                <a:xfrm>
                  <a:off x="1327287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4" name="テキスト ボックス 163">
                  <a:extLst>
                    <a:ext uri="{FF2B5EF4-FFF2-40B4-BE49-F238E27FC236}">
                      <a16:creationId xmlns:a16="http://schemas.microsoft.com/office/drawing/2014/main" id="{E0862787-441D-5B48-97E0-DA767EC23E18}"/>
                    </a:ext>
                  </a:extLst>
                </p:cNvPr>
                <p:cNvSpPr txBox="1"/>
                <p:nvPr/>
              </p:nvSpPr>
              <p:spPr>
                <a:xfrm>
                  <a:off x="4011920" y="218451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5" name="テキスト ボックス 164">
                  <a:extLst>
                    <a:ext uri="{FF2B5EF4-FFF2-40B4-BE49-F238E27FC236}">
                      <a16:creationId xmlns:a16="http://schemas.microsoft.com/office/drawing/2014/main" id="{F6524995-1E12-9C4B-97B1-C492E1F0C077}"/>
                    </a:ext>
                  </a:extLst>
                </p:cNvPr>
                <p:cNvSpPr txBox="1"/>
                <p:nvPr/>
              </p:nvSpPr>
              <p:spPr>
                <a:xfrm>
                  <a:off x="6544319" y="436508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6" name="テキスト ボックス 165">
                  <a:extLst>
                    <a:ext uri="{FF2B5EF4-FFF2-40B4-BE49-F238E27FC236}">
                      <a16:creationId xmlns:a16="http://schemas.microsoft.com/office/drawing/2014/main" id="{6125361F-E173-5D4C-9CB9-F8510195DF98}"/>
                    </a:ext>
                  </a:extLst>
                </p:cNvPr>
                <p:cNvSpPr txBox="1"/>
                <p:nvPr/>
              </p:nvSpPr>
              <p:spPr>
                <a:xfrm>
                  <a:off x="30706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7" name="テキスト ボックス 166">
                  <a:extLst>
                    <a:ext uri="{FF2B5EF4-FFF2-40B4-BE49-F238E27FC236}">
                      <a16:creationId xmlns:a16="http://schemas.microsoft.com/office/drawing/2014/main" id="{BA8804C6-1C90-3F4E-8A9A-A7A8F7CC6BD0}"/>
                    </a:ext>
                  </a:extLst>
                </p:cNvPr>
                <p:cNvSpPr txBox="1"/>
                <p:nvPr/>
              </p:nvSpPr>
              <p:spPr>
                <a:xfrm>
                  <a:off x="7442259" y="2795177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8" name="テキスト ボックス 167">
                  <a:extLst>
                    <a:ext uri="{FF2B5EF4-FFF2-40B4-BE49-F238E27FC236}">
                      <a16:creationId xmlns:a16="http://schemas.microsoft.com/office/drawing/2014/main" id="{145C46D9-ABDA-BB4A-ABB1-103DFAEEDA81}"/>
                    </a:ext>
                  </a:extLst>
                </p:cNvPr>
                <p:cNvSpPr txBox="1"/>
                <p:nvPr/>
              </p:nvSpPr>
              <p:spPr>
                <a:xfrm>
                  <a:off x="4791648" y="3356198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9" name="テキスト ボックス 168">
                  <a:extLst>
                    <a:ext uri="{FF2B5EF4-FFF2-40B4-BE49-F238E27FC236}">
                      <a16:creationId xmlns:a16="http://schemas.microsoft.com/office/drawing/2014/main" id="{97A10251-9169-0549-861B-01C7BDCD2760}"/>
                    </a:ext>
                  </a:extLst>
                </p:cNvPr>
                <p:cNvSpPr txBox="1"/>
                <p:nvPr/>
              </p:nvSpPr>
              <p:spPr>
                <a:xfrm>
                  <a:off x="5692466" y="3367523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0" name="円/楕円 169">
                  <a:extLst>
                    <a:ext uri="{FF2B5EF4-FFF2-40B4-BE49-F238E27FC236}">
                      <a16:creationId xmlns:a16="http://schemas.microsoft.com/office/drawing/2014/main" id="{15459E2B-7F7A-9543-AC80-B226DE4FD1C5}"/>
                    </a:ext>
                  </a:extLst>
                </p:cNvPr>
                <p:cNvSpPr/>
                <p:nvPr/>
              </p:nvSpPr>
              <p:spPr>
                <a:xfrm>
                  <a:off x="6203067" y="3715460"/>
                  <a:ext cx="230701" cy="23929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1" name="円/楕円 170">
                  <a:extLst>
                    <a:ext uri="{FF2B5EF4-FFF2-40B4-BE49-F238E27FC236}">
                      <a16:creationId xmlns:a16="http://schemas.microsoft.com/office/drawing/2014/main" id="{20402DAF-96DB-294A-A83D-DA854244DF49}"/>
                    </a:ext>
                  </a:extLst>
                </p:cNvPr>
                <p:cNvSpPr/>
                <p:nvPr/>
              </p:nvSpPr>
              <p:spPr>
                <a:xfrm>
                  <a:off x="2667127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2" name="円/楕円 171">
                  <a:extLst>
                    <a:ext uri="{FF2B5EF4-FFF2-40B4-BE49-F238E27FC236}">
                      <a16:creationId xmlns:a16="http://schemas.microsoft.com/office/drawing/2014/main" id="{B4E0BE18-3C63-5A41-95BE-6D8629AA70A4}"/>
                    </a:ext>
                  </a:extLst>
                </p:cNvPr>
                <p:cNvSpPr/>
                <p:nvPr/>
              </p:nvSpPr>
              <p:spPr>
                <a:xfrm>
                  <a:off x="6159983" y="254503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73" name="直線コネクタ 172">
                  <a:extLst>
                    <a:ext uri="{FF2B5EF4-FFF2-40B4-BE49-F238E27FC236}">
                      <a16:creationId xmlns:a16="http://schemas.microsoft.com/office/drawing/2014/main" id="{03389C1A-BEE4-034B-B597-3394F85827B7}"/>
                    </a:ext>
                  </a:extLst>
                </p:cNvPr>
                <p:cNvCxnSpPr>
                  <a:cxnSpLocks/>
                  <a:stCxn id="171" idx="6"/>
                  <a:endCxn id="174" idx="2"/>
                </p:cNvCxnSpPr>
                <p:nvPr/>
              </p:nvCxnSpPr>
              <p:spPr>
                <a:xfrm>
                  <a:off x="2897828" y="2655245"/>
                  <a:ext cx="1535126" cy="84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円/楕円 173">
                  <a:extLst>
                    <a:ext uri="{FF2B5EF4-FFF2-40B4-BE49-F238E27FC236}">
                      <a16:creationId xmlns:a16="http://schemas.microsoft.com/office/drawing/2014/main" id="{9449B8C6-4023-5F43-85F5-A7495D44C22E}"/>
                    </a:ext>
                  </a:extLst>
                </p:cNvPr>
                <p:cNvSpPr/>
                <p:nvPr/>
              </p:nvSpPr>
              <p:spPr>
                <a:xfrm>
                  <a:off x="4432954" y="25440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75" name="直線コネクタ 174">
                  <a:extLst>
                    <a:ext uri="{FF2B5EF4-FFF2-40B4-BE49-F238E27FC236}">
                      <a16:creationId xmlns:a16="http://schemas.microsoft.com/office/drawing/2014/main" id="{B1A32681-41D6-E647-B6C7-71513DFF5CDD}"/>
                    </a:ext>
                  </a:extLst>
                </p:cNvPr>
                <p:cNvCxnSpPr>
                  <a:cxnSpLocks/>
                  <a:stCxn id="172" idx="2"/>
                  <a:endCxn id="174" idx="6"/>
                </p:cNvCxnSpPr>
                <p:nvPr/>
              </p:nvCxnSpPr>
              <p:spPr>
                <a:xfrm flipH="1" flipV="1">
                  <a:off x="4663654" y="2663656"/>
                  <a:ext cx="1496329" cy="10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カギ線コネクタ 175">
                  <a:extLst>
                    <a:ext uri="{FF2B5EF4-FFF2-40B4-BE49-F238E27FC236}">
                      <a16:creationId xmlns:a16="http://schemas.microsoft.com/office/drawing/2014/main" id="{5A6E8D69-B951-284B-86CC-DE89D913550B}"/>
                    </a:ext>
                  </a:extLst>
                </p:cNvPr>
                <p:cNvCxnSpPr>
                  <a:cxnSpLocks/>
                  <a:stCxn id="174" idx="4"/>
                  <a:endCxn id="170" idx="2"/>
                </p:cNvCxnSpPr>
                <p:nvPr/>
              </p:nvCxnSpPr>
              <p:spPr>
                <a:xfrm rot="16200000" flipH="1">
                  <a:off x="4849783" y="2481822"/>
                  <a:ext cx="1051804" cy="165476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円/楕円 176">
                  <a:extLst>
                    <a:ext uri="{FF2B5EF4-FFF2-40B4-BE49-F238E27FC236}">
                      <a16:creationId xmlns:a16="http://schemas.microsoft.com/office/drawing/2014/main" id="{116050ED-0A02-0042-BA02-D81C75FDF7B4}"/>
                    </a:ext>
                  </a:extLst>
                </p:cNvPr>
                <p:cNvSpPr/>
                <p:nvPr/>
              </p:nvSpPr>
              <p:spPr>
                <a:xfrm>
                  <a:off x="7906246" y="3129973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78" name="カギ線コネクタ 177">
                  <a:extLst>
                    <a:ext uri="{FF2B5EF4-FFF2-40B4-BE49-F238E27FC236}">
                      <a16:creationId xmlns:a16="http://schemas.microsoft.com/office/drawing/2014/main" id="{0E196E48-D808-014A-8288-4C8190DED763}"/>
                    </a:ext>
                  </a:extLst>
                </p:cNvPr>
                <p:cNvCxnSpPr>
                  <a:cxnSpLocks/>
                  <a:stCxn id="170" idx="6"/>
                  <a:endCxn id="181" idx="2"/>
                </p:cNvCxnSpPr>
                <p:nvPr/>
              </p:nvCxnSpPr>
              <p:spPr>
                <a:xfrm flipV="1">
                  <a:off x="6433768" y="3834555"/>
                  <a:ext cx="2468990" cy="553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円/楕円 178">
                  <a:extLst>
                    <a:ext uri="{FF2B5EF4-FFF2-40B4-BE49-F238E27FC236}">
                      <a16:creationId xmlns:a16="http://schemas.microsoft.com/office/drawing/2014/main" id="{E1D7FCBF-56CE-AE44-9F26-1837EC5CE9A6}"/>
                    </a:ext>
                  </a:extLst>
                </p:cNvPr>
                <p:cNvSpPr/>
                <p:nvPr/>
              </p:nvSpPr>
              <p:spPr>
                <a:xfrm>
                  <a:off x="7949330" y="433502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80" name="カギ線コネクタ 179">
                  <a:extLst>
                    <a:ext uri="{FF2B5EF4-FFF2-40B4-BE49-F238E27FC236}">
                      <a16:creationId xmlns:a16="http://schemas.microsoft.com/office/drawing/2014/main" id="{5B353C97-0834-3046-89F3-0E7AB7203BFB}"/>
                    </a:ext>
                  </a:extLst>
                </p:cNvPr>
                <p:cNvCxnSpPr>
                  <a:cxnSpLocks/>
                  <a:stCxn id="170" idx="4"/>
                  <a:endCxn id="179" idx="2"/>
                </p:cNvCxnSpPr>
                <p:nvPr/>
              </p:nvCxnSpPr>
              <p:spPr>
                <a:xfrm rot="16200000" flipH="1">
                  <a:off x="6883914" y="3389257"/>
                  <a:ext cx="499920" cy="163091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円/楕円 180">
                  <a:extLst>
                    <a:ext uri="{FF2B5EF4-FFF2-40B4-BE49-F238E27FC236}">
                      <a16:creationId xmlns:a16="http://schemas.microsoft.com/office/drawing/2014/main" id="{826FFC77-4C74-9346-8A84-488DF540870D}"/>
                    </a:ext>
                  </a:extLst>
                </p:cNvPr>
                <p:cNvSpPr/>
                <p:nvPr/>
              </p:nvSpPr>
              <p:spPr>
                <a:xfrm>
                  <a:off x="8902757" y="371490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2" name="テキスト ボックス 181">
                  <a:extLst>
                    <a:ext uri="{FF2B5EF4-FFF2-40B4-BE49-F238E27FC236}">
                      <a16:creationId xmlns:a16="http://schemas.microsoft.com/office/drawing/2014/main" id="{B550CEFB-C713-0347-B92B-5B240AFD17A4}"/>
                    </a:ext>
                  </a:extLst>
                </p:cNvPr>
                <p:cNvSpPr txBox="1"/>
                <p:nvPr/>
              </p:nvSpPr>
              <p:spPr>
                <a:xfrm>
                  <a:off x="7488665" y="437663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3" name="テキスト ボックス 182">
                  <a:extLst>
                    <a:ext uri="{FF2B5EF4-FFF2-40B4-BE49-F238E27FC236}">
                      <a16:creationId xmlns:a16="http://schemas.microsoft.com/office/drawing/2014/main" id="{57B8F352-15B4-E447-AF0A-4699DCAA30DE}"/>
                    </a:ext>
                  </a:extLst>
                </p:cNvPr>
                <p:cNvSpPr txBox="1"/>
                <p:nvPr/>
              </p:nvSpPr>
              <p:spPr>
                <a:xfrm>
                  <a:off x="479185" y="2201990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4" name="テキスト ボックス 183">
                  <a:extLst>
                    <a:ext uri="{FF2B5EF4-FFF2-40B4-BE49-F238E27FC236}">
                      <a16:creationId xmlns:a16="http://schemas.microsoft.com/office/drawing/2014/main" id="{5028BF8B-4018-E44C-8CC2-D7B6AE14226B}"/>
                    </a:ext>
                  </a:extLst>
                </p:cNvPr>
                <p:cNvSpPr txBox="1"/>
                <p:nvPr/>
              </p:nvSpPr>
              <p:spPr>
                <a:xfrm>
                  <a:off x="6610972" y="279204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5" name="テキスト ボックス 184">
                  <a:extLst>
                    <a:ext uri="{FF2B5EF4-FFF2-40B4-BE49-F238E27FC236}">
                      <a16:creationId xmlns:a16="http://schemas.microsoft.com/office/drawing/2014/main" id="{53836F97-0452-C849-AF0A-736D6C7A778D}"/>
                    </a:ext>
                  </a:extLst>
                </p:cNvPr>
                <p:cNvSpPr txBox="1"/>
                <p:nvPr/>
              </p:nvSpPr>
              <p:spPr>
                <a:xfrm>
                  <a:off x="6603423" y="339770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6" name="テキスト ボックス 185">
                  <a:extLst>
                    <a:ext uri="{FF2B5EF4-FFF2-40B4-BE49-F238E27FC236}">
                      <a16:creationId xmlns:a16="http://schemas.microsoft.com/office/drawing/2014/main" id="{8D843E37-4079-5144-AE87-95B2852709B6}"/>
                    </a:ext>
                  </a:extLst>
                </p:cNvPr>
                <p:cNvSpPr txBox="1"/>
                <p:nvPr/>
              </p:nvSpPr>
              <p:spPr>
                <a:xfrm>
                  <a:off x="7430191" y="336446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7" name="テキスト ボックス 186">
                  <a:extLst>
                    <a:ext uri="{FF2B5EF4-FFF2-40B4-BE49-F238E27FC236}">
                      <a16:creationId xmlns:a16="http://schemas.microsoft.com/office/drawing/2014/main" id="{DD59F70B-34EE-BD4E-B675-B5671BC61E35}"/>
                    </a:ext>
                  </a:extLst>
                </p:cNvPr>
                <p:cNvSpPr txBox="1"/>
                <p:nvPr/>
              </p:nvSpPr>
              <p:spPr>
                <a:xfrm>
                  <a:off x="8440451" y="337428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88" name="直線コネクタ 187">
                  <a:extLst>
                    <a:ext uri="{FF2B5EF4-FFF2-40B4-BE49-F238E27FC236}">
                      <a16:creationId xmlns:a16="http://schemas.microsoft.com/office/drawing/2014/main" id="{A6DBF450-2431-A249-AE01-CDF3B3C14764}"/>
                    </a:ext>
                  </a:extLst>
                </p:cNvPr>
                <p:cNvCxnSpPr>
                  <a:cxnSpLocks/>
                  <a:stCxn id="189" idx="6"/>
                  <a:endCxn id="192" idx="2"/>
                </p:cNvCxnSpPr>
                <p:nvPr/>
              </p:nvCxnSpPr>
              <p:spPr>
                <a:xfrm>
                  <a:off x="3818878" y="5373881"/>
                  <a:ext cx="1575337" cy="192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円/楕円 188">
                  <a:extLst>
                    <a:ext uri="{FF2B5EF4-FFF2-40B4-BE49-F238E27FC236}">
                      <a16:creationId xmlns:a16="http://schemas.microsoft.com/office/drawing/2014/main" id="{C675299D-B73A-6A47-8C76-0CCA7DBE91C1}"/>
                    </a:ext>
                  </a:extLst>
                </p:cNvPr>
                <p:cNvSpPr/>
                <p:nvPr/>
              </p:nvSpPr>
              <p:spPr>
                <a:xfrm>
                  <a:off x="3588178" y="5254234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90" name="カギ線コネクタ 189">
                  <a:extLst>
                    <a:ext uri="{FF2B5EF4-FFF2-40B4-BE49-F238E27FC236}">
                      <a16:creationId xmlns:a16="http://schemas.microsoft.com/office/drawing/2014/main" id="{196D97F0-5EB4-BC48-AF09-068EF9465C47}"/>
                    </a:ext>
                  </a:extLst>
                </p:cNvPr>
                <p:cNvCxnSpPr>
                  <a:cxnSpLocks/>
                  <a:endCxn id="189" idx="2"/>
                </p:cNvCxnSpPr>
                <p:nvPr/>
              </p:nvCxnSpPr>
              <p:spPr>
                <a:xfrm rot="16200000" flipH="1">
                  <a:off x="1874176" y="3659878"/>
                  <a:ext cx="2627791" cy="800214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テキスト ボックス 190">
                  <a:extLst>
                    <a:ext uri="{FF2B5EF4-FFF2-40B4-BE49-F238E27FC236}">
                      <a16:creationId xmlns:a16="http://schemas.microsoft.com/office/drawing/2014/main" id="{DA7EC2F5-4139-B24A-8615-867167D195EE}"/>
                    </a:ext>
                  </a:extLst>
                </p:cNvPr>
                <p:cNvSpPr txBox="1"/>
                <p:nvPr/>
              </p:nvSpPr>
              <p:spPr>
                <a:xfrm>
                  <a:off x="4936223" y="492260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2" name="円/楕円 191">
                  <a:extLst>
                    <a:ext uri="{FF2B5EF4-FFF2-40B4-BE49-F238E27FC236}">
                      <a16:creationId xmlns:a16="http://schemas.microsoft.com/office/drawing/2014/main" id="{0980DA59-814F-E442-87A9-F62CBF0FF9C1}"/>
                    </a:ext>
                  </a:extLst>
                </p:cNvPr>
                <p:cNvSpPr/>
                <p:nvPr/>
              </p:nvSpPr>
              <p:spPr>
                <a:xfrm>
                  <a:off x="5394216" y="5256160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3" name="テキスト ボックス 192">
                  <a:extLst>
                    <a:ext uri="{FF2B5EF4-FFF2-40B4-BE49-F238E27FC236}">
                      <a16:creationId xmlns:a16="http://schemas.microsoft.com/office/drawing/2014/main" id="{FC3246E7-3A30-324D-B4C9-D37D4CA03C8E}"/>
                    </a:ext>
                  </a:extLst>
                </p:cNvPr>
                <p:cNvSpPr txBox="1"/>
                <p:nvPr/>
              </p:nvSpPr>
              <p:spPr>
                <a:xfrm>
                  <a:off x="3027692" y="491066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4" name="テキスト ボックス 193">
                  <a:extLst>
                    <a:ext uri="{FF2B5EF4-FFF2-40B4-BE49-F238E27FC236}">
                      <a16:creationId xmlns:a16="http://schemas.microsoft.com/office/drawing/2014/main" id="{741AC8B2-55D6-C646-8A71-CA957252725B}"/>
                    </a:ext>
                  </a:extLst>
                </p:cNvPr>
                <p:cNvSpPr txBox="1"/>
                <p:nvPr/>
              </p:nvSpPr>
              <p:spPr>
                <a:xfrm>
                  <a:off x="3982796" y="490900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95" name="直線コネクタ 194">
                  <a:extLst>
                    <a:ext uri="{FF2B5EF4-FFF2-40B4-BE49-F238E27FC236}">
                      <a16:creationId xmlns:a16="http://schemas.microsoft.com/office/drawing/2014/main" id="{47D76883-BBB2-F64E-9284-85E6F88CFAC5}"/>
                    </a:ext>
                  </a:extLst>
                </p:cNvPr>
                <p:cNvCxnSpPr>
                  <a:cxnSpLocks/>
                  <a:stCxn id="171" idx="2"/>
                  <a:endCxn id="196" idx="6"/>
                </p:cNvCxnSpPr>
                <p:nvPr/>
              </p:nvCxnSpPr>
              <p:spPr>
                <a:xfrm flipH="1" flipV="1">
                  <a:off x="-427492" y="2651624"/>
                  <a:ext cx="3094619" cy="36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円/楕円 195">
                  <a:extLst>
                    <a:ext uri="{FF2B5EF4-FFF2-40B4-BE49-F238E27FC236}">
                      <a16:creationId xmlns:a16="http://schemas.microsoft.com/office/drawing/2014/main" id="{992300DF-C29E-3144-BE9A-ADDC81FB4229}"/>
                    </a:ext>
                  </a:extLst>
                </p:cNvPr>
                <p:cNvSpPr/>
                <p:nvPr/>
              </p:nvSpPr>
              <p:spPr>
                <a:xfrm>
                  <a:off x="-658193" y="253197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7" name="テキスト ボックス 196">
                  <a:extLst>
                    <a:ext uri="{FF2B5EF4-FFF2-40B4-BE49-F238E27FC236}">
                      <a16:creationId xmlns:a16="http://schemas.microsoft.com/office/drawing/2014/main" id="{EBE3B755-B828-FC4E-A653-FD7FDEBE2DCF}"/>
                    </a:ext>
                  </a:extLst>
                </p:cNvPr>
                <p:cNvSpPr txBox="1"/>
                <p:nvPr/>
              </p:nvSpPr>
              <p:spPr>
                <a:xfrm>
                  <a:off x="-2989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id="{1E86A008-2D04-9B48-8801-20E5C8516032}"/>
                  </a:ext>
                </a:extLst>
              </p:cNvPr>
              <p:cNvSpPr txBox="1"/>
              <p:nvPr/>
            </p:nvSpPr>
            <p:spPr>
              <a:xfrm>
                <a:off x="5196333" y="4819499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3801FAD1-766B-814A-808E-5F7EEE0C0E6E}"/>
                  </a:ext>
                </a:extLst>
              </p:cNvPr>
              <p:cNvSpPr txBox="1"/>
              <p:nvPr/>
            </p:nvSpPr>
            <p:spPr>
              <a:xfrm>
                <a:off x="4344197" y="4829118"/>
                <a:ext cx="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57" name="カギ線コネクタ 156">
                <a:extLst>
                  <a:ext uri="{FF2B5EF4-FFF2-40B4-BE49-F238E27FC236}">
                    <a16:creationId xmlns:a16="http://schemas.microsoft.com/office/drawing/2014/main" id="{8E7EFAEC-BC27-8F48-AAD5-71AAC31EDAE3}"/>
                  </a:ext>
                </a:extLst>
              </p:cNvPr>
              <p:cNvCxnSpPr>
                <a:cxnSpLocks/>
                <a:endCxn id="158" idx="2"/>
              </p:cNvCxnSpPr>
              <p:nvPr/>
            </p:nvCxnSpPr>
            <p:spPr>
              <a:xfrm>
                <a:off x="4094669" y="4865397"/>
                <a:ext cx="2260903" cy="337691"/>
              </a:xfrm>
              <a:prstGeom prst="bentConnector3">
                <a:avLst>
                  <a:gd name="adj1" fmla="val -5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8" name="円/楕円 157">
                <a:extLst>
                  <a:ext uri="{FF2B5EF4-FFF2-40B4-BE49-F238E27FC236}">
                    <a16:creationId xmlns:a16="http://schemas.microsoft.com/office/drawing/2014/main" id="{4CA419A6-1853-F244-926B-21C2D5661237}"/>
                  </a:ext>
                </a:extLst>
              </p:cNvPr>
              <p:cNvSpPr/>
              <p:nvPr/>
            </p:nvSpPr>
            <p:spPr>
              <a:xfrm>
                <a:off x="6355572" y="5105013"/>
                <a:ext cx="206178" cy="1961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B3019A51-5B6F-9941-9FBD-03A2E647FC81}"/>
                  </a:ext>
                </a:extLst>
              </p:cNvPr>
              <p:cNvSpPr txBox="1"/>
              <p:nvPr/>
            </p:nvSpPr>
            <p:spPr>
              <a:xfrm>
                <a:off x="5942407" y="4811400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53" name="カギ線コネクタ 152">
              <a:extLst>
                <a:ext uri="{FF2B5EF4-FFF2-40B4-BE49-F238E27FC236}">
                  <a16:creationId xmlns:a16="http://schemas.microsoft.com/office/drawing/2014/main" id="{0E3A7FA3-C60E-CD47-A795-90E233F8E618}"/>
                </a:ext>
              </a:extLst>
            </p:cNvPr>
            <p:cNvCxnSpPr>
              <a:cxnSpLocks/>
              <a:stCxn id="170" idx="0"/>
              <a:endCxn id="177" idx="2"/>
            </p:cNvCxnSpPr>
            <p:nvPr/>
          </p:nvCxnSpPr>
          <p:spPr>
            <a:xfrm rot="5400000" flipH="1" flipV="1">
              <a:off x="6950202" y="2507457"/>
              <a:ext cx="381852" cy="1419048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7049728-369D-B34B-A303-C350EF2A9883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Strategy of Algorithm 2</a:t>
            </a:r>
          </a:p>
        </p:txBody>
      </p:sp>
    </p:spTree>
    <p:extLst>
      <p:ext uri="{BB962C8B-B14F-4D97-AF65-F5344CB8AC3E}">
        <p14:creationId xmlns:p14="http://schemas.microsoft.com/office/powerpoint/2010/main" val="42244814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ACED6C73-9AE6-6047-A6C9-7CC5AD7C0C48}"/>
              </a:ext>
            </a:extLst>
          </p:cNvPr>
          <p:cNvSpPr txBox="1"/>
          <p:nvPr/>
        </p:nvSpPr>
        <p:spPr>
          <a:xfrm>
            <a:off x="548199" y="4627688"/>
            <a:ext cx="8440347" cy="3016417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ja-JP" sz="2400" dirty="0">
                <a:latin typeface="Cambria Math" panose="02040503050406030204" pitchFamily="18" charset="0"/>
                <a:ea typeface="Cambria Math" panose="02040503050406030204" pitchFamily="18" charset="0"/>
                <a:cs typeface="Hiragino Maru Gothic ProN W4" charset="-128"/>
              </a:rPr>
              <a:t>All maximal palindromes can be computed </a:t>
            </a:r>
            <a:br>
              <a:rPr lang="en-US" altLang="ja-JP" sz="2400" dirty="0">
                <a:latin typeface="Cambria Math" panose="02040503050406030204" pitchFamily="18" charset="0"/>
                <a:ea typeface="Cambria Math" panose="02040503050406030204" pitchFamily="18" charset="0"/>
                <a:cs typeface="Hiragino Maru Gothic ProN W4" charset="-128"/>
              </a:rPr>
            </a:br>
            <a:r>
              <a:rPr lang="en-US" altLang="ja-JP" sz="2400" dirty="0">
                <a:latin typeface="Cambria Math" panose="02040503050406030204" pitchFamily="18" charset="0"/>
                <a:ea typeface="Cambria Math" panose="02040503050406030204" pitchFamily="18" charset="0"/>
                <a:cs typeface="Hiragino Maru Gothic ProN W4" charset="-128"/>
              </a:rPr>
              <a:t>by the above operation.</a:t>
            </a:r>
          </a:p>
        </p:txBody>
      </p:sp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452AEC7F-E6AC-1041-A2C4-C594AA596DB3}"/>
              </a:ext>
            </a:extLst>
          </p:cNvPr>
          <p:cNvGrpSpPr/>
          <p:nvPr/>
        </p:nvGrpSpPr>
        <p:grpSpPr>
          <a:xfrm>
            <a:off x="196585" y="1107954"/>
            <a:ext cx="8750830" cy="3148180"/>
            <a:chOff x="196585" y="2152983"/>
            <a:chExt cx="8750830" cy="3148180"/>
          </a:xfrm>
        </p:grpSpPr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EAF308B7-ADFD-B84A-8058-4A4A29323475}"/>
                </a:ext>
              </a:extLst>
            </p:cNvPr>
            <p:cNvGrpSpPr/>
            <p:nvPr/>
          </p:nvGrpSpPr>
          <p:grpSpPr>
            <a:xfrm>
              <a:off x="196585" y="2152983"/>
              <a:ext cx="8750830" cy="3148180"/>
              <a:chOff x="196585" y="2152983"/>
              <a:chExt cx="8750830" cy="3148180"/>
            </a:xfrm>
          </p:grpSpPr>
          <p:grpSp>
            <p:nvGrpSpPr>
              <p:cNvPr id="154" name="グループ化 153">
                <a:extLst>
                  <a:ext uri="{FF2B5EF4-FFF2-40B4-BE49-F238E27FC236}">
                    <a16:creationId xmlns:a16="http://schemas.microsoft.com/office/drawing/2014/main" id="{8FBFE34C-564C-EA46-8056-8C2E2AEA671C}"/>
                  </a:ext>
                </a:extLst>
              </p:cNvPr>
              <p:cNvGrpSpPr/>
              <p:nvPr/>
            </p:nvGrpSpPr>
            <p:grpSpPr>
              <a:xfrm>
                <a:off x="196585" y="2152983"/>
                <a:ext cx="8750830" cy="2713993"/>
                <a:chOff x="-658193" y="2184514"/>
                <a:chExt cx="9791651" cy="3310940"/>
              </a:xfrm>
            </p:grpSpPr>
            <p:sp>
              <p:nvSpPr>
                <p:cNvPr id="160" name="テキスト ボックス 159">
                  <a:extLst>
                    <a:ext uri="{FF2B5EF4-FFF2-40B4-BE49-F238E27FC236}">
                      <a16:creationId xmlns:a16="http://schemas.microsoft.com/office/drawing/2014/main" id="{5E578E81-1C4B-6C42-8D0E-2804560F85E2}"/>
                    </a:ext>
                  </a:extLst>
                </p:cNvPr>
                <p:cNvSpPr txBox="1"/>
                <p:nvPr/>
              </p:nvSpPr>
              <p:spPr>
                <a:xfrm>
                  <a:off x="4791648" y="219685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1" name="テキスト ボックス 160">
                  <a:extLst>
                    <a:ext uri="{FF2B5EF4-FFF2-40B4-BE49-F238E27FC236}">
                      <a16:creationId xmlns:a16="http://schemas.microsoft.com/office/drawing/2014/main" id="{440F10A3-DBD8-8947-AAA9-3B98AB70CD79}"/>
                    </a:ext>
                  </a:extLst>
                </p:cNvPr>
                <p:cNvSpPr txBox="1"/>
                <p:nvPr/>
              </p:nvSpPr>
              <p:spPr>
                <a:xfrm>
                  <a:off x="5734794" y="220199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2" name="テキスト ボックス 161">
                  <a:extLst>
                    <a:ext uri="{FF2B5EF4-FFF2-40B4-BE49-F238E27FC236}">
                      <a16:creationId xmlns:a16="http://schemas.microsoft.com/office/drawing/2014/main" id="{66AD504D-AF90-F149-8C1A-E8E115206F3D}"/>
                    </a:ext>
                  </a:extLst>
                </p:cNvPr>
                <p:cNvSpPr txBox="1"/>
                <p:nvPr/>
              </p:nvSpPr>
              <p:spPr>
                <a:xfrm>
                  <a:off x="2184062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3" name="テキスト ボックス 162">
                  <a:extLst>
                    <a:ext uri="{FF2B5EF4-FFF2-40B4-BE49-F238E27FC236}">
                      <a16:creationId xmlns:a16="http://schemas.microsoft.com/office/drawing/2014/main" id="{9145B360-979D-8E4E-AC4A-3C7D694B27F0}"/>
                    </a:ext>
                  </a:extLst>
                </p:cNvPr>
                <p:cNvSpPr txBox="1"/>
                <p:nvPr/>
              </p:nvSpPr>
              <p:spPr>
                <a:xfrm>
                  <a:off x="1327287" y="220198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4" name="テキスト ボックス 163">
                  <a:extLst>
                    <a:ext uri="{FF2B5EF4-FFF2-40B4-BE49-F238E27FC236}">
                      <a16:creationId xmlns:a16="http://schemas.microsoft.com/office/drawing/2014/main" id="{D3C2FCD3-A738-DE44-949A-3A61CE8F0FCA}"/>
                    </a:ext>
                  </a:extLst>
                </p:cNvPr>
                <p:cNvSpPr txBox="1"/>
                <p:nvPr/>
              </p:nvSpPr>
              <p:spPr>
                <a:xfrm>
                  <a:off x="4011920" y="218451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5" name="テキスト ボックス 164">
                  <a:extLst>
                    <a:ext uri="{FF2B5EF4-FFF2-40B4-BE49-F238E27FC236}">
                      <a16:creationId xmlns:a16="http://schemas.microsoft.com/office/drawing/2014/main" id="{B4F233F4-D9F8-D54A-BC1F-8EA311C3DFB4}"/>
                    </a:ext>
                  </a:extLst>
                </p:cNvPr>
                <p:cNvSpPr txBox="1"/>
                <p:nvPr/>
              </p:nvSpPr>
              <p:spPr>
                <a:xfrm>
                  <a:off x="6544319" y="436508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6" name="テキスト ボックス 165">
                  <a:extLst>
                    <a:ext uri="{FF2B5EF4-FFF2-40B4-BE49-F238E27FC236}">
                      <a16:creationId xmlns:a16="http://schemas.microsoft.com/office/drawing/2014/main" id="{696EC014-BE40-C443-8358-8FF14E418A0C}"/>
                    </a:ext>
                  </a:extLst>
                </p:cNvPr>
                <p:cNvSpPr txBox="1"/>
                <p:nvPr/>
              </p:nvSpPr>
              <p:spPr>
                <a:xfrm>
                  <a:off x="30706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7" name="テキスト ボックス 166">
                  <a:extLst>
                    <a:ext uri="{FF2B5EF4-FFF2-40B4-BE49-F238E27FC236}">
                      <a16:creationId xmlns:a16="http://schemas.microsoft.com/office/drawing/2014/main" id="{5CA2136F-6CEA-E240-8F4B-C8202BC999F4}"/>
                    </a:ext>
                  </a:extLst>
                </p:cNvPr>
                <p:cNvSpPr txBox="1"/>
                <p:nvPr/>
              </p:nvSpPr>
              <p:spPr>
                <a:xfrm>
                  <a:off x="7442259" y="2795177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8" name="テキスト ボックス 167">
                  <a:extLst>
                    <a:ext uri="{FF2B5EF4-FFF2-40B4-BE49-F238E27FC236}">
                      <a16:creationId xmlns:a16="http://schemas.microsoft.com/office/drawing/2014/main" id="{87BE8453-9C60-9942-AA43-575CB10B0984}"/>
                    </a:ext>
                  </a:extLst>
                </p:cNvPr>
                <p:cNvSpPr txBox="1"/>
                <p:nvPr/>
              </p:nvSpPr>
              <p:spPr>
                <a:xfrm>
                  <a:off x="4791648" y="3356198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69" name="テキスト ボックス 168">
                  <a:extLst>
                    <a:ext uri="{FF2B5EF4-FFF2-40B4-BE49-F238E27FC236}">
                      <a16:creationId xmlns:a16="http://schemas.microsoft.com/office/drawing/2014/main" id="{95AB9729-75E1-EB41-9661-4E7526BD8E5F}"/>
                    </a:ext>
                  </a:extLst>
                </p:cNvPr>
                <p:cNvSpPr txBox="1"/>
                <p:nvPr/>
              </p:nvSpPr>
              <p:spPr>
                <a:xfrm>
                  <a:off x="5692466" y="3367523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0" name="円/楕円 169">
                  <a:extLst>
                    <a:ext uri="{FF2B5EF4-FFF2-40B4-BE49-F238E27FC236}">
                      <a16:creationId xmlns:a16="http://schemas.microsoft.com/office/drawing/2014/main" id="{E6B70FAC-5E29-8544-B604-EA8397CE7831}"/>
                    </a:ext>
                  </a:extLst>
                </p:cNvPr>
                <p:cNvSpPr/>
                <p:nvPr/>
              </p:nvSpPr>
              <p:spPr>
                <a:xfrm>
                  <a:off x="6203067" y="3715460"/>
                  <a:ext cx="230701" cy="23929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1" name="円/楕円 170">
                  <a:extLst>
                    <a:ext uri="{FF2B5EF4-FFF2-40B4-BE49-F238E27FC236}">
                      <a16:creationId xmlns:a16="http://schemas.microsoft.com/office/drawing/2014/main" id="{4C19FE87-CFB8-524C-B173-0492C7A3B466}"/>
                    </a:ext>
                  </a:extLst>
                </p:cNvPr>
                <p:cNvSpPr/>
                <p:nvPr/>
              </p:nvSpPr>
              <p:spPr>
                <a:xfrm>
                  <a:off x="2667127" y="253559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72" name="円/楕円 171">
                  <a:extLst>
                    <a:ext uri="{FF2B5EF4-FFF2-40B4-BE49-F238E27FC236}">
                      <a16:creationId xmlns:a16="http://schemas.microsoft.com/office/drawing/2014/main" id="{BF74843D-B8E1-0F4C-8223-6AF2A8C7C57F}"/>
                    </a:ext>
                  </a:extLst>
                </p:cNvPr>
                <p:cNvSpPr/>
                <p:nvPr/>
              </p:nvSpPr>
              <p:spPr>
                <a:xfrm>
                  <a:off x="6159983" y="254503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73" name="直線コネクタ 172">
                  <a:extLst>
                    <a:ext uri="{FF2B5EF4-FFF2-40B4-BE49-F238E27FC236}">
                      <a16:creationId xmlns:a16="http://schemas.microsoft.com/office/drawing/2014/main" id="{80B7AA80-ECB7-B24D-9BAF-11CC6842F86C}"/>
                    </a:ext>
                  </a:extLst>
                </p:cNvPr>
                <p:cNvCxnSpPr>
                  <a:cxnSpLocks/>
                  <a:stCxn id="171" idx="6"/>
                  <a:endCxn id="174" idx="2"/>
                </p:cNvCxnSpPr>
                <p:nvPr/>
              </p:nvCxnSpPr>
              <p:spPr>
                <a:xfrm>
                  <a:off x="2897828" y="2655245"/>
                  <a:ext cx="1535126" cy="841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円/楕円 173">
                  <a:extLst>
                    <a:ext uri="{FF2B5EF4-FFF2-40B4-BE49-F238E27FC236}">
                      <a16:creationId xmlns:a16="http://schemas.microsoft.com/office/drawing/2014/main" id="{37890DCF-4957-1A40-9678-071C5820684D}"/>
                    </a:ext>
                  </a:extLst>
                </p:cNvPr>
                <p:cNvSpPr/>
                <p:nvPr/>
              </p:nvSpPr>
              <p:spPr>
                <a:xfrm>
                  <a:off x="4432954" y="2544009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75" name="直線コネクタ 174">
                  <a:extLst>
                    <a:ext uri="{FF2B5EF4-FFF2-40B4-BE49-F238E27FC236}">
                      <a16:creationId xmlns:a16="http://schemas.microsoft.com/office/drawing/2014/main" id="{F97883E7-B6FD-8F44-977A-E2B38D84147E}"/>
                    </a:ext>
                  </a:extLst>
                </p:cNvPr>
                <p:cNvCxnSpPr>
                  <a:cxnSpLocks/>
                  <a:stCxn id="172" idx="2"/>
                  <a:endCxn id="174" idx="6"/>
                </p:cNvCxnSpPr>
                <p:nvPr/>
              </p:nvCxnSpPr>
              <p:spPr>
                <a:xfrm flipH="1" flipV="1">
                  <a:off x="4663654" y="2663656"/>
                  <a:ext cx="1496329" cy="10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カギ線コネクタ 175">
                  <a:extLst>
                    <a:ext uri="{FF2B5EF4-FFF2-40B4-BE49-F238E27FC236}">
                      <a16:creationId xmlns:a16="http://schemas.microsoft.com/office/drawing/2014/main" id="{C3AE0881-038E-DE4B-B300-0204E237AE8A}"/>
                    </a:ext>
                  </a:extLst>
                </p:cNvPr>
                <p:cNvCxnSpPr>
                  <a:cxnSpLocks/>
                  <a:stCxn id="174" idx="4"/>
                  <a:endCxn id="170" idx="2"/>
                </p:cNvCxnSpPr>
                <p:nvPr/>
              </p:nvCxnSpPr>
              <p:spPr>
                <a:xfrm rot="16200000" flipH="1">
                  <a:off x="4849783" y="2481822"/>
                  <a:ext cx="1051804" cy="165476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7" name="円/楕円 176">
                  <a:extLst>
                    <a:ext uri="{FF2B5EF4-FFF2-40B4-BE49-F238E27FC236}">
                      <a16:creationId xmlns:a16="http://schemas.microsoft.com/office/drawing/2014/main" id="{8C5C50D7-11E1-E04F-9A5F-129EFDFA1B4F}"/>
                    </a:ext>
                  </a:extLst>
                </p:cNvPr>
                <p:cNvSpPr/>
                <p:nvPr/>
              </p:nvSpPr>
              <p:spPr>
                <a:xfrm>
                  <a:off x="7906246" y="3129973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78" name="カギ線コネクタ 177">
                  <a:extLst>
                    <a:ext uri="{FF2B5EF4-FFF2-40B4-BE49-F238E27FC236}">
                      <a16:creationId xmlns:a16="http://schemas.microsoft.com/office/drawing/2014/main" id="{BBF6B2B5-7772-4442-9AE2-C386C3D10989}"/>
                    </a:ext>
                  </a:extLst>
                </p:cNvPr>
                <p:cNvCxnSpPr>
                  <a:cxnSpLocks/>
                  <a:stCxn id="170" idx="6"/>
                  <a:endCxn id="181" idx="2"/>
                </p:cNvCxnSpPr>
                <p:nvPr/>
              </p:nvCxnSpPr>
              <p:spPr>
                <a:xfrm flipV="1">
                  <a:off x="6433768" y="3834555"/>
                  <a:ext cx="2468990" cy="553"/>
                </a:xfrm>
                <a:prstGeom prst="bentConnector3">
                  <a:avLst>
                    <a:gd name="adj1" fmla="val 5000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円/楕円 178">
                  <a:extLst>
                    <a:ext uri="{FF2B5EF4-FFF2-40B4-BE49-F238E27FC236}">
                      <a16:creationId xmlns:a16="http://schemas.microsoft.com/office/drawing/2014/main" id="{E0CB4C44-5BF7-CD4E-91B5-9C6172D57BEF}"/>
                    </a:ext>
                  </a:extLst>
                </p:cNvPr>
                <p:cNvSpPr/>
                <p:nvPr/>
              </p:nvSpPr>
              <p:spPr>
                <a:xfrm>
                  <a:off x="7949330" y="433502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80" name="カギ線コネクタ 179">
                  <a:extLst>
                    <a:ext uri="{FF2B5EF4-FFF2-40B4-BE49-F238E27FC236}">
                      <a16:creationId xmlns:a16="http://schemas.microsoft.com/office/drawing/2014/main" id="{6BDD3A88-8F0A-AF47-BC95-1925478A5C84}"/>
                    </a:ext>
                  </a:extLst>
                </p:cNvPr>
                <p:cNvCxnSpPr>
                  <a:cxnSpLocks/>
                  <a:stCxn id="170" idx="4"/>
                  <a:endCxn id="179" idx="2"/>
                </p:cNvCxnSpPr>
                <p:nvPr/>
              </p:nvCxnSpPr>
              <p:spPr>
                <a:xfrm rot="16200000" flipH="1">
                  <a:off x="6883914" y="3389257"/>
                  <a:ext cx="499920" cy="163091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円/楕円 180">
                  <a:extLst>
                    <a:ext uri="{FF2B5EF4-FFF2-40B4-BE49-F238E27FC236}">
                      <a16:creationId xmlns:a16="http://schemas.microsoft.com/office/drawing/2014/main" id="{29AEB658-8C19-9940-A3E2-A861529B31FA}"/>
                    </a:ext>
                  </a:extLst>
                </p:cNvPr>
                <p:cNvSpPr/>
                <p:nvPr/>
              </p:nvSpPr>
              <p:spPr>
                <a:xfrm>
                  <a:off x="8902757" y="3714908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2" name="テキスト ボックス 181">
                  <a:extLst>
                    <a:ext uri="{FF2B5EF4-FFF2-40B4-BE49-F238E27FC236}">
                      <a16:creationId xmlns:a16="http://schemas.microsoft.com/office/drawing/2014/main" id="{7F35F662-1570-8247-BA45-90F4B08104DB}"/>
                    </a:ext>
                  </a:extLst>
                </p:cNvPr>
                <p:cNvSpPr txBox="1"/>
                <p:nvPr/>
              </p:nvSpPr>
              <p:spPr>
                <a:xfrm>
                  <a:off x="7488665" y="437663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3" name="テキスト ボックス 182">
                  <a:extLst>
                    <a:ext uri="{FF2B5EF4-FFF2-40B4-BE49-F238E27FC236}">
                      <a16:creationId xmlns:a16="http://schemas.microsoft.com/office/drawing/2014/main" id="{6EAB99BA-29EC-C14E-9075-09EC6CB8AA22}"/>
                    </a:ext>
                  </a:extLst>
                </p:cNvPr>
                <p:cNvSpPr txBox="1"/>
                <p:nvPr/>
              </p:nvSpPr>
              <p:spPr>
                <a:xfrm>
                  <a:off x="479185" y="2201990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4" name="テキスト ボックス 183">
                  <a:extLst>
                    <a:ext uri="{FF2B5EF4-FFF2-40B4-BE49-F238E27FC236}">
                      <a16:creationId xmlns:a16="http://schemas.microsoft.com/office/drawing/2014/main" id="{57393B3D-4F22-CF43-944D-0434B42B6D9B}"/>
                    </a:ext>
                  </a:extLst>
                </p:cNvPr>
                <p:cNvSpPr txBox="1"/>
                <p:nvPr/>
              </p:nvSpPr>
              <p:spPr>
                <a:xfrm>
                  <a:off x="6610972" y="279204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5" name="テキスト ボックス 184">
                  <a:extLst>
                    <a:ext uri="{FF2B5EF4-FFF2-40B4-BE49-F238E27FC236}">
                      <a16:creationId xmlns:a16="http://schemas.microsoft.com/office/drawing/2014/main" id="{444F65AC-FAFB-B84C-9639-A793BD987FC3}"/>
                    </a:ext>
                  </a:extLst>
                </p:cNvPr>
                <p:cNvSpPr txBox="1"/>
                <p:nvPr/>
              </p:nvSpPr>
              <p:spPr>
                <a:xfrm>
                  <a:off x="6603423" y="339770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6" name="テキスト ボックス 185">
                  <a:extLst>
                    <a:ext uri="{FF2B5EF4-FFF2-40B4-BE49-F238E27FC236}">
                      <a16:creationId xmlns:a16="http://schemas.microsoft.com/office/drawing/2014/main" id="{10632FF7-D0CB-4441-9A93-3221C8EC4331}"/>
                    </a:ext>
                  </a:extLst>
                </p:cNvPr>
                <p:cNvSpPr txBox="1"/>
                <p:nvPr/>
              </p:nvSpPr>
              <p:spPr>
                <a:xfrm>
                  <a:off x="7430191" y="3364461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87" name="テキスト ボックス 186">
                  <a:extLst>
                    <a:ext uri="{FF2B5EF4-FFF2-40B4-BE49-F238E27FC236}">
                      <a16:creationId xmlns:a16="http://schemas.microsoft.com/office/drawing/2014/main" id="{005E5A06-A14B-CA48-A7BE-CA61C8A4CED6}"/>
                    </a:ext>
                  </a:extLst>
                </p:cNvPr>
                <p:cNvSpPr txBox="1"/>
                <p:nvPr/>
              </p:nvSpPr>
              <p:spPr>
                <a:xfrm>
                  <a:off x="8440451" y="3374282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c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88" name="直線コネクタ 187">
                  <a:extLst>
                    <a:ext uri="{FF2B5EF4-FFF2-40B4-BE49-F238E27FC236}">
                      <a16:creationId xmlns:a16="http://schemas.microsoft.com/office/drawing/2014/main" id="{99FA3CA7-A9A0-D242-8D39-23D7C4DBAAE5}"/>
                    </a:ext>
                  </a:extLst>
                </p:cNvPr>
                <p:cNvCxnSpPr>
                  <a:cxnSpLocks/>
                  <a:stCxn id="189" idx="6"/>
                  <a:endCxn id="192" idx="2"/>
                </p:cNvCxnSpPr>
                <p:nvPr/>
              </p:nvCxnSpPr>
              <p:spPr>
                <a:xfrm>
                  <a:off x="3818878" y="5373881"/>
                  <a:ext cx="1575337" cy="192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円/楕円 188">
                  <a:extLst>
                    <a:ext uri="{FF2B5EF4-FFF2-40B4-BE49-F238E27FC236}">
                      <a16:creationId xmlns:a16="http://schemas.microsoft.com/office/drawing/2014/main" id="{419747CA-95E8-3E41-9A91-48F392EA1EE3}"/>
                    </a:ext>
                  </a:extLst>
                </p:cNvPr>
                <p:cNvSpPr/>
                <p:nvPr/>
              </p:nvSpPr>
              <p:spPr>
                <a:xfrm>
                  <a:off x="3588178" y="5254234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90" name="カギ線コネクタ 189">
                  <a:extLst>
                    <a:ext uri="{FF2B5EF4-FFF2-40B4-BE49-F238E27FC236}">
                      <a16:creationId xmlns:a16="http://schemas.microsoft.com/office/drawing/2014/main" id="{6930F948-42F9-DA4E-8264-B11F5FEDBE54}"/>
                    </a:ext>
                  </a:extLst>
                </p:cNvPr>
                <p:cNvCxnSpPr>
                  <a:cxnSpLocks/>
                  <a:endCxn id="189" idx="2"/>
                </p:cNvCxnSpPr>
                <p:nvPr/>
              </p:nvCxnSpPr>
              <p:spPr>
                <a:xfrm rot="16200000" flipH="1">
                  <a:off x="1874176" y="3659878"/>
                  <a:ext cx="2627791" cy="800214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1" name="テキスト ボックス 190">
                  <a:extLst>
                    <a:ext uri="{FF2B5EF4-FFF2-40B4-BE49-F238E27FC236}">
                      <a16:creationId xmlns:a16="http://schemas.microsoft.com/office/drawing/2014/main" id="{754898CB-7E87-694C-9C45-2CD97CB80724}"/>
                    </a:ext>
                  </a:extLst>
                </p:cNvPr>
                <p:cNvSpPr txBox="1"/>
                <p:nvPr/>
              </p:nvSpPr>
              <p:spPr>
                <a:xfrm>
                  <a:off x="4936223" y="492260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2" name="円/楕円 191">
                  <a:extLst>
                    <a:ext uri="{FF2B5EF4-FFF2-40B4-BE49-F238E27FC236}">
                      <a16:creationId xmlns:a16="http://schemas.microsoft.com/office/drawing/2014/main" id="{D741B91E-30EB-8747-A680-257695773E21}"/>
                    </a:ext>
                  </a:extLst>
                </p:cNvPr>
                <p:cNvSpPr/>
                <p:nvPr/>
              </p:nvSpPr>
              <p:spPr>
                <a:xfrm>
                  <a:off x="5394216" y="5256160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3" name="テキスト ボックス 192">
                  <a:extLst>
                    <a:ext uri="{FF2B5EF4-FFF2-40B4-BE49-F238E27FC236}">
                      <a16:creationId xmlns:a16="http://schemas.microsoft.com/office/drawing/2014/main" id="{15098BB8-D1A2-9C48-855F-EE29A6467D24}"/>
                    </a:ext>
                  </a:extLst>
                </p:cNvPr>
                <p:cNvSpPr txBox="1"/>
                <p:nvPr/>
              </p:nvSpPr>
              <p:spPr>
                <a:xfrm>
                  <a:off x="3027692" y="491066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b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4" name="テキスト ボックス 193">
                  <a:extLst>
                    <a:ext uri="{FF2B5EF4-FFF2-40B4-BE49-F238E27FC236}">
                      <a16:creationId xmlns:a16="http://schemas.microsoft.com/office/drawing/2014/main" id="{BA0B8A86-6A49-ED48-85A7-7CDACDE2DA37}"/>
                    </a:ext>
                  </a:extLst>
                </p:cNvPr>
                <p:cNvSpPr txBox="1"/>
                <p:nvPr/>
              </p:nvSpPr>
              <p:spPr>
                <a:xfrm>
                  <a:off x="3982796" y="4909004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195" name="直線コネクタ 194">
                  <a:extLst>
                    <a:ext uri="{FF2B5EF4-FFF2-40B4-BE49-F238E27FC236}">
                      <a16:creationId xmlns:a16="http://schemas.microsoft.com/office/drawing/2014/main" id="{302709E0-4016-B542-92E0-FCFA37471444}"/>
                    </a:ext>
                  </a:extLst>
                </p:cNvPr>
                <p:cNvCxnSpPr>
                  <a:cxnSpLocks/>
                  <a:stCxn id="171" idx="2"/>
                  <a:endCxn id="196" idx="6"/>
                </p:cNvCxnSpPr>
                <p:nvPr/>
              </p:nvCxnSpPr>
              <p:spPr>
                <a:xfrm flipH="1" flipV="1">
                  <a:off x="-427492" y="2651624"/>
                  <a:ext cx="3094619" cy="362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円/楕円 195">
                  <a:extLst>
                    <a:ext uri="{FF2B5EF4-FFF2-40B4-BE49-F238E27FC236}">
                      <a16:creationId xmlns:a16="http://schemas.microsoft.com/office/drawing/2014/main" id="{9175459F-BA3B-C54B-B4A1-5C2EDADC3FC6}"/>
                    </a:ext>
                  </a:extLst>
                </p:cNvPr>
                <p:cNvSpPr/>
                <p:nvPr/>
              </p:nvSpPr>
              <p:spPr>
                <a:xfrm>
                  <a:off x="-658193" y="2531977"/>
                  <a:ext cx="230701" cy="23929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197" name="テキスト ボックス 196">
                  <a:extLst>
                    <a:ext uri="{FF2B5EF4-FFF2-40B4-BE49-F238E27FC236}">
                      <a16:creationId xmlns:a16="http://schemas.microsoft.com/office/drawing/2014/main" id="{95DB6A6B-EAE5-594C-A857-1E51FACCF86E}"/>
                    </a:ext>
                  </a:extLst>
                </p:cNvPr>
                <p:cNvSpPr txBox="1"/>
                <p:nvPr/>
              </p:nvSpPr>
              <p:spPr>
                <a:xfrm>
                  <a:off x="-298942" y="2193579"/>
                  <a:ext cx="412902" cy="5632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  <a:endParaRPr kumimoji="1" lang="ja-JP" altLang="en-US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id="{DF02F0AA-42C8-E542-AF13-26DF330A68B1}"/>
                  </a:ext>
                </a:extLst>
              </p:cNvPr>
              <p:cNvSpPr txBox="1"/>
              <p:nvPr/>
            </p:nvSpPr>
            <p:spPr>
              <a:xfrm>
                <a:off x="5196333" y="4819499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8366A717-8E8A-4941-9974-B52D17591B36}"/>
                  </a:ext>
                </a:extLst>
              </p:cNvPr>
              <p:cNvSpPr txBox="1"/>
              <p:nvPr/>
            </p:nvSpPr>
            <p:spPr>
              <a:xfrm>
                <a:off x="4344197" y="4829118"/>
                <a:ext cx="302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57" name="カギ線コネクタ 156">
                <a:extLst>
                  <a:ext uri="{FF2B5EF4-FFF2-40B4-BE49-F238E27FC236}">
                    <a16:creationId xmlns:a16="http://schemas.microsoft.com/office/drawing/2014/main" id="{6C7C0EAF-6C96-794F-ACBB-644EE284B308}"/>
                  </a:ext>
                </a:extLst>
              </p:cNvPr>
              <p:cNvCxnSpPr>
                <a:cxnSpLocks/>
                <a:endCxn id="158" idx="2"/>
              </p:cNvCxnSpPr>
              <p:nvPr/>
            </p:nvCxnSpPr>
            <p:spPr>
              <a:xfrm>
                <a:off x="4094669" y="4865397"/>
                <a:ext cx="2260903" cy="337691"/>
              </a:xfrm>
              <a:prstGeom prst="bentConnector3">
                <a:avLst>
                  <a:gd name="adj1" fmla="val -54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8" name="円/楕円 157">
                <a:extLst>
                  <a:ext uri="{FF2B5EF4-FFF2-40B4-BE49-F238E27FC236}">
                    <a16:creationId xmlns:a16="http://schemas.microsoft.com/office/drawing/2014/main" id="{562CCE10-8A5C-7F4A-876E-E0D512A83220}"/>
                  </a:ext>
                </a:extLst>
              </p:cNvPr>
              <p:cNvSpPr/>
              <p:nvPr/>
            </p:nvSpPr>
            <p:spPr>
              <a:xfrm>
                <a:off x="6355572" y="5105013"/>
                <a:ext cx="206178" cy="19615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3FA20222-D84F-E64C-AA7A-9DBB3AE0EB41}"/>
                  </a:ext>
                </a:extLst>
              </p:cNvPr>
              <p:cNvSpPr txBox="1"/>
              <p:nvPr/>
            </p:nvSpPr>
            <p:spPr>
              <a:xfrm>
                <a:off x="5942407" y="4811400"/>
                <a:ext cx="369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</a:t>
                </a:r>
                <a:endParaRPr kumimoji="1" lang="ja-JP" altLang="en-US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153" name="カギ線コネクタ 152">
              <a:extLst>
                <a:ext uri="{FF2B5EF4-FFF2-40B4-BE49-F238E27FC236}">
                  <a16:creationId xmlns:a16="http://schemas.microsoft.com/office/drawing/2014/main" id="{A4EC5589-6D93-354C-BDDD-E87957DAA9FA}"/>
                </a:ext>
              </a:extLst>
            </p:cNvPr>
            <p:cNvCxnSpPr>
              <a:cxnSpLocks/>
              <a:stCxn id="170" idx="0"/>
              <a:endCxn id="177" idx="2"/>
            </p:cNvCxnSpPr>
            <p:nvPr/>
          </p:nvCxnSpPr>
          <p:spPr>
            <a:xfrm rot="5400000" flipH="1" flipV="1">
              <a:off x="6950202" y="2507457"/>
              <a:ext cx="381852" cy="1419048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028E015-7293-3C49-89C3-A2DD498FE16F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Strategy of Algorithm 2</a:t>
            </a:r>
          </a:p>
        </p:txBody>
      </p:sp>
    </p:spTree>
    <p:extLst>
      <p:ext uri="{BB962C8B-B14F-4D97-AF65-F5344CB8AC3E}">
        <p14:creationId xmlns:p14="http://schemas.microsoft.com/office/powerpoint/2010/main" val="71281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82377" y="1210248"/>
                <a:ext cx="10084585" cy="618890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string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all distinct palindromes in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E.g.)                </a:t>
                </a:r>
                <a:endParaRPr lang="en-US" altLang="ja-JP" sz="2400" i="1" spc="1400" dirty="0">
                  <a:solidFill>
                    <a:srgbClr val="333333"/>
                  </a:solidFill>
                  <a:latin typeface="Cambria Math" panose="020405030504060302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 spc="18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altLang="ja-JP" sz="2400" i="1" spc="180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ja-JP" altLang="en-US" sz="2400">
                    <a:solidFill>
                      <a:srgbClr val="333333"/>
                    </a:solidFill>
                    <a:latin typeface="Hiragino Maru Gothic ProN W4" charset="-128"/>
                    <a:ea typeface="Hiragino Maru Gothic ProN W4" charset="-128"/>
                    <a:cs typeface="Hiragino Maru Gothic ProN W4" charset="-128"/>
                  </a:rPr>
                  <a:t> </a:t>
                </a:r>
                <a:r>
                  <a:rPr lang="en-US" altLang="ja-JP" sz="2400" spc="18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Hiragino Maru Gothic ProN W4" charset="-128"/>
                    <a:cs typeface="Courier New" panose="02070309020205020404" pitchFamily="49" charset="0"/>
                  </a:rPr>
                  <a:t>cbabcaaaccacbabcab</a:t>
                </a:r>
              </a:p>
              <a:p>
                <a:endParaRPr lang="en-US" altLang="ja-JP" sz="2400" spc="1800" dirty="0">
                  <a:solidFill>
                    <a:srgbClr val="333333"/>
                  </a:solidFill>
                  <a:latin typeface="Courier New" panose="02070309020205020404" pitchFamily="49" charset="0"/>
                  <a:ea typeface="Hiragino Maru Gothic ProN W4" charset="-128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ja-JP" sz="2400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altLang="ja-JP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{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ε,a,b,c,aa,cc,aaa,</a:t>
                </a:r>
                <a:r>
                  <a:rPr lang="en-US" altLang="ja-JP" sz="2400" dirty="0" err="1">
                    <a:solidFill>
                      <a:srgbClr val="DC5D4A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bab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,cac,acca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,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     </a:t>
                </a:r>
                <a:r>
                  <a:rPr lang="en-US" altLang="ja-JP" sz="2400" dirty="0" err="1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cbabc,caaac,acbabca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Courier New" panose="02070309020205020404" pitchFamily="49" charset="0"/>
                    <a:ea typeface="Cambria Math" panose="02040503050406030204" pitchFamily="18" charset="0"/>
                    <a:cs typeface="Courier New" panose="02070309020205020404" pitchFamily="49" charset="0"/>
                  </a:rPr>
                  <a:t>}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The maximum number of distinct palindromes in any string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of length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is at most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altLang="ja-JP" sz="24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[Droubay et al., 2001].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 of them can be computed in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time [Groult et al., 2010].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0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endParaRPr lang="en-US" altLang="ja-JP" sz="26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210248"/>
                <a:ext cx="10084585" cy="6188900"/>
              </a:xfrm>
              <a:prstGeom prst="rect">
                <a:avLst/>
              </a:prstGeom>
              <a:blipFill>
                <a:blip r:embed="rId3"/>
                <a:stretch>
                  <a:fillRect l="-881" t="-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utoShape 23" descr="A^{+}A=A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6" name="AutoShape 24" descr="^{+}AA^{+}=A^{+}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7" name="AutoShape 25" descr="AA^{+})^{*}=AA^{+},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28" name="AutoShape 26" descr="A^{+}A)^{*}=A^{+}A.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srgbClr val="333333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600" y="11368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>
              <a:solidFill>
                <a:srgbClr val="333333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088B3C-3DD0-D345-AAAF-B1DFECDDC448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Distinct palindromes in a string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D58C5F44-7A26-044B-A788-C8DB936BAA8A}"/>
              </a:ext>
            </a:extLst>
          </p:cNvPr>
          <p:cNvCxnSpPr/>
          <p:nvPr/>
        </p:nvCxnSpPr>
        <p:spPr>
          <a:xfrm>
            <a:off x="1929334" y="2817717"/>
            <a:ext cx="975408" cy="0"/>
          </a:xfrm>
          <a:prstGeom prst="straightConnector1">
            <a:avLst/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9A6BF99-6B50-7440-98D3-1FD2E2655510}"/>
              </a:ext>
            </a:extLst>
          </p:cNvPr>
          <p:cNvCxnSpPr/>
          <p:nvPr/>
        </p:nvCxnSpPr>
        <p:spPr>
          <a:xfrm>
            <a:off x="2425266" y="27249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DA39EC4-469D-DB47-AC00-964ABF0629ED}"/>
              </a:ext>
            </a:extLst>
          </p:cNvPr>
          <p:cNvCxnSpPr/>
          <p:nvPr/>
        </p:nvCxnSpPr>
        <p:spPr>
          <a:xfrm>
            <a:off x="6454839" y="2817717"/>
            <a:ext cx="975408" cy="0"/>
          </a:xfrm>
          <a:prstGeom prst="straightConnector1">
            <a:avLst/>
          </a:prstGeom>
          <a:ln w="38100">
            <a:solidFill>
              <a:srgbClr val="2EA2B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C9CCFA4-B8F8-6948-91DE-EC2142DEA0FF}"/>
              </a:ext>
            </a:extLst>
          </p:cNvPr>
          <p:cNvCxnSpPr/>
          <p:nvPr/>
        </p:nvCxnSpPr>
        <p:spPr>
          <a:xfrm>
            <a:off x="6950771" y="2724954"/>
            <a:ext cx="0" cy="185530"/>
          </a:xfrm>
          <a:prstGeom prst="line">
            <a:avLst/>
          </a:prstGeom>
          <a:ln w="38100">
            <a:solidFill>
              <a:srgbClr val="2EA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53E60775-1B67-A446-A996-31B0DA54AFAA}"/>
              </a:ext>
            </a:extLst>
          </p:cNvPr>
          <p:cNvCxnSpPr>
            <a:cxnSpLocks/>
          </p:cNvCxnSpPr>
          <p:nvPr/>
        </p:nvCxnSpPr>
        <p:spPr>
          <a:xfrm flipH="1">
            <a:off x="1394761" y="2817717"/>
            <a:ext cx="498680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3B22A24-2FC2-C547-BD0A-ADE5615D81FC}"/>
              </a:ext>
            </a:extLst>
          </p:cNvPr>
          <p:cNvCxnSpPr>
            <a:cxnSpLocks/>
          </p:cNvCxnSpPr>
          <p:nvPr/>
        </p:nvCxnSpPr>
        <p:spPr>
          <a:xfrm>
            <a:off x="2943487" y="2817717"/>
            <a:ext cx="498680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8034222-4851-5E47-8575-FCBA5D1E2D05}"/>
              </a:ext>
            </a:extLst>
          </p:cNvPr>
          <p:cNvCxnSpPr>
            <a:cxnSpLocks/>
          </p:cNvCxnSpPr>
          <p:nvPr/>
        </p:nvCxnSpPr>
        <p:spPr>
          <a:xfrm flipH="1">
            <a:off x="5548393" y="2809968"/>
            <a:ext cx="886582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AF371735-3CB4-A548-AF7A-111B6C80191F}"/>
              </a:ext>
            </a:extLst>
          </p:cNvPr>
          <p:cNvCxnSpPr>
            <a:cxnSpLocks/>
          </p:cNvCxnSpPr>
          <p:nvPr/>
        </p:nvCxnSpPr>
        <p:spPr>
          <a:xfrm>
            <a:off x="7453494" y="2817717"/>
            <a:ext cx="886582" cy="0"/>
          </a:xfrm>
          <a:prstGeom prst="straightConnector1">
            <a:avLst/>
          </a:prstGeom>
          <a:ln w="28575" cmpd="sng">
            <a:solidFill>
              <a:srgbClr val="DC5D4A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1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3FD1EFF-71CA-EC4F-BCE2-E7ECBE6AE42E}"/>
              </a:ext>
            </a:extLst>
          </p:cNvPr>
          <p:cNvGrpSpPr/>
          <p:nvPr/>
        </p:nvGrpSpPr>
        <p:grpSpPr>
          <a:xfrm>
            <a:off x="360709" y="3161249"/>
            <a:ext cx="8422582" cy="3015697"/>
            <a:chOff x="245926" y="2896209"/>
            <a:chExt cx="8422582" cy="3015697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ACAE6BC0-9A52-2E4B-A8AA-D83D1EDAB525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D38F1547-3327-1245-B3F9-27EA28E2CDCE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79" name="グループ化 78">
                  <a:extLst>
                    <a:ext uri="{FF2B5EF4-FFF2-40B4-BE49-F238E27FC236}">
                      <a16:creationId xmlns:a16="http://schemas.microsoft.com/office/drawing/2014/main" id="{C2B1D967-45EA-9843-A734-1F91401D8192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80" name="テキスト ボックス 79">
                    <a:extLst>
                      <a:ext uri="{FF2B5EF4-FFF2-40B4-BE49-F238E27FC236}">
                        <a16:creationId xmlns:a16="http://schemas.microsoft.com/office/drawing/2014/main" id="{3764747B-2F11-3B43-8CDD-DE51EDF6C974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81" name="円/楕円 80">
                    <a:extLst>
                      <a:ext uri="{FF2B5EF4-FFF2-40B4-BE49-F238E27FC236}">
                        <a16:creationId xmlns:a16="http://schemas.microsoft.com/office/drawing/2014/main" id="{D9FFF6D5-0E80-2D4D-AE7E-55EB10D2CC20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82" name="直線コネクタ 81">
                    <a:extLst>
                      <a:ext uri="{FF2B5EF4-FFF2-40B4-BE49-F238E27FC236}">
                        <a16:creationId xmlns:a16="http://schemas.microsoft.com/office/drawing/2014/main" id="{2AB58FCD-36DC-B548-82B0-6E8F752146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>
                    <a:extLst>
                      <a:ext uri="{FF2B5EF4-FFF2-40B4-BE49-F238E27FC236}">
                        <a16:creationId xmlns:a16="http://schemas.microsoft.com/office/drawing/2014/main" id="{B056530B-DFD3-494F-B0C0-0DC680D860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4" name="グループ化 83">
                    <a:extLst>
                      <a:ext uri="{FF2B5EF4-FFF2-40B4-BE49-F238E27FC236}">
                        <a16:creationId xmlns:a16="http://schemas.microsoft.com/office/drawing/2014/main" id="{C030922E-6C8E-864D-B88A-36CA11DE67DD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85" name="グループ化 84">
                      <a:extLst>
                        <a:ext uri="{FF2B5EF4-FFF2-40B4-BE49-F238E27FC236}">
                          <a16:creationId xmlns:a16="http://schemas.microsoft.com/office/drawing/2014/main" id="{A701CF8D-C027-7C47-B298-F65767A398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87" name="グループ化 86">
                        <a:extLst>
                          <a:ext uri="{FF2B5EF4-FFF2-40B4-BE49-F238E27FC236}">
                            <a16:creationId xmlns:a16="http://schemas.microsoft.com/office/drawing/2014/main" id="{2909E6FD-AA8A-7046-A438-D92ED78089C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89" name="テキスト ボックス 88">
                          <a:extLst>
                            <a:ext uri="{FF2B5EF4-FFF2-40B4-BE49-F238E27FC236}">
                              <a16:creationId xmlns:a16="http://schemas.microsoft.com/office/drawing/2014/main" id="{B0F8E99F-7B86-3A4F-AD06-4D8DD4EE90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0" name="テキスト ボックス 89">
                          <a:extLst>
                            <a:ext uri="{FF2B5EF4-FFF2-40B4-BE49-F238E27FC236}">
                              <a16:creationId xmlns:a16="http://schemas.microsoft.com/office/drawing/2014/main" id="{4450D793-B2C2-304A-AD8D-AE5B1B9265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8" name="テキスト ボックス 117">
                          <a:extLst>
                            <a:ext uri="{FF2B5EF4-FFF2-40B4-BE49-F238E27FC236}">
                              <a16:creationId xmlns:a16="http://schemas.microsoft.com/office/drawing/2014/main" id="{D98466EE-3494-9640-8474-FB268F998C1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2" name="テキスト ボックス 121">
                          <a:extLst>
                            <a:ext uri="{FF2B5EF4-FFF2-40B4-BE49-F238E27FC236}">
                              <a16:creationId xmlns:a16="http://schemas.microsoft.com/office/drawing/2014/main" id="{EF2334D0-5138-894F-857F-DBE51B384B1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4" name="テキスト ボックス 123">
                          <a:extLst>
                            <a:ext uri="{FF2B5EF4-FFF2-40B4-BE49-F238E27FC236}">
                              <a16:creationId xmlns:a16="http://schemas.microsoft.com/office/drawing/2014/main" id="{A6C590AB-B9BF-CA4A-BA38-6216EB84D3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5" name="テキスト ボックス 124">
                          <a:extLst>
                            <a:ext uri="{FF2B5EF4-FFF2-40B4-BE49-F238E27FC236}">
                              <a16:creationId xmlns:a16="http://schemas.microsoft.com/office/drawing/2014/main" id="{8125E878-8CBA-3745-BBC9-8DB81A174E0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6" name="テキスト ボックス 125">
                          <a:extLst>
                            <a:ext uri="{FF2B5EF4-FFF2-40B4-BE49-F238E27FC236}">
                              <a16:creationId xmlns:a16="http://schemas.microsoft.com/office/drawing/2014/main" id="{764C0FAF-A844-A449-88B1-4B3017C85B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7" name="テキスト ボックス 126">
                          <a:extLst>
                            <a:ext uri="{FF2B5EF4-FFF2-40B4-BE49-F238E27FC236}">
                              <a16:creationId xmlns:a16="http://schemas.microsoft.com/office/drawing/2014/main" id="{D919E8A6-8130-D340-8C4E-1DACEDBFDFD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8" name="テキスト ボックス 127">
                          <a:extLst>
                            <a:ext uri="{FF2B5EF4-FFF2-40B4-BE49-F238E27FC236}">
                              <a16:creationId xmlns:a16="http://schemas.microsoft.com/office/drawing/2014/main" id="{A1892F90-FED1-7C4E-8A45-5BC1C2C885A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9" name="テキスト ボックス 128">
                          <a:extLst>
                            <a:ext uri="{FF2B5EF4-FFF2-40B4-BE49-F238E27FC236}">
                              <a16:creationId xmlns:a16="http://schemas.microsoft.com/office/drawing/2014/main" id="{08750278-D053-C744-ACD9-ADE61ABE751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0" name="円/楕円 129">
                          <a:extLst>
                            <a:ext uri="{FF2B5EF4-FFF2-40B4-BE49-F238E27FC236}">
                              <a16:creationId xmlns:a16="http://schemas.microsoft.com/office/drawing/2014/main" id="{7759D7B0-8C86-3A42-8B4D-FD2027D75E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1" name="円/楕円 130">
                          <a:extLst>
                            <a:ext uri="{FF2B5EF4-FFF2-40B4-BE49-F238E27FC236}">
                              <a16:creationId xmlns:a16="http://schemas.microsoft.com/office/drawing/2014/main" id="{B2A3BB3B-BDF5-EA40-BD54-C925E5D228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4" name="直線コネクタ 133">
                          <a:extLst>
                            <a:ext uri="{FF2B5EF4-FFF2-40B4-BE49-F238E27FC236}">
                              <a16:creationId xmlns:a16="http://schemas.microsoft.com/office/drawing/2014/main" id="{06AE00DF-DD53-3C44-A91D-102E7FF3CB0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5" name="円/楕円 134">
                          <a:extLst>
                            <a:ext uri="{FF2B5EF4-FFF2-40B4-BE49-F238E27FC236}">
                              <a16:creationId xmlns:a16="http://schemas.microsoft.com/office/drawing/2014/main" id="{5830255F-A5A7-6542-B088-AB283DF868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7" name="円/楕円 136">
                          <a:extLst>
                            <a:ext uri="{FF2B5EF4-FFF2-40B4-BE49-F238E27FC236}">
                              <a16:creationId xmlns:a16="http://schemas.microsoft.com/office/drawing/2014/main" id="{343B0C3A-F41D-5C4B-8367-5348DF15FD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9" name="直線コネクタ 138">
                          <a:extLst>
                            <a:ext uri="{FF2B5EF4-FFF2-40B4-BE49-F238E27FC236}">
                              <a16:creationId xmlns:a16="http://schemas.microsoft.com/office/drawing/2014/main" id="{6F946453-36ED-534C-AEC8-901FAD4A2C5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直線コネクタ 139">
                          <a:extLst>
                            <a:ext uri="{FF2B5EF4-FFF2-40B4-BE49-F238E27FC236}">
                              <a16:creationId xmlns:a16="http://schemas.microsoft.com/office/drawing/2014/main" id="{959FC4E7-13EB-8F41-8CF2-7168A788232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1" name="円/楕円 140">
                          <a:extLst>
                            <a:ext uri="{FF2B5EF4-FFF2-40B4-BE49-F238E27FC236}">
                              <a16:creationId xmlns:a16="http://schemas.microsoft.com/office/drawing/2014/main" id="{F3012958-54E2-4042-8827-F3173A8BDF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2" name="円/楕円 141">
                          <a:extLst>
                            <a:ext uri="{FF2B5EF4-FFF2-40B4-BE49-F238E27FC236}">
                              <a16:creationId xmlns:a16="http://schemas.microsoft.com/office/drawing/2014/main" id="{6C429381-D6C5-F845-8C43-063872BBBA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3" name="直線コネクタ 142">
                          <a:extLst>
                            <a:ext uri="{FF2B5EF4-FFF2-40B4-BE49-F238E27FC236}">
                              <a16:creationId xmlns:a16="http://schemas.microsoft.com/office/drawing/2014/main" id="{D9CC5128-2521-7342-9970-22EABFD3969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6" name="円/楕円 145">
                          <a:extLst>
                            <a:ext uri="{FF2B5EF4-FFF2-40B4-BE49-F238E27FC236}">
                              <a16:creationId xmlns:a16="http://schemas.microsoft.com/office/drawing/2014/main" id="{6F60D3FF-D42C-4A47-99E8-D2562973D0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7" name="直線コネクタ 146">
                          <a:extLst>
                            <a:ext uri="{FF2B5EF4-FFF2-40B4-BE49-F238E27FC236}">
                              <a16:creationId xmlns:a16="http://schemas.microsoft.com/office/drawing/2014/main" id="{4A76CF3C-804F-AA42-BD35-852C393C278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8" name="円/楕円 147">
                          <a:extLst>
                            <a:ext uri="{FF2B5EF4-FFF2-40B4-BE49-F238E27FC236}">
                              <a16:creationId xmlns:a16="http://schemas.microsoft.com/office/drawing/2014/main" id="{71980291-81CB-9843-8626-A67E23A0B1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9" name="直線コネクタ 148">
                          <a:extLst>
                            <a:ext uri="{FF2B5EF4-FFF2-40B4-BE49-F238E27FC236}">
                              <a16:creationId xmlns:a16="http://schemas.microsoft.com/office/drawing/2014/main" id="{DD05B94F-3094-8249-B5E8-DA5FE7436BA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直線コネクタ 149">
                          <a:extLst>
                            <a:ext uri="{FF2B5EF4-FFF2-40B4-BE49-F238E27FC236}">
                              <a16:creationId xmlns:a16="http://schemas.microsoft.com/office/drawing/2014/main" id="{4FA2DD80-C365-B347-94CB-8A8166C07C5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カギ線コネクタ 150">
                          <a:extLst>
                            <a:ext uri="{FF2B5EF4-FFF2-40B4-BE49-F238E27FC236}">
                              <a16:creationId xmlns:a16="http://schemas.microsoft.com/office/drawing/2014/main" id="{0DD27621-2E5F-AA4D-8173-98922D368CDE}"/>
                            </a:ext>
                          </a:extLst>
                        </p:cNvPr>
                        <p:cNvCxnSpPr>
                          <a:cxnSpLocks/>
                          <a:stCxn id="146" idx="4"/>
                          <a:endCxn id="141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2" name="円/楕円 151">
                          <a:extLst>
                            <a:ext uri="{FF2B5EF4-FFF2-40B4-BE49-F238E27FC236}">
                              <a16:creationId xmlns:a16="http://schemas.microsoft.com/office/drawing/2014/main" id="{5A6E49AA-478E-DA40-B77B-0F6EF63987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4" name="円/楕円 153">
                          <a:extLst>
                            <a:ext uri="{FF2B5EF4-FFF2-40B4-BE49-F238E27FC236}">
                              <a16:creationId xmlns:a16="http://schemas.microsoft.com/office/drawing/2014/main" id="{BA61CEEE-ECA2-9F49-B2BD-E353621E6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8" name="直線コネクタ 157">
                          <a:extLst>
                            <a:ext uri="{FF2B5EF4-FFF2-40B4-BE49-F238E27FC236}">
                              <a16:creationId xmlns:a16="http://schemas.microsoft.com/office/drawing/2014/main" id="{17ECA8ED-4587-854A-B144-1A6D5AE2B25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9" name="円/楕円 158">
                          <a:extLst>
                            <a:ext uri="{FF2B5EF4-FFF2-40B4-BE49-F238E27FC236}">
                              <a16:creationId xmlns:a16="http://schemas.microsoft.com/office/drawing/2014/main" id="{C8AE403E-2685-3B46-A4B6-3A1D7CAE79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60" name="直線コネクタ 159">
                          <a:extLst>
                            <a:ext uri="{FF2B5EF4-FFF2-40B4-BE49-F238E27FC236}">
                              <a16:creationId xmlns:a16="http://schemas.microsoft.com/office/drawing/2014/main" id="{729EC9B2-4F4F-C140-80BF-F991C155AC8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" name="直線コネクタ 162">
                          <a:extLst>
                            <a:ext uri="{FF2B5EF4-FFF2-40B4-BE49-F238E27FC236}">
                              <a16:creationId xmlns:a16="http://schemas.microsoft.com/office/drawing/2014/main" id="{773F2D3B-30D5-3B4D-B832-86FB8893BAB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6" name="円/楕円 165">
                          <a:extLst>
                            <a:ext uri="{FF2B5EF4-FFF2-40B4-BE49-F238E27FC236}">
                              <a16:creationId xmlns:a16="http://schemas.microsoft.com/office/drawing/2014/main" id="{0ED57D66-7096-944D-965F-675F6E29E4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67" name="カギ線コネクタ 166">
                          <a:extLst>
                            <a:ext uri="{FF2B5EF4-FFF2-40B4-BE49-F238E27FC236}">
                              <a16:creationId xmlns:a16="http://schemas.microsoft.com/office/drawing/2014/main" id="{E7406CD9-82C6-734C-B18A-5D6C0175BDCC}"/>
                            </a:ext>
                          </a:extLst>
                        </p:cNvPr>
                        <p:cNvCxnSpPr>
                          <a:cxnSpLocks/>
                          <a:stCxn id="130" idx="4"/>
                          <a:endCxn id="166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直線コネクタ 172">
                          <a:extLst>
                            <a:ext uri="{FF2B5EF4-FFF2-40B4-BE49-F238E27FC236}">
                              <a16:creationId xmlns:a16="http://schemas.microsoft.com/office/drawing/2014/main" id="{ADC7A866-94BD-1849-9CAF-3568C90C5BE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4" name="テキスト ボックス 173">
                          <a:extLst>
                            <a:ext uri="{FF2B5EF4-FFF2-40B4-BE49-F238E27FC236}">
                              <a16:creationId xmlns:a16="http://schemas.microsoft.com/office/drawing/2014/main" id="{651E098D-EE10-2541-902D-C820AF67D9A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5" name="直線コネクタ 204">
                          <a:extLst>
                            <a:ext uri="{FF2B5EF4-FFF2-40B4-BE49-F238E27FC236}">
                              <a16:creationId xmlns:a16="http://schemas.microsoft.com/office/drawing/2014/main" id="{D19D7DAC-980D-2A4C-AD83-FDEDCE2F563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" name="円/楕円 205">
                          <a:extLst>
                            <a:ext uri="{FF2B5EF4-FFF2-40B4-BE49-F238E27FC236}">
                              <a16:creationId xmlns:a16="http://schemas.microsoft.com/office/drawing/2014/main" id="{55322B2E-9752-3349-8BEA-57C14108ED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7" name="テキスト ボックス 206">
                          <a:extLst>
                            <a:ext uri="{FF2B5EF4-FFF2-40B4-BE49-F238E27FC236}">
                              <a16:creationId xmlns:a16="http://schemas.microsoft.com/office/drawing/2014/main" id="{96038901-C2A6-0146-85FF-5809DA7834C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8" name="テキスト ボックス 207">
                          <a:extLst>
                            <a:ext uri="{FF2B5EF4-FFF2-40B4-BE49-F238E27FC236}">
                              <a16:creationId xmlns:a16="http://schemas.microsoft.com/office/drawing/2014/main" id="{63814C0A-4797-5B49-A92F-775F091026A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9" name="テキスト ボックス 208">
                          <a:extLst>
                            <a:ext uri="{FF2B5EF4-FFF2-40B4-BE49-F238E27FC236}">
                              <a16:creationId xmlns:a16="http://schemas.microsoft.com/office/drawing/2014/main" id="{84C57DF6-78BD-7C4C-BD8F-6AD49DEE22E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0" name="テキスト ボックス 209">
                          <a:extLst>
                            <a:ext uri="{FF2B5EF4-FFF2-40B4-BE49-F238E27FC236}">
                              <a16:creationId xmlns:a16="http://schemas.microsoft.com/office/drawing/2014/main" id="{52109469-CF50-A44D-BE29-0623D0A0E13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1" name="テキスト ボックス 210">
                          <a:extLst>
                            <a:ext uri="{FF2B5EF4-FFF2-40B4-BE49-F238E27FC236}">
                              <a16:creationId xmlns:a16="http://schemas.microsoft.com/office/drawing/2014/main" id="{B4841977-16C2-AA47-A4D2-F24E367A752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2" name="円/楕円 211">
                          <a:extLst>
                            <a:ext uri="{FF2B5EF4-FFF2-40B4-BE49-F238E27FC236}">
                              <a16:creationId xmlns:a16="http://schemas.microsoft.com/office/drawing/2014/main" id="{67C4CD9A-EE76-4A4F-A943-5F3082F668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3" name="直線コネクタ 212">
                          <a:extLst>
                            <a:ext uri="{FF2B5EF4-FFF2-40B4-BE49-F238E27FC236}">
                              <a16:creationId xmlns:a16="http://schemas.microsoft.com/office/drawing/2014/main" id="{32394134-1374-B843-A93F-CD74A614080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4" name="円/楕円 213">
                          <a:extLst>
                            <a:ext uri="{FF2B5EF4-FFF2-40B4-BE49-F238E27FC236}">
                              <a16:creationId xmlns:a16="http://schemas.microsoft.com/office/drawing/2014/main" id="{EBE18909-B98C-BC4B-9DA8-8FC79E18A7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5" name="カギ線コネクタ 214">
                          <a:extLst>
                            <a:ext uri="{FF2B5EF4-FFF2-40B4-BE49-F238E27FC236}">
                              <a16:creationId xmlns:a16="http://schemas.microsoft.com/office/drawing/2014/main" id="{A18A8249-6C8C-1245-9C35-5BCD8A02030D}"/>
                            </a:ext>
                          </a:extLst>
                        </p:cNvPr>
                        <p:cNvCxnSpPr>
                          <a:cxnSpLocks/>
                          <a:stCxn id="131" idx="4"/>
                          <a:endCxn id="214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6" name="テキスト ボックス 215">
                          <a:extLst>
                            <a:ext uri="{FF2B5EF4-FFF2-40B4-BE49-F238E27FC236}">
                              <a16:creationId xmlns:a16="http://schemas.microsoft.com/office/drawing/2014/main" id="{6468C12A-A67E-7143-B26C-360C443C34B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7" name="テキスト ボックス 216">
                          <a:extLst>
                            <a:ext uri="{FF2B5EF4-FFF2-40B4-BE49-F238E27FC236}">
                              <a16:creationId xmlns:a16="http://schemas.microsoft.com/office/drawing/2014/main" id="{E9AEFF1E-3088-1F45-891C-6A3D58AC9F9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9" name="円/楕円 218">
                          <a:extLst>
                            <a:ext uri="{FF2B5EF4-FFF2-40B4-BE49-F238E27FC236}">
                              <a16:creationId xmlns:a16="http://schemas.microsoft.com/office/drawing/2014/main" id="{1B434F8B-CDAD-834C-83A3-92E31035A6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0" name="直線コネクタ 219">
                          <a:extLst>
                            <a:ext uri="{FF2B5EF4-FFF2-40B4-BE49-F238E27FC236}">
                              <a16:creationId xmlns:a16="http://schemas.microsoft.com/office/drawing/2014/main" id="{A5983558-8447-2B4A-965B-907A10ED2BB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カギ線コネクタ 220">
                          <a:extLst>
                            <a:ext uri="{FF2B5EF4-FFF2-40B4-BE49-F238E27FC236}">
                              <a16:creationId xmlns:a16="http://schemas.microsoft.com/office/drawing/2014/main" id="{48C1F10D-BDF6-4645-987B-F5ACEB52353E}"/>
                            </a:ext>
                          </a:extLst>
                        </p:cNvPr>
                        <p:cNvCxnSpPr>
                          <a:cxnSpLocks/>
                          <a:stCxn id="214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" name="テキスト ボックス 221">
                          <a:extLst>
                            <a:ext uri="{FF2B5EF4-FFF2-40B4-BE49-F238E27FC236}">
                              <a16:creationId xmlns:a16="http://schemas.microsoft.com/office/drawing/2014/main" id="{2B705810-EF12-1042-8E98-9A27A4F9E28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3" name="テキスト ボックス 222">
                          <a:extLst>
                            <a:ext uri="{FF2B5EF4-FFF2-40B4-BE49-F238E27FC236}">
                              <a16:creationId xmlns:a16="http://schemas.microsoft.com/office/drawing/2014/main" id="{F55D7290-E120-4F41-98C4-6D2E7795BC8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4" name="直線コネクタ 223">
                          <a:extLst>
                            <a:ext uri="{FF2B5EF4-FFF2-40B4-BE49-F238E27FC236}">
                              <a16:creationId xmlns:a16="http://schemas.microsoft.com/office/drawing/2014/main" id="{AEC72192-5BA7-104D-AC32-54A40AC2A8C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5" name="円/楕円 224">
                          <a:extLst>
                            <a:ext uri="{FF2B5EF4-FFF2-40B4-BE49-F238E27FC236}">
                              <a16:creationId xmlns:a16="http://schemas.microsoft.com/office/drawing/2014/main" id="{CDEB65A6-0032-E242-BDE0-7954C18A19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6" name="テキスト ボックス 225">
                          <a:extLst>
                            <a:ext uri="{FF2B5EF4-FFF2-40B4-BE49-F238E27FC236}">
                              <a16:creationId xmlns:a16="http://schemas.microsoft.com/office/drawing/2014/main" id="{B567DB0F-B928-D54A-AA62-84AB81B9E41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6" name="円/楕円 135">
                          <a:extLst>
                            <a:ext uri="{FF2B5EF4-FFF2-40B4-BE49-F238E27FC236}">
                              <a16:creationId xmlns:a16="http://schemas.microsoft.com/office/drawing/2014/main" id="{B610ECD8-AC9F-0045-B408-7AF8A10E90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72" name="円/楕円 171">
                          <a:extLst>
                            <a:ext uri="{FF2B5EF4-FFF2-40B4-BE49-F238E27FC236}">
                              <a16:creationId xmlns:a16="http://schemas.microsoft.com/office/drawing/2014/main" id="{F7CC0A93-6B51-B642-9BBA-C25F50651C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8" name="円/楕円 217">
                          <a:extLst>
                            <a:ext uri="{FF2B5EF4-FFF2-40B4-BE49-F238E27FC236}">
                              <a16:creationId xmlns:a16="http://schemas.microsoft.com/office/drawing/2014/main" id="{E2E2581F-CC6A-8747-8699-BF60F7BFCC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3" name="円/楕円 152">
                          <a:extLst>
                            <a:ext uri="{FF2B5EF4-FFF2-40B4-BE49-F238E27FC236}">
                              <a16:creationId xmlns:a16="http://schemas.microsoft.com/office/drawing/2014/main" id="{701529D1-D967-A149-B288-C02FA1C379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62" name="円/楕円 161">
                          <a:extLst>
                            <a:ext uri="{FF2B5EF4-FFF2-40B4-BE49-F238E27FC236}">
                              <a16:creationId xmlns:a16="http://schemas.microsoft.com/office/drawing/2014/main" id="{14103F93-F6EF-3A4D-9CB6-33522636E3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88" name="円/楕円 87">
                        <a:extLst>
                          <a:ext uri="{FF2B5EF4-FFF2-40B4-BE49-F238E27FC236}">
                            <a16:creationId xmlns:a16="http://schemas.microsoft.com/office/drawing/2014/main" id="{10EBC578-4BE4-F248-B340-027B9A1F84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86" name="テキスト ボックス 85">
                      <a:extLst>
                        <a:ext uri="{FF2B5EF4-FFF2-40B4-BE49-F238E27FC236}">
                          <a16:creationId xmlns:a16="http://schemas.microsoft.com/office/drawing/2014/main" id="{9649DD5C-7254-8840-BBAD-368AD8CB54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227" name="カギ線コネクタ 226">
                  <a:extLst>
                    <a:ext uri="{FF2B5EF4-FFF2-40B4-BE49-F238E27FC236}">
                      <a16:creationId xmlns:a16="http://schemas.microsoft.com/office/drawing/2014/main" id="{4E8DD66D-739E-F54E-9EFB-88D0E58EBA7B}"/>
                    </a:ext>
                  </a:extLst>
                </p:cNvPr>
                <p:cNvCxnSpPr>
                  <a:cxnSpLocks/>
                  <a:stCxn id="130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3" name="直線コネクタ 202">
                <a:extLst>
                  <a:ext uri="{FF2B5EF4-FFF2-40B4-BE49-F238E27FC236}">
                    <a16:creationId xmlns:a16="http://schemas.microsoft.com/office/drawing/2014/main" id="{B250B7ED-776F-4F41-B85E-9A64CB07B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250176ED-3012-E242-A132-1DF0DE57E209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5B6ABED4-F6F9-BF4C-BBBE-BB30F77F24E5}"/>
              </a:ext>
            </a:extLst>
          </p:cNvPr>
          <p:cNvSpPr txBox="1"/>
          <p:nvPr/>
        </p:nvSpPr>
        <p:spPr>
          <a:xfrm>
            <a:off x="382377" y="1177200"/>
            <a:ext cx="8440347" cy="1490381"/>
          </a:xfrm>
          <a:prstGeom prst="rect">
            <a:avLst/>
          </a:prstGeom>
          <a:noFill/>
        </p:spPr>
        <p:txBody>
          <a:bodyPr wrap="none" rtlCol="0">
            <a:normAutofit fontScale="92500" lnSpcReduction="20000"/>
          </a:bodyPr>
          <a:lstStyle/>
          <a:p>
            <a:pPr lvl="0">
              <a:defRPr/>
            </a:pPr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trie is a rooted tree where each edge is labeled by a single char and </a:t>
            </a:r>
          </a:p>
          <a:p>
            <a:pPr lvl="0">
              <a:defRPr/>
            </a:pPr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out-going edges of each node are labeled by mutually distinct chars.</a:t>
            </a:r>
          </a:p>
          <a:p>
            <a:pPr lvl="0">
              <a:defRPr/>
            </a:pPr>
            <a:endParaRPr lang="en-US" altLang="ja-JP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trie is a natural extension to a string, </a:t>
            </a:r>
          </a:p>
          <a:p>
            <a:pPr lvl="0">
              <a:defRPr/>
            </a:pPr>
            <a:r>
              <a:rPr lang="en-US" altLang="ja-JP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a compact representation of a set of strings. 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B6D273D-1BD6-D147-B571-AC1D85B34C90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Trie</a:t>
            </a:r>
          </a:p>
        </p:txBody>
      </p:sp>
    </p:spTree>
    <p:extLst>
      <p:ext uri="{BB962C8B-B14F-4D97-AF65-F5344CB8AC3E}">
        <p14:creationId xmlns:p14="http://schemas.microsoft.com/office/powerpoint/2010/main" val="412510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53FD1EFF-71CA-EC4F-BCE2-E7ECBE6AE42E}"/>
              </a:ext>
            </a:extLst>
          </p:cNvPr>
          <p:cNvGrpSpPr/>
          <p:nvPr/>
        </p:nvGrpSpPr>
        <p:grpSpPr>
          <a:xfrm>
            <a:off x="360709" y="3161249"/>
            <a:ext cx="8422582" cy="3015697"/>
            <a:chOff x="245926" y="2896209"/>
            <a:chExt cx="8422582" cy="3015697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ACAE6BC0-9A52-2E4B-A8AA-D83D1EDAB525}"/>
                </a:ext>
              </a:extLst>
            </p:cNvPr>
            <p:cNvGrpSpPr/>
            <p:nvPr/>
          </p:nvGrpSpPr>
          <p:grpSpPr>
            <a:xfrm>
              <a:off x="475492" y="3222000"/>
              <a:ext cx="8193016" cy="2689906"/>
              <a:chOff x="208499" y="3222000"/>
              <a:chExt cx="8193016" cy="2689906"/>
            </a:xfrm>
          </p:grpSpPr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D38F1547-3327-1245-B3F9-27EA28E2CDCE}"/>
                  </a:ext>
                </a:extLst>
              </p:cNvPr>
              <p:cNvGrpSpPr/>
              <p:nvPr/>
            </p:nvGrpSpPr>
            <p:grpSpPr>
              <a:xfrm>
                <a:off x="208499" y="3222000"/>
                <a:ext cx="8193016" cy="2689906"/>
                <a:chOff x="208499" y="3222000"/>
                <a:chExt cx="8193016" cy="2689906"/>
              </a:xfrm>
            </p:grpSpPr>
            <p:grpSp>
              <p:nvGrpSpPr>
                <p:cNvPr id="79" name="グループ化 78">
                  <a:extLst>
                    <a:ext uri="{FF2B5EF4-FFF2-40B4-BE49-F238E27FC236}">
                      <a16:creationId xmlns:a16="http://schemas.microsoft.com/office/drawing/2014/main" id="{C2B1D967-45EA-9843-A734-1F91401D8192}"/>
                    </a:ext>
                  </a:extLst>
                </p:cNvPr>
                <p:cNvGrpSpPr/>
                <p:nvPr/>
              </p:nvGrpSpPr>
              <p:grpSpPr>
                <a:xfrm>
                  <a:off x="208499" y="3222000"/>
                  <a:ext cx="8193016" cy="2689906"/>
                  <a:chOff x="208499" y="2158205"/>
                  <a:chExt cx="8193016" cy="2689906"/>
                </a:xfrm>
              </p:grpSpPr>
              <p:sp>
                <p:nvSpPr>
                  <p:cNvPr id="80" name="テキスト ボックス 79">
                    <a:extLst>
                      <a:ext uri="{FF2B5EF4-FFF2-40B4-BE49-F238E27FC236}">
                        <a16:creationId xmlns:a16="http://schemas.microsoft.com/office/drawing/2014/main" id="{3764747B-2F11-3B43-8CDD-DE51EDF6C974}"/>
                      </a:ext>
                    </a:extLst>
                  </p:cNvPr>
                  <p:cNvSpPr txBox="1"/>
                  <p:nvPr/>
                </p:nvSpPr>
                <p:spPr>
                  <a:xfrm>
                    <a:off x="4892400" y="4350605"/>
                    <a:ext cx="36901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a:t>a</a:t>
                    </a:r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sp>
                <p:nvSpPr>
                  <p:cNvPr id="81" name="円/楕円 80">
                    <a:extLst>
                      <a:ext uri="{FF2B5EF4-FFF2-40B4-BE49-F238E27FC236}">
                        <a16:creationId xmlns:a16="http://schemas.microsoft.com/office/drawing/2014/main" id="{D9FFF6D5-0E80-2D4D-AE7E-55EB10D2CC20}"/>
                      </a:ext>
                    </a:extLst>
                  </p:cNvPr>
                  <p:cNvSpPr/>
                  <p:nvPr/>
                </p:nvSpPr>
                <p:spPr>
                  <a:xfrm>
                    <a:off x="5331600" y="4642912"/>
                    <a:ext cx="206178" cy="205199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rgbClr val="333333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endParaRPr>
                  </a:p>
                </p:txBody>
              </p:sp>
              <p:cxnSp>
                <p:nvCxnSpPr>
                  <p:cNvPr id="82" name="直線コネクタ 81">
                    <a:extLst>
                      <a:ext uri="{FF2B5EF4-FFF2-40B4-BE49-F238E27FC236}">
                        <a16:creationId xmlns:a16="http://schemas.microsoft.com/office/drawing/2014/main" id="{2AB58FCD-36DC-B548-82B0-6E8F752146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798800" y="4740338"/>
                    <a:ext cx="540000" cy="64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>
                    <a:extLst>
                      <a:ext uri="{FF2B5EF4-FFF2-40B4-BE49-F238E27FC236}">
                        <a16:creationId xmlns:a16="http://schemas.microsoft.com/office/drawing/2014/main" id="{B056530B-DFD3-494F-B0C0-0DC680D860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29600" y="4740987"/>
                    <a:ext cx="540000" cy="490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4" name="グループ化 83">
                    <a:extLst>
                      <a:ext uri="{FF2B5EF4-FFF2-40B4-BE49-F238E27FC236}">
                        <a16:creationId xmlns:a16="http://schemas.microsoft.com/office/drawing/2014/main" id="{C030922E-6C8E-864D-B88A-36CA11DE67DD}"/>
                      </a:ext>
                    </a:extLst>
                  </p:cNvPr>
                  <p:cNvGrpSpPr/>
                  <p:nvPr/>
                </p:nvGrpSpPr>
                <p:grpSpPr>
                  <a:xfrm>
                    <a:off x="208499" y="2158205"/>
                    <a:ext cx="8193016" cy="2689259"/>
                    <a:chOff x="208499" y="2158205"/>
                    <a:chExt cx="8193016" cy="2689259"/>
                  </a:xfrm>
                </p:grpSpPr>
                <p:grpSp>
                  <p:nvGrpSpPr>
                    <p:cNvPr id="85" name="グループ化 84">
                      <a:extLst>
                        <a:ext uri="{FF2B5EF4-FFF2-40B4-BE49-F238E27FC236}">
                          <a16:creationId xmlns:a16="http://schemas.microsoft.com/office/drawing/2014/main" id="{A701CF8D-C027-7C47-B298-F65767A398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8499" y="2158205"/>
                      <a:ext cx="8193016" cy="2689259"/>
                      <a:chOff x="208499" y="2158205"/>
                      <a:chExt cx="8193016" cy="2689259"/>
                    </a:xfrm>
                  </p:grpSpPr>
                  <p:grpSp>
                    <p:nvGrpSpPr>
                      <p:cNvPr id="87" name="グループ化 86">
                        <a:extLst>
                          <a:ext uri="{FF2B5EF4-FFF2-40B4-BE49-F238E27FC236}">
                            <a16:creationId xmlns:a16="http://schemas.microsoft.com/office/drawing/2014/main" id="{2909E6FD-AA8A-7046-A438-D92ED78089C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8499" y="2158205"/>
                        <a:ext cx="8193016" cy="2689259"/>
                        <a:chOff x="-644862" y="2190879"/>
                        <a:chExt cx="9167482" cy="3280761"/>
                      </a:xfrm>
                    </p:grpSpPr>
                    <p:sp>
                      <p:nvSpPr>
                        <p:cNvPr id="89" name="テキスト ボックス 88">
                          <a:extLst>
                            <a:ext uri="{FF2B5EF4-FFF2-40B4-BE49-F238E27FC236}">
                              <a16:creationId xmlns:a16="http://schemas.microsoft.com/office/drawing/2014/main" id="{B0F8E99F-7B86-3A4F-AD06-4D8DD4EE90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8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90" name="テキスト ボックス 89">
                          <a:extLst>
                            <a:ext uri="{FF2B5EF4-FFF2-40B4-BE49-F238E27FC236}">
                              <a16:creationId xmlns:a16="http://schemas.microsoft.com/office/drawing/2014/main" id="{4450D793-B2C2-304A-AD8D-AE5B1B9265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2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18" name="テキスト ボックス 117">
                          <a:extLst>
                            <a:ext uri="{FF2B5EF4-FFF2-40B4-BE49-F238E27FC236}">
                              <a16:creationId xmlns:a16="http://schemas.microsoft.com/office/drawing/2014/main" id="{D98466EE-3494-9640-8474-FB268F998C1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5181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2" name="テキスト ボックス 121">
                          <a:extLst>
                            <a:ext uri="{FF2B5EF4-FFF2-40B4-BE49-F238E27FC236}">
                              <a16:creationId xmlns:a16="http://schemas.microsoft.com/office/drawing/2014/main" id="{EF2334D0-5138-894F-857F-DBE51B384B1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327286" y="2190879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4" name="テキスト ボックス 123">
                          <a:extLst>
                            <a:ext uri="{FF2B5EF4-FFF2-40B4-BE49-F238E27FC236}">
                              <a16:creationId xmlns:a16="http://schemas.microsoft.com/office/drawing/2014/main" id="{A6C590AB-B9BF-CA4A-BA38-6216EB84D32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5" name="テキスト ボックス 124">
                          <a:extLst>
                            <a:ext uri="{FF2B5EF4-FFF2-40B4-BE49-F238E27FC236}">
                              <a16:creationId xmlns:a16="http://schemas.microsoft.com/office/drawing/2014/main" id="{8125E878-8CBA-3745-BBC9-8DB81A174E0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02365" y="4329695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d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6" name="テキスト ボックス 125">
                          <a:extLst>
                            <a:ext uri="{FF2B5EF4-FFF2-40B4-BE49-F238E27FC236}">
                              <a16:creationId xmlns:a16="http://schemas.microsoft.com/office/drawing/2014/main" id="{764C0FAF-A844-A449-88B1-4B3017C85BC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6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7" name="テキスト ボックス 126">
                          <a:extLst>
                            <a:ext uri="{FF2B5EF4-FFF2-40B4-BE49-F238E27FC236}">
                              <a16:creationId xmlns:a16="http://schemas.microsoft.com/office/drawing/2014/main" id="{D919E8A6-8130-D340-8C4E-1DACEDBFDFD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8" name="テキスト ボックス 127">
                          <a:extLst>
                            <a:ext uri="{FF2B5EF4-FFF2-40B4-BE49-F238E27FC236}">
                              <a16:creationId xmlns:a16="http://schemas.microsoft.com/office/drawing/2014/main" id="{A1892F90-FED1-7C4E-8A45-5BC1C2C885A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29" name="テキスト ボックス 128">
                          <a:extLst>
                            <a:ext uri="{FF2B5EF4-FFF2-40B4-BE49-F238E27FC236}">
                              <a16:creationId xmlns:a16="http://schemas.microsoft.com/office/drawing/2014/main" id="{08750278-D053-C744-ACD9-ADE61ABE751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40580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0" name="円/楕円 129">
                          <a:extLst>
                            <a:ext uri="{FF2B5EF4-FFF2-40B4-BE49-F238E27FC236}">
                              <a16:creationId xmlns:a16="http://schemas.microsoft.com/office/drawing/2014/main" id="{7759D7B0-8C86-3A42-8B4D-FD2027D75E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1" name="円/楕円 130">
                          <a:extLst>
                            <a:ext uri="{FF2B5EF4-FFF2-40B4-BE49-F238E27FC236}">
                              <a16:creationId xmlns:a16="http://schemas.microsoft.com/office/drawing/2014/main" id="{B2A3BB3B-BDF5-EA40-BD54-C925E5D228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39200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4" name="直線コネクタ 133">
                          <a:extLst>
                            <a:ext uri="{FF2B5EF4-FFF2-40B4-BE49-F238E27FC236}">
                              <a16:creationId xmlns:a16="http://schemas.microsoft.com/office/drawing/2014/main" id="{06AE00DF-DD53-3C44-A91D-102E7FF3CB0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1227452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5" name="円/楕円 134">
                          <a:extLst>
                            <a:ext uri="{FF2B5EF4-FFF2-40B4-BE49-F238E27FC236}">
                              <a16:creationId xmlns:a16="http://schemas.microsoft.com/office/drawing/2014/main" id="{5830255F-A5A7-6542-B088-AB283DF868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4816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7" name="円/楕円 136">
                          <a:extLst>
                            <a:ext uri="{FF2B5EF4-FFF2-40B4-BE49-F238E27FC236}">
                              <a16:creationId xmlns:a16="http://schemas.microsoft.com/office/drawing/2014/main" id="{343B0C3A-F41D-5C4B-8367-5348DF15FD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39" name="直線コネクタ 138">
                          <a:extLst>
                            <a:ext uri="{FF2B5EF4-FFF2-40B4-BE49-F238E27FC236}">
                              <a16:creationId xmlns:a16="http://schemas.microsoft.com/office/drawing/2014/main" id="{6F946453-36ED-534C-AEC8-901FAD4A2C5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09125" y="3836585"/>
                          <a:ext cx="604227" cy="134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直線コネクタ 139">
                          <a:extLst>
                            <a:ext uri="{FF2B5EF4-FFF2-40B4-BE49-F238E27FC236}">
                              <a16:creationId xmlns:a16="http://schemas.microsoft.com/office/drawing/2014/main" id="{959FC4E7-13EB-8F41-8CF2-7168A788232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2043698" y="2647629"/>
                          <a:ext cx="604227" cy="4205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1" name="円/楕円 140">
                          <a:extLst>
                            <a:ext uri="{FF2B5EF4-FFF2-40B4-BE49-F238E27FC236}">
                              <a16:creationId xmlns:a16="http://schemas.microsoft.com/office/drawing/2014/main" id="{F3012958-54E2-4042-8827-F3173A8BDF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7576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42" name="円/楕円 141">
                          <a:extLst>
                            <a:ext uri="{FF2B5EF4-FFF2-40B4-BE49-F238E27FC236}">
                              <a16:creationId xmlns:a16="http://schemas.microsoft.com/office/drawing/2014/main" id="{6C429381-D6C5-F845-8C43-063872BBBA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25187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3" name="直線コネクタ 142">
                          <a:extLst>
                            <a:ext uri="{FF2B5EF4-FFF2-40B4-BE49-F238E27FC236}">
                              <a16:creationId xmlns:a16="http://schemas.microsoft.com/office/drawing/2014/main" id="{D9CC5128-2521-7342-9970-22EABFD3969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5771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6" name="円/楕円 145">
                          <a:extLst>
                            <a:ext uri="{FF2B5EF4-FFF2-40B4-BE49-F238E27FC236}">
                              <a16:creationId xmlns:a16="http://schemas.microsoft.com/office/drawing/2014/main" id="{6F60D3FF-D42C-4A47-99E8-D2562973D0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00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7" name="直線コネクタ 146">
                          <a:extLst>
                            <a:ext uri="{FF2B5EF4-FFF2-40B4-BE49-F238E27FC236}">
                              <a16:creationId xmlns:a16="http://schemas.microsoft.com/office/drawing/2014/main" id="{4A76CF3C-804F-AA42-BD35-852C393C278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91405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48" name="円/楕円 147">
                          <a:extLst>
                            <a:ext uri="{FF2B5EF4-FFF2-40B4-BE49-F238E27FC236}">
                              <a16:creationId xmlns:a16="http://schemas.microsoft.com/office/drawing/2014/main" id="{71980291-81CB-9843-8626-A67E23A0B1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4389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49" name="直線コネクタ 148">
                          <a:extLst>
                            <a:ext uri="{FF2B5EF4-FFF2-40B4-BE49-F238E27FC236}">
                              <a16:creationId xmlns:a16="http://schemas.microsoft.com/office/drawing/2014/main" id="{DD05B94F-3094-8249-B5E8-DA5FE7436BA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677712" y="2647629"/>
                          <a:ext cx="604227" cy="8412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直線コネクタ 149">
                          <a:extLst>
                            <a:ext uri="{FF2B5EF4-FFF2-40B4-BE49-F238E27FC236}">
                              <a16:creationId xmlns:a16="http://schemas.microsoft.com/office/drawing/2014/main" id="{4FA2DD80-C365-B347-94CB-8A8166C07C5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5309125" y="2647629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カギ線コネクタ 150">
                          <a:extLst>
                            <a:ext uri="{FF2B5EF4-FFF2-40B4-BE49-F238E27FC236}">
                              <a16:creationId xmlns:a16="http://schemas.microsoft.com/office/drawing/2014/main" id="{0DD27621-2E5F-AA4D-8173-98922D368CDE}"/>
                            </a:ext>
                          </a:extLst>
                        </p:cNvPr>
                        <p:cNvCxnSpPr>
                          <a:cxnSpLocks/>
                          <a:stCxn id="146" idx="4"/>
                          <a:endCxn id="141" idx="2"/>
                        </p:cNvCxnSpPr>
                        <p:nvPr/>
                      </p:nvCxnSpPr>
                      <p:spPr>
                        <a:xfrm rot="16200000" flipH="1">
                          <a:off x="4203263" y="2955693"/>
                          <a:ext cx="1069409" cy="699218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2" name="円/楕円 151">
                          <a:extLst>
                            <a:ext uri="{FF2B5EF4-FFF2-40B4-BE49-F238E27FC236}">
                              <a16:creationId xmlns:a16="http://schemas.microsoft.com/office/drawing/2014/main" id="{5A6E49AA-478E-DA40-B77B-0F6EF63987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4" name="円/楕円 153">
                          <a:extLst>
                            <a:ext uri="{FF2B5EF4-FFF2-40B4-BE49-F238E27FC236}">
                              <a16:creationId xmlns:a16="http://schemas.microsoft.com/office/drawing/2014/main" id="{BA61CEEE-ECA2-9F49-B2BD-E353621E6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58" name="直線コネクタ 157">
                          <a:extLst>
                            <a:ext uri="{FF2B5EF4-FFF2-40B4-BE49-F238E27FC236}">
                              <a16:creationId xmlns:a16="http://schemas.microsoft.com/office/drawing/2014/main" id="{17ECA8ED-4587-854A-B144-1A6D5AE2B25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9" name="円/楕円 158">
                          <a:extLst>
                            <a:ext uri="{FF2B5EF4-FFF2-40B4-BE49-F238E27FC236}">
                              <a16:creationId xmlns:a16="http://schemas.microsoft.com/office/drawing/2014/main" id="{C8AE403E-2685-3B46-A4B6-3A1D7CAE79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60" name="直線コネクタ 159">
                          <a:extLst>
                            <a:ext uri="{FF2B5EF4-FFF2-40B4-BE49-F238E27FC236}">
                              <a16:creationId xmlns:a16="http://schemas.microsoft.com/office/drawing/2014/main" id="{729EC9B2-4F4F-C140-80BF-F991C155AC8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6912339" y="3254524"/>
                          <a:ext cx="604227" cy="1028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" name="直線コネクタ 162">
                          <a:extLst>
                            <a:ext uri="{FF2B5EF4-FFF2-40B4-BE49-F238E27FC236}">
                              <a16:creationId xmlns:a16="http://schemas.microsoft.com/office/drawing/2014/main" id="{773F2D3B-30D5-3B4D-B832-86FB8893BAB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912339" y="4454672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66" name="円/楕円 165">
                          <a:extLst>
                            <a:ext uri="{FF2B5EF4-FFF2-40B4-BE49-F238E27FC236}">
                              <a16:creationId xmlns:a16="http://schemas.microsoft.com/office/drawing/2014/main" id="{0ED57D66-7096-944D-965F-675F6E29E4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902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167" name="カギ線コネクタ 166">
                          <a:extLst>
                            <a:ext uri="{FF2B5EF4-FFF2-40B4-BE49-F238E27FC236}">
                              <a16:creationId xmlns:a16="http://schemas.microsoft.com/office/drawing/2014/main" id="{E7406CD9-82C6-734C-B18A-5D6C0175BDCC}"/>
                            </a:ext>
                          </a:extLst>
                        </p:cNvPr>
                        <p:cNvCxnSpPr>
                          <a:cxnSpLocks/>
                          <a:stCxn id="130" idx="4"/>
                          <a:endCxn id="166" idx="2"/>
                        </p:cNvCxnSpPr>
                        <p:nvPr/>
                      </p:nvCxnSpPr>
                      <p:spPr>
                        <a:xfrm rot="16200000" flipH="1">
                          <a:off x="6114250" y="3867540"/>
                          <a:ext cx="495019" cy="690283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直線コネクタ 172">
                          <a:extLst>
                            <a:ext uri="{FF2B5EF4-FFF2-40B4-BE49-F238E27FC236}">
                              <a16:creationId xmlns:a16="http://schemas.microsoft.com/office/drawing/2014/main" id="{ADC7A866-94BD-1849-9CAF-3568C90C5BE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713122" y="3836585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4" name="テキスト ボックス 173">
                          <a:extLst>
                            <a:ext uri="{FF2B5EF4-FFF2-40B4-BE49-F238E27FC236}">
                              <a16:creationId xmlns:a16="http://schemas.microsoft.com/office/drawing/2014/main" id="{651E098D-EE10-2541-902D-C820AF67D9A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03973" y="4329695"/>
                          <a:ext cx="412902" cy="56320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05" name="直線コネクタ 204">
                          <a:extLst>
                            <a:ext uri="{FF2B5EF4-FFF2-40B4-BE49-F238E27FC236}">
                              <a16:creationId xmlns:a16="http://schemas.microsoft.com/office/drawing/2014/main" id="{D19D7DAC-980D-2A4C-AD83-FDEDCE2F563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05407" y="2647629"/>
                          <a:ext cx="604227" cy="58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6" name="円/楕円 205">
                          <a:extLst>
                            <a:ext uri="{FF2B5EF4-FFF2-40B4-BE49-F238E27FC236}">
                              <a16:creationId xmlns:a16="http://schemas.microsoft.com/office/drawing/2014/main" id="{55322B2E-9752-3349-8BEA-57C14108ED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0738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7" name="テキスト ボックス 206">
                          <a:extLst>
                            <a:ext uri="{FF2B5EF4-FFF2-40B4-BE49-F238E27FC236}">
                              <a16:creationId xmlns:a16="http://schemas.microsoft.com/office/drawing/2014/main" id="{96038901-C2A6-0146-85FF-5809DA7834C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218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8" name="テキスト ボックス 207">
                          <a:extLst>
                            <a:ext uri="{FF2B5EF4-FFF2-40B4-BE49-F238E27FC236}">
                              <a16:creationId xmlns:a16="http://schemas.microsoft.com/office/drawing/2014/main" id="{63814C0A-4797-5B49-A92F-775F091026A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2788166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09" name="テキスト ボックス 208">
                          <a:extLst>
                            <a:ext uri="{FF2B5EF4-FFF2-40B4-BE49-F238E27FC236}">
                              <a16:creationId xmlns:a16="http://schemas.microsoft.com/office/drawing/2014/main" id="{84C57DF6-78BD-7C4C-BD8F-6AD49DEE22E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223520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0" name="テキスト ボックス 209">
                          <a:extLst>
                            <a:ext uri="{FF2B5EF4-FFF2-40B4-BE49-F238E27FC236}">
                              <a16:creationId xmlns:a16="http://schemas.microsoft.com/office/drawing/2014/main" id="{52109469-CF50-A44D-BE29-0623D0A0E13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025128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1" name="テキスト ボックス 210">
                          <a:extLst>
                            <a:ext uri="{FF2B5EF4-FFF2-40B4-BE49-F238E27FC236}">
                              <a16:creationId xmlns:a16="http://schemas.microsoft.com/office/drawing/2014/main" id="{B4841977-16C2-AA47-A4D2-F24E367A752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821962" y="336788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2" name="円/楕円 211">
                          <a:extLst>
                            <a:ext uri="{FF2B5EF4-FFF2-40B4-BE49-F238E27FC236}">
                              <a16:creationId xmlns:a16="http://schemas.microsoft.com/office/drawing/2014/main" id="{67C4CD9A-EE76-4A4F-A943-5F3082F668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69156" y="4684882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3" name="直線コネクタ 212">
                          <a:extLst>
                            <a:ext uri="{FF2B5EF4-FFF2-40B4-BE49-F238E27FC236}">
                              <a16:creationId xmlns:a16="http://schemas.microsoft.com/office/drawing/2014/main" id="{32394134-1374-B843-A93F-CD74A614080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3677712" y="4816115"/>
                          <a:ext cx="604227" cy="7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4" name="円/楕円 213">
                          <a:extLst>
                            <a:ext uri="{FF2B5EF4-FFF2-40B4-BE49-F238E27FC236}">
                              <a16:creationId xmlns:a16="http://schemas.microsoft.com/office/drawing/2014/main" id="{EBE18909-B98C-BC4B-9DA8-8FC79E18A7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51436" y="4684889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15" name="カギ線コネクタ 214">
                          <a:extLst>
                            <a:ext uri="{FF2B5EF4-FFF2-40B4-BE49-F238E27FC236}">
                              <a16:creationId xmlns:a16="http://schemas.microsoft.com/office/drawing/2014/main" id="{A18A8249-6C8C-1245-9C35-5BCD8A02030D}"/>
                            </a:ext>
                          </a:extLst>
                        </p:cNvPr>
                        <p:cNvCxnSpPr>
                          <a:cxnSpLocks/>
                          <a:stCxn id="131" idx="4"/>
                          <a:endCxn id="214" idx="2"/>
                        </p:cNvCxnSpPr>
                        <p:nvPr/>
                      </p:nvCxnSpPr>
                      <p:spPr>
                        <a:xfrm rot="16200000" flipH="1">
                          <a:off x="2083263" y="3441884"/>
                          <a:ext cx="2039458" cy="696885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6" name="テキスト ボックス 215">
                          <a:extLst>
                            <a:ext uri="{FF2B5EF4-FFF2-40B4-BE49-F238E27FC236}">
                              <a16:creationId xmlns:a16="http://schemas.microsoft.com/office/drawing/2014/main" id="{6468C12A-A67E-7143-B26C-360C443C34B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96136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7" name="テキスト ボックス 216">
                          <a:extLst>
                            <a:ext uri="{FF2B5EF4-FFF2-40B4-BE49-F238E27FC236}">
                              <a16:creationId xmlns:a16="http://schemas.microsoft.com/office/drawing/2014/main" id="{E9AEFF1E-3088-1F45-891C-6A3D58AC9F9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3" y="4865497"/>
                          <a:ext cx="338554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9" name="円/楕円 218">
                          <a:extLst>
                            <a:ext uri="{FF2B5EF4-FFF2-40B4-BE49-F238E27FC236}">
                              <a16:creationId xmlns:a16="http://schemas.microsoft.com/office/drawing/2014/main" id="{1B434F8B-CDAD-834C-83A3-92E31035A6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73883" y="5221308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0" name="直線コネクタ 219">
                          <a:extLst>
                            <a:ext uri="{FF2B5EF4-FFF2-40B4-BE49-F238E27FC236}">
                              <a16:creationId xmlns:a16="http://schemas.microsoft.com/office/drawing/2014/main" id="{A5983558-8447-2B4A-965B-907A10ED2BB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4491405" y="4816113"/>
                          <a:ext cx="604227" cy="1924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カギ線コネクタ 220">
                          <a:extLst>
                            <a:ext uri="{FF2B5EF4-FFF2-40B4-BE49-F238E27FC236}">
                              <a16:creationId xmlns:a16="http://schemas.microsoft.com/office/drawing/2014/main" id="{48C1F10D-BDF6-4645-987B-F5ACEB52353E}"/>
                            </a:ext>
                          </a:extLst>
                        </p:cNvPr>
                        <p:cNvCxnSpPr>
                          <a:cxnSpLocks/>
                          <a:stCxn id="214" idx="4"/>
                        </p:cNvCxnSpPr>
                        <p:nvPr/>
                      </p:nvCxnSpPr>
                      <p:spPr>
                        <a:xfrm rot="16200000" flipH="1">
                          <a:off x="3730770" y="4771239"/>
                          <a:ext cx="394146" cy="722112"/>
                        </a:xfrm>
                        <a:prstGeom prst="bentConnector2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2" name="テキスト ボックス 221">
                          <a:extLst>
                            <a:ext uri="{FF2B5EF4-FFF2-40B4-BE49-F238E27FC236}">
                              <a16:creationId xmlns:a16="http://schemas.microsoft.com/office/drawing/2014/main" id="{2B705810-EF12-1042-8E98-9A27A4F9E28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960694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3" name="テキスト ボックス 222">
                          <a:extLst>
                            <a:ext uri="{FF2B5EF4-FFF2-40B4-BE49-F238E27FC236}">
                              <a16:creationId xmlns:a16="http://schemas.microsoft.com/office/drawing/2014/main" id="{F55D7290-E120-4F41-98C4-6D2E7795BC8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786471" y="4343277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cxnSp>
                      <p:nvCxnSpPr>
                        <p:cNvPr id="224" name="直線コネクタ 223">
                          <a:extLst>
                            <a:ext uri="{FF2B5EF4-FFF2-40B4-BE49-F238E27FC236}">
                              <a16:creationId xmlns:a16="http://schemas.microsoft.com/office/drawing/2014/main" id="{AEC72192-5BA7-104D-AC32-54A40AC2A8C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-414161" y="2647629"/>
                          <a:ext cx="604227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25" name="円/楕円 224">
                          <a:extLst>
                            <a:ext uri="{FF2B5EF4-FFF2-40B4-BE49-F238E27FC236}">
                              <a16:creationId xmlns:a16="http://schemas.microsoft.com/office/drawing/2014/main" id="{CDEB65A6-0032-E242-BDE0-7954C18A19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644862" y="2520266"/>
                          <a:ext cx="230701" cy="250333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1600" b="1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26" name="テキスト ボックス 225">
                          <a:extLst>
                            <a:ext uri="{FF2B5EF4-FFF2-40B4-BE49-F238E27FC236}">
                              <a16:creationId xmlns:a16="http://schemas.microsoft.com/office/drawing/2014/main" id="{B567DB0F-B928-D54A-AA62-84AB81B9E41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03068" y="2190879"/>
                          <a:ext cx="412902" cy="56320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solidFill>
                                <a:srgbClr val="333333"/>
                              </a:solidFill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</a:t>
                          </a:r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36" name="円/楕円 135">
                          <a:extLst>
                            <a:ext uri="{FF2B5EF4-FFF2-40B4-BE49-F238E27FC236}">
                              <a16:creationId xmlns:a16="http://schemas.microsoft.com/office/drawing/2014/main" id="{B610ECD8-AC9F-0045-B408-7AF8A10E90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01268" y="252026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72" name="円/楕円 171">
                          <a:extLst>
                            <a:ext uri="{FF2B5EF4-FFF2-40B4-BE49-F238E27FC236}">
                              <a16:creationId xmlns:a16="http://schemas.microsoft.com/office/drawing/2014/main" id="{F7CC0A93-6B51-B642-9BBA-C25F50651C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291919" y="3714840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218" name="円/楕円 217">
                          <a:extLst>
                            <a:ext uri="{FF2B5EF4-FFF2-40B4-BE49-F238E27FC236}">
                              <a16:creationId xmlns:a16="http://schemas.microsoft.com/office/drawing/2014/main" id="{E2E2581F-CC6A-8747-8699-BF60F7BFCC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82849" y="4686806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53" name="円/楕円 152">
                          <a:extLst>
                            <a:ext uri="{FF2B5EF4-FFF2-40B4-BE49-F238E27FC236}">
                              <a16:creationId xmlns:a16="http://schemas.microsoft.com/office/drawing/2014/main" id="{701529D1-D967-A149-B288-C02FA1C379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3126337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  <p:sp>
                      <p:nvSpPr>
                        <p:cNvPr id="162" name="円/楕円 161">
                          <a:extLst>
                            <a:ext uri="{FF2B5EF4-FFF2-40B4-BE49-F238E27FC236}">
                              <a16:creationId xmlns:a16="http://schemas.microsoft.com/office/drawing/2014/main" id="{14103F93-F6EF-3A4D-9CB6-33522636E3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4481" y="4335025"/>
                          <a:ext cx="230701" cy="250332"/>
                        </a:xfrm>
                        <a:prstGeom prst="ellipse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>
                            <a:solidFill>
                              <a:srgbClr val="333333"/>
                            </a:solidFill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p:txBody>
                    </p:sp>
                  </p:grpSp>
                  <p:sp>
                    <p:nvSpPr>
                      <p:cNvPr id="88" name="円/楕円 87">
                        <a:extLst>
                          <a:ext uri="{FF2B5EF4-FFF2-40B4-BE49-F238E27FC236}">
                            <a16:creationId xmlns:a16="http://schemas.microsoft.com/office/drawing/2014/main" id="{10EBC578-4BE4-F248-B340-027B9A1F84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58800" y="4642205"/>
                        <a:ext cx="206178" cy="205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endParaRPr>
                      </a:p>
                    </p:txBody>
                  </p:sp>
                </p:grpSp>
                <p:sp>
                  <p:nvSpPr>
                    <p:cNvPr id="86" name="テキスト ボックス 85">
                      <a:extLst>
                        <a:ext uri="{FF2B5EF4-FFF2-40B4-BE49-F238E27FC236}">
                          <a16:creationId xmlns:a16="http://schemas.microsoft.com/office/drawing/2014/main" id="{9649DD5C-7254-8840-BBAD-368AD8CB54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16000" y="4350605"/>
                      <a:ext cx="36901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2400" dirty="0">
                          <a:solidFill>
                            <a:srgbClr val="333333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endParaRPr kumimoji="1" lang="ja-JP" altLang="en-US">
                        <a:solidFill>
                          <a:srgbClr val="33333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p:txBody>
                </p:sp>
              </p:grpSp>
            </p:grpSp>
            <p:cxnSp>
              <p:nvCxnSpPr>
                <p:cNvPr id="227" name="カギ線コネクタ 226">
                  <a:extLst>
                    <a:ext uri="{FF2B5EF4-FFF2-40B4-BE49-F238E27FC236}">
                      <a16:creationId xmlns:a16="http://schemas.microsoft.com/office/drawing/2014/main" id="{4E8DD66D-739E-F54E-9EFB-88D0E58EBA7B}"/>
                    </a:ext>
                  </a:extLst>
                </p:cNvPr>
                <p:cNvCxnSpPr>
                  <a:cxnSpLocks/>
                  <a:stCxn id="130" idx="0"/>
                </p:cNvCxnSpPr>
                <p:nvPr/>
              </p:nvCxnSpPr>
              <p:spPr>
                <a:xfrm rot="5400000" flipH="1" flipV="1">
                  <a:off x="6287821" y="3967608"/>
                  <a:ext cx="377662" cy="629523"/>
                </a:xfrm>
                <a:prstGeom prst="bentConnector2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3" name="直線コネクタ 202">
                <a:extLst>
                  <a:ext uri="{FF2B5EF4-FFF2-40B4-BE49-F238E27FC236}">
                    <a16:creationId xmlns:a16="http://schemas.microsoft.com/office/drawing/2014/main" id="{B250B7ED-776F-4F41-B85E-9A64CB07B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4506" y="4570995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角丸四角形吹き出し 30">
              <a:extLst>
                <a:ext uri="{FF2B5EF4-FFF2-40B4-BE49-F238E27FC236}">
                  <a16:creationId xmlns:a16="http://schemas.microsoft.com/office/drawing/2014/main" id="{250176ED-3012-E242-A132-1DF0DE57E209}"/>
                </a:ext>
              </a:extLst>
            </p:cNvPr>
            <p:cNvSpPr/>
            <p:nvPr/>
          </p:nvSpPr>
          <p:spPr>
            <a:xfrm>
              <a:off x="245926" y="2896209"/>
              <a:ext cx="914400" cy="338577"/>
            </a:xfrm>
            <a:prstGeom prst="wedgeRoundRectCallout">
              <a:avLst>
                <a:gd name="adj1" fmla="val -20832"/>
                <a:gd name="adj2" fmla="val 977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>
                  <a:solidFill>
                    <a:srgbClr val="333333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root</a:t>
              </a:r>
              <a:endParaRPr lang="ja-JP" altLang="en-US" sz="200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5B6ABED4-F6F9-BF4C-BBBE-BB30F77F24E5}"/>
                  </a:ext>
                </a:extLst>
              </p:cNvPr>
              <p:cNvSpPr txBox="1"/>
              <p:nvPr/>
            </p:nvSpPr>
            <p:spPr>
              <a:xfrm>
                <a:off x="382377" y="1177200"/>
                <a:ext cx="8440347" cy="1490381"/>
              </a:xfrm>
              <a:prstGeom prst="rect">
                <a:avLst/>
              </a:prstGeom>
              <a:noFill/>
            </p:spPr>
            <p:txBody>
              <a:bodyPr wrap="none" rtlCol="0">
                <a:normAutofit lnSpcReduction="10000"/>
              </a:bodyPr>
              <a:lstStyle/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Input: a </a:t>
                </a:r>
                <a:r>
                  <a:rPr lang="en-US" altLang="ja-JP" sz="2400" b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trie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(rooted edge-labeled tree) with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Hiragino Maru Gothic ProN W4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edges</a:t>
                </a:r>
              </a:p>
              <a:p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Output: </a:t>
                </a:r>
                <a:r>
                  <a:rPr lang="ja-JP" alt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・</a:t>
                </a:r>
                <a:r>
                  <a:rPr lang="en-US" altLang="ja-JP" sz="2400" b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maximal palindromes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  <a:p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            </a:t>
                </a:r>
                <a:r>
                  <a:rPr lang="ja-JP" altLang="en-US" sz="240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・</a:t>
                </a:r>
                <a:r>
                  <a:rPr lang="en-US" altLang="ja-JP" sz="2400" b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all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1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distinct palindromes</a:t>
                </a:r>
                <a:r>
                  <a:rPr lang="en-US" altLang="ja-JP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ea typeface="Hiragino Maru Gothic ProN W4" charset="-128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𝒯</m:t>
                    </m:r>
                  </m:oMath>
                </a14:m>
                <a:endParaRPr lang="en-US" altLang="ja-JP" sz="2400" dirty="0">
                  <a:solidFill>
                    <a:srgbClr val="333333"/>
                  </a:solidFill>
                  <a:latin typeface="Times New Roman" panose="02020603050405020304" pitchFamily="18" charset="0"/>
                  <a:ea typeface="Hiragino Maru Gothic ProN W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5B6ABED4-F6F9-BF4C-BBBE-BB30F77F2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77" y="1177200"/>
                <a:ext cx="8440347" cy="1490381"/>
              </a:xfrm>
              <a:prstGeom prst="rect">
                <a:avLst/>
              </a:prstGeom>
              <a:blipFill>
                <a:blip r:embed="rId3"/>
                <a:stretch>
                  <a:fillRect l="-1051" t="-5932" b="-42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B6D273D-1BD6-D147-B571-AC1D85B34C90}"/>
              </a:ext>
            </a:extLst>
          </p:cNvPr>
          <p:cNvSpPr txBox="1"/>
          <p:nvPr/>
        </p:nvSpPr>
        <p:spPr>
          <a:xfrm>
            <a:off x="0" y="1777"/>
            <a:ext cx="9144000" cy="707886"/>
          </a:xfrm>
          <a:prstGeom prst="rect">
            <a:avLst/>
          </a:prstGeom>
          <a:solidFill>
            <a:srgbClr val="2EA2B3">
              <a:alpha val="92157"/>
            </a:srgbClr>
          </a:solidFill>
          <a:ln>
            <a:solidFill>
              <a:srgbClr val="2EA2B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Times New Roman" panose="02020603050405020304" pitchFamily="18" charset="0"/>
                <a:ea typeface="Hiragino Maru Gothic ProN W4" charset="-128"/>
                <a:cs typeface="Times New Roman" panose="02020603050405020304" pitchFamily="18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863517567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1 4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57C6ED"/>
      </a:accent1>
      <a:accent2>
        <a:srgbClr val="288FD8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274308</TotalTime>
  <Words>6102</Words>
  <Application>Microsoft Macintosh PowerPoint</Application>
  <PresentationFormat>画面に合わせる (4:3)</PresentationFormat>
  <Paragraphs>1727</Paragraphs>
  <Slides>63</Slides>
  <Notes>63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75" baseType="lpstr">
      <vt:lpstr>Hiragino Maru Gothic ProN W4</vt:lpstr>
      <vt:lpstr>ＭＳ Ｐゴシック</vt:lpstr>
      <vt:lpstr>Yu Gothic</vt:lpstr>
      <vt:lpstr>Yu Gothic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レトロスペクト</vt:lpstr>
      <vt:lpstr>Computing  Maximal Palindromes and  Distinct Palindromes in a Trie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舩越満</dc:creator>
  <cp:lastModifiedBy>舩越満</cp:lastModifiedBy>
  <cp:revision>2229</cp:revision>
  <cp:lastPrinted>2019-08-24T09:52:09Z</cp:lastPrinted>
  <dcterms:created xsi:type="dcterms:W3CDTF">2017-05-18T07:15:24Z</dcterms:created>
  <dcterms:modified xsi:type="dcterms:W3CDTF">2019-08-26T08:57:34Z</dcterms:modified>
</cp:coreProperties>
</file>