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90" r:id="rId1"/>
  </p:sldMasterIdLst>
  <p:notesMasterIdLst>
    <p:notesMasterId r:id="rId18"/>
  </p:notesMasterIdLst>
  <p:handoutMasterIdLst>
    <p:handoutMasterId r:id="rId19"/>
  </p:handoutMasterIdLst>
  <p:sldIdLst>
    <p:sldId id="398" r:id="rId2"/>
    <p:sldId id="400" r:id="rId3"/>
    <p:sldId id="352" r:id="rId4"/>
    <p:sldId id="404" r:id="rId5"/>
    <p:sldId id="406" r:id="rId6"/>
    <p:sldId id="380" r:id="rId7"/>
    <p:sldId id="419" r:id="rId8"/>
    <p:sldId id="381" r:id="rId9"/>
    <p:sldId id="420" r:id="rId10"/>
    <p:sldId id="422" r:id="rId11"/>
    <p:sldId id="421" r:id="rId12"/>
    <p:sldId id="426" r:id="rId13"/>
    <p:sldId id="427" r:id="rId14"/>
    <p:sldId id="425" r:id="rId15"/>
    <p:sldId id="415" r:id="rId16"/>
    <p:sldId id="258" r:id="rId1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7F09"/>
    <a:srgbClr val="FDF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55" autoAdjust="0"/>
    <p:restoredTop sz="93907" autoAdjust="0"/>
  </p:normalViewPr>
  <p:slideViewPr>
    <p:cSldViewPr>
      <p:cViewPr varScale="1">
        <p:scale>
          <a:sx n="70" d="100"/>
          <a:sy n="70" d="100"/>
        </p:scale>
        <p:origin x="129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8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C75279-B49C-48E8-B79B-DC935B7B53FF}" type="datetimeFigureOut">
              <a:rPr lang="en-US" smtClean="0"/>
              <a:t>29-Aug-16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809EF1-A1A1-4483-A783-6D07277C0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8929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667C3A0-A700-4CDA-81AD-340E70193208}" type="datetimeFigureOut">
              <a:rPr lang="en-US" smtClean="0"/>
              <a:pPr/>
              <a:t>29-Aug-16</a:t>
            </a:fld>
            <a:endParaRPr lang="en-US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5D53FD1-B07A-487A-BD63-6CA163AC81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2143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53FD1-B07A-487A-BD63-6CA163AC81F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088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E7C7A-3F9B-4E60-917E-016E2D7E1515}" type="datetime1">
              <a:rPr lang="en-US" smtClean="0"/>
              <a:t>29-Aug-16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PSC-August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F5F91-A7D3-4290-BF23-F63818F57B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7854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71FB-7CAC-44E5-95F0-4B757AB3302E}" type="datetime1">
              <a:rPr lang="en-US" smtClean="0"/>
              <a:t>29-Aug-16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PSC-August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F5F91-A7D3-4290-BF23-F63818F57B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662209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71FB-7CAC-44E5-95F0-4B757AB3302E}" type="datetime1">
              <a:rPr lang="en-US" smtClean="0"/>
              <a:t>29-Aug-16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PSC-August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F5F91-A7D3-4290-BF23-F63818F57B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14924371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71FB-7CAC-44E5-95F0-4B757AB3302E}" type="datetime1">
              <a:rPr lang="en-US" smtClean="0"/>
              <a:t>29-Aug-16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PSC-August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F5F91-A7D3-4290-BF23-F63818F57B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041069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71FB-7CAC-44E5-95F0-4B757AB3302E}" type="datetime1">
              <a:rPr lang="en-US" smtClean="0"/>
              <a:t>29-Aug-16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PSC-August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F5F91-A7D3-4290-BF23-F63818F57B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5712008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71FB-7CAC-44E5-95F0-4B757AB3302E}" type="datetime1">
              <a:rPr lang="en-US" smtClean="0"/>
              <a:t>29-Aug-16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PSC-August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F5F91-A7D3-4290-BF23-F63818F57B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321143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92304-A59A-4B3E-813E-2AC1E6354340}" type="datetime1">
              <a:rPr lang="en-US" smtClean="0"/>
              <a:t>29-Aug-16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PSC-August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F5F91-A7D3-4290-BF23-F63818F57B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6410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73FFF-6A96-4549-89D1-74B424B4AABB}" type="datetime1">
              <a:rPr lang="en-US" smtClean="0"/>
              <a:t>29-Aug-16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PSC-August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F5F91-A7D3-4290-BF23-F63818F57B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90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034B-497B-4BD9-A794-3C2B8FCE377B}" type="datetime1">
              <a:rPr lang="en-US" smtClean="0"/>
              <a:t>29-Aug-16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F5F91-A7D3-4290-BF23-F63818F57B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6319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1D16F-B431-4B6A-96CE-7B0C54E56CE3}" type="datetime1">
              <a:rPr lang="en-US" smtClean="0"/>
              <a:t>29-Aug-16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F5F91-A7D3-4290-BF23-F63818F57B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369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B8C04-8B2A-4006-99A4-1BB184E112DE}" type="datetime1">
              <a:rPr lang="en-US" smtClean="0"/>
              <a:t>29-Aug-16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F5F91-A7D3-4290-BF23-F63818F57B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3847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F27F9-ABED-4CD6-8EEE-08661D72879F}" type="datetime1">
              <a:rPr lang="en-US" smtClean="0"/>
              <a:t>29-Aug-16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F5F91-A7D3-4290-BF23-F63818F57B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060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D224-73EA-44B4-AAF7-12A71B3CF57D}" type="datetime1">
              <a:rPr lang="en-US" smtClean="0"/>
              <a:t>29-Aug-16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PSC-August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F5F91-A7D3-4290-BF23-F63818F57B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298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665D-8972-4933-8F7A-750A36A1B27C}" type="datetime1">
              <a:rPr lang="en-US" smtClean="0"/>
              <a:t>29-Aug-16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PSC-August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F5F91-A7D3-4290-BF23-F63818F57B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24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3C68-64E4-438A-84F7-32368694246F}" type="datetime1">
              <a:rPr lang="en-US" smtClean="0"/>
              <a:t>29-Aug-16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PSC-August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F5F91-A7D3-4290-BF23-F63818F57B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914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679C-5FC0-4C2E-8CF6-99C6AF49E573}" type="datetime1">
              <a:rPr lang="en-US" smtClean="0"/>
              <a:t>29-Aug-16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PSC-August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F5F91-A7D3-4290-BF23-F63818F57B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24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871FB-7CAC-44E5-95F0-4B757AB3302E}" type="datetime1">
              <a:rPr lang="en-US" smtClean="0"/>
              <a:t>29-Aug-16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PSC - August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53F5F91-A7D3-4290-BF23-F63818F57B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615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91" r:id="rId1"/>
    <p:sldLayoutId id="2147484492" r:id="rId2"/>
    <p:sldLayoutId id="2147484493" r:id="rId3"/>
    <p:sldLayoutId id="2147484494" r:id="rId4"/>
    <p:sldLayoutId id="2147484495" r:id="rId5"/>
    <p:sldLayoutId id="2147484496" r:id="rId6"/>
    <p:sldLayoutId id="2147484497" r:id="rId7"/>
    <p:sldLayoutId id="2147484498" r:id="rId8"/>
    <p:sldLayoutId id="2147484499" r:id="rId9"/>
    <p:sldLayoutId id="2147484500" r:id="rId10"/>
    <p:sldLayoutId id="2147484501" r:id="rId11"/>
    <p:sldLayoutId id="2147484502" r:id="rId12"/>
    <p:sldLayoutId id="2147484503" r:id="rId13"/>
    <p:sldLayoutId id="2147484504" r:id="rId14"/>
    <p:sldLayoutId id="2147484505" r:id="rId15"/>
    <p:sldLayoutId id="2147484506" r:id="rId16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sz="4000" dirty="0" smtClean="0"/>
              <a:t>Accelerated Partial Decoding in Wavelet Trees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466398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smtClean="0"/>
              <a:t>Gilad Baruch</a:t>
            </a:r>
            <a:r>
              <a:rPr lang="en-US" baseline="30000" dirty="0" smtClean="0"/>
              <a:t>+</a:t>
            </a:r>
            <a:r>
              <a:rPr lang="en-US" dirty="0" smtClean="0"/>
              <a:t>, </a:t>
            </a:r>
            <a:r>
              <a:rPr lang="en-US" dirty="0" err="1" smtClean="0"/>
              <a:t>Shmuel</a:t>
            </a:r>
            <a:r>
              <a:rPr lang="en-US" dirty="0" smtClean="0"/>
              <a:t> T. Klein</a:t>
            </a:r>
            <a:r>
              <a:rPr lang="en-US" baseline="30000" dirty="0" smtClean="0"/>
              <a:t>+</a:t>
            </a:r>
            <a:r>
              <a:rPr lang="en-US" dirty="0" smtClean="0"/>
              <a:t>, Dana </a:t>
            </a:r>
            <a:r>
              <a:rPr lang="en-US" dirty="0" err="1" smtClean="0"/>
              <a:t>Shapira</a:t>
            </a:r>
            <a:r>
              <a:rPr lang="en-US" baseline="30000" dirty="0" err="1" smtClean="0"/>
              <a:t>o</a:t>
            </a:r>
            <a:endParaRPr lang="en-US" baseline="30000" dirty="0" smtClean="0"/>
          </a:p>
          <a:p>
            <a:pPr algn="l"/>
            <a:endParaRPr lang="en-US" baseline="30000" dirty="0" smtClean="0"/>
          </a:p>
          <a:p>
            <a:pPr algn="l"/>
            <a:r>
              <a:rPr lang="en-US" baseline="30000" dirty="0" smtClean="0"/>
              <a:t>+ </a:t>
            </a:r>
            <a:r>
              <a:rPr lang="en-US" dirty="0" smtClean="0"/>
              <a:t>- </a:t>
            </a:r>
            <a:r>
              <a:rPr lang="en-US" dirty="0"/>
              <a:t>Bar </a:t>
            </a:r>
            <a:r>
              <a:rPr lang="en-US" dirty="0" err="1"/>
              <a:t>Ilan</a:t>
            </a:r>
            <a:r>
              <a:rPr lang="en-US" dirty="0"/>
              <a:t> </a:t>
            </a:r>
            <a:r>
              <a:rPr lang="en-US" dirty="0" smtClean="0"/>
              <a:t>University</a:t>
            </a:r>
          </a:p>
          <a:p>
            <a:pPr algn="l"/>
            <a:r>
              <a:rPr lang="en-US" baseline="30000" dirty="0" smtClean="0"/>
              <a:t>o</a:t>
            </a:r>
            <a:r>
              <a:rPr lang="en-US" dirty="0" smtClean="0"/>
              <a:t> - Ariel University</a:t>
            </a:r>
            <a:endParaRPr lang="en-US" baseline="30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PSC – August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40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Naïve Partial Decoding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1556792"/>
            <a:ext cx="7920880" cy="267765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partial_decode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(V, </a:t>
            </a:r>
            <a:r>
              <a:rPr lang="en-US" sz="2400" b="1" i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i="1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i="1" dirty="0">
                <a:latin typeface="Courier New" pitchFamily="49" charset="0"/>
                <a:cs typeface="Courier New" pitchFamily="49" charset="0"/>
              </a:rPr>
              <a:t>text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Symbol"/>
              </a:rPr>
              <a:t>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Symbol"/>
              </a:rPr>
              <a:t>	for </a:t>
            </a:r>
            <a:r>
              <a:rPr lang="en-US" sz="2400" b="1" i="1" dirty="0" smtClean="0">
                <a:latin typeface="Courier New" pitchFamily="49" charset="0"/>
                <a:cs typeface="Courier New" pitchFamily="49" charset="0"/>
                <a:sym typeface="Symbol"/>
              </a:rPr>
              <a:t>k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Symbol"/>
              </a:rPr>
              <a:t> = </a:t>
            </a:r>
            <a:r>
              <a:rPr lang="en-US" sz="2400" b="1" i="1" dirty="0" err="1" smtClean="0">
                <a:latin typeface="Courier New" pitchFamily="49" charset="0"/>
                <a:cs typeface="Courier New" pitchFamily="49" charset="0"/>
                <a:sym typeface="Symbol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Symbol"/>
              </a:rPr>
              <a:t> to </a:t>
            </a:r>
            <a:r>
              <a:rPr lang="en-US" sz="2400" b="1" i="1" dirty="0" smtClean="0">
                <a:latin typeface="Courier New" pitchFamily="49" charset="0"/>
                <a:cs typeface="Courier New" pitchFamily="49" charset="0"/>
                <a:sym typeface="Symbol"/>
              </a:rPr>
              <a:t>j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Symbol"/>
              </a:rPr>
              <a:t>		</a:t>
            </a:r>
            <a:r>
              <a:rPr lang="en-US" sz="2400" b="1" i="1" dirty="0" smtClean="0">
                <a:latin typeface="Courier New" pitchFamily="49" charset="0"/>
                <a:cs typeface="Courier New" pitchFamily="49" charset="0"/>
                <a:sym typeface="Symbol"/>
              </a:rPr>
              <a:t>c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Symbol"/>
              </a:rPr>
              <a:t>         access(V, </a:t>
            </a:r>
            <a:r>
              <a:rPr lang="en-US" sz="2400" b="1" i="1" dirty="0">
                <a:latin typeface="Courier New" pitchFamily="49" charset="0"/>
                <a:cs typeface="Courier New" pitchFamily="49" charset="0"/>
                <a:sym typeface="Symbol"/>
              </a:rPr>
              <a:t>k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Symbol"/>
              </a:rPr>
              <a:t>)</a:t>
            </a:r>
            <a:r>
              <a:rPr lang="en-US" sz="2400" b="1" dirty="0">
                <a:latin typeface="Courier New" pitchFamily="49" charset="0"/>
                <a:cs typeface="Courier New" pitchFamily="49" charset="0"/>
                <a:sym typeface="Symbol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Symbol"/>
              </a:rPr>
              <a:t>	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Symbol"/>
              </a:rPr>
              <a:t>		</a:t>
            </a:r>
            <a:r>
              <a:rPr lang="en-US" sz="2400" b="1" i="1" dirty="0">
                <a:latin typeface="Courier New" pitchFamily="49" charset="0"/>
                <a:cs typeface="Courier New" pitchFamily="49" charset="0"/>
                <a:sym typeface="Symbol"/>
              </a:rPr>
              <a:t>text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Symbol"/>
              </a:rPr>
              <a:t>      </a:t>
            </a:r>
            <a:r>
              <a:rPr lang="en-US" sz="2400" b="1" i="1" dirty="0" err="1">
                <a:latin typeface="Courier New" pitchFamily="49" charset="0"/>
                <a:cs typeface="Courier New" pitchFamily="49" charset="0"/>
                <a:sym typeface="Symbol"/>
              </a:rPr>
              <a:t>text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  <a:sym typeface="Symbol"/>
              </a:rPr>
              <a:t></a:t>
            </a:r>
            <a:r>
              <a:rPr lang="en-US" sz="2400" b="1" i="1" dirty="0" err="1">
                <a:latin typeface="Courier New" pitchFamily="49" charset="0"/>
                <a:cs typeface="Courier New" pitchFamily="49" charset="0"/>
                <a:sym typeface="Symbol"/>
              </a:rPr>
              <a:t>c</a:t>
            </a:r>
            <a:endParaRPr lang="en-US" sz="2400" b="1" i="1" dirty="0">
              <a:latin typeface="Courier New" pitchFamily="49" charset="0"/>
              <a:cs typeface="Courier New" pitchFamily="49" charset="0"/>
              <a:sym typeface="Symbol"/>
            </a:endParaRP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Symbol"/>
              </a:rPr>
              <a:t>	return </a:t>
            </a:r>
            <a:r>
              <a:rPr lang="en-US" sz="2400" b="1" i="1" dirty="0">
                <a:latin typeface="Courier New" pitchFamily="49" charset="0"/>
                <a:cs typeface="Courier New" pitchFamily="49" charset="0"/>
                <a:sym typeface="Symbol"/>
              </a:rPr>
              <a:t>text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  <a:sym typeface="Symbol"/>
              </a:rPr>
              <a:t>}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562544" y="2168740"/>
            <a:ext cx="792088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3468504" y="2912755"/>
            <a:ext cx="792088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468504" y="3272795"/>
            <a:ext cx="792088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83567" y="4711784"/>
            <a:ext cx="7920881" cy="12003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full_decode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(V){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Symbol"/>
              </a:rPr>
              <a:t>return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  <a:sym typeface="Symbol"/>
              </a:rPr>
              <a:t>partial_decode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Symbol"/>
              </a:rPr>
              <a:t>(V, 0,length(V))</a:t>
            </a:r>
            <a:endParaRPr lang="en-US" sz="2400" b="1" dirty="0">
              <a:latin typeface="Courier New" pitchFamily="49" charset="0"/>
              <a:cs typeface="Courier New" pitchFamily="49" charset="0"/>
              <a:sym typeface="Symbol"/>
            </a:endParaRP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  <a:sym typeface="Symbol"/>
              </a:rPr>
              <a:t>}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40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Accelerating Partial Decoding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09598" y="1700808"/>
            <a:ext cx="6626698" cy="388077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Binary rank operation</a:t>
            </a:r>
          </a:p>
          <a:p>
            <a:pPr lvl="1"/>
            <a:r>
              <a:rPr lang="en-US" dirty="0" smtClean="0"/>
              <a:t>Constant time</a:t>
            </a:r>
          </a:p>
          <a:p>
            <a:pPr lvl="1"/>
            <a:r>
              <a:rPr lang="en-US" dirty="0" smtClean="0"/>
              <a:t>Most time consuming</a:t>
            </a:r>
          </a:p>
          <a:p>
            <a:r>
              <a:rPr lang="en-US" dirty="0" smtClean="0"/>
              <a:t>Idea</a:t>
            </a:r>
          </a:p>
          <a:p>
            <a:pPr lvl="1"/>
            <a:r>
              <a:rPr lang="en-US" dirty="0" smtClean="0"/>
              <a:t>Reuse information of previous decoded characters</a:t>
            </a:r>
          </a:p>
          <a:p>
            <a:r>
              <a:rPr lang="en-US" sz="2000" dirty="0" smtClean="0"/>
              <a:t>How</a:t>
            </a:r>
          </a:p>
          <a:p>
            <a:pPr lvl="1"/>
            <a:r>
              <a:rPr lang="en-US" dirty="0" smtClean="0"/>
              <a:t>Store rank values in an additional array of computed nodes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978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Accelerated Partial Decoding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09598" y="1700808"/>
            <a:ext cx="6626698" cy="3880773"/>
          </a:xfrm>
        </p:spPr>
        <p:txBody>
          <a:bodyPr/>
          <a:lstStyle/>
          <a:p>
            <a:r>
              <a:rPr lang="en-US" sz="2000" dirty="0" smtClean="0"/>
              <a:t>Despite the </a:t>
            </a:r>
            <a:r>
              <a:rPr lang="en-US" sz="2000" i="1" dirty="0" smtClean="0"/>
              <a:t>O</a:t>
            </a:r>
            <a:r>
              <a:rPr lang="en-US" sz="2000" dirty="0" smtClean="0"/>
              <a:t>(1) complexity, the binary Rank operation performed on each node is still the most time-consuming operation in the process.</a:t>
            </a:r>
            <a:endParaRPr lang="en-US" sz="2000" dirty="0"/>
          </a:p>
          <a:p>
            <a:r>
              <a:rPr lang="en-US" sz="2000" dirty="0" smtClean="0"/>
              <a:t>We can save this processing when decoding consecutive characters, by reusing the knowledge we gathered while decoding the previous character.</a:t>
            </a:r>
          </a:p>
          <a:p>
            <a:r>
              <a:rPr lang="en-US" sz="2000" dirty="0" smtClean="0"/>
              <a:t>To do that, we will keep an additional array in the size of the nodes, called </a:t>
            </a:r>
            <a:r>
              <a:rPr lang="en-US" sz="2000" i="1" dirty="0" err="1" smtClean="0"/>
              <a:t>rnk</a:t>
            </a:r>
            <a:r>
              <a:rPr lang="en-US" sz="2000" dirty="0" smtClean="0"/>
              <a:t>, which will store the rank values we computed up to that point.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14358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/>
          <p:cNvSpPr/>
          <p:nvPr/>
        </p:nvSpPr>
        <p:spPr>
          <a:xfrm>
            <a:off x="2051720" y="5450776"/>
            <a:ext cx="216172" cy="3544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3272398" y="4273000"/>
            <a:ext cx="97234" cy="2916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3634727" y="3682160"/>
            <a:ext cx="145185" cy="3949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6722192" y="2595048"/>
            <a:ext cx="131504" cy="607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2028289" y="5436934"/>
            <a:ext cx="271271" cy="4107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3101050" y="4273000"/>
            <a:ext cx="154710" cy="3270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3518391" y="3700149"/>
            <a:ext cx="125244" cy="3717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6588224" y="2585000"/>
            <a:ext cx="131504" cy="607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מחבר ישר 18"/>
          <p:cNvCxnSpPr>
            <a:stCxn id="23" idx="2"/>
            <a:endCxn id="7" idx="0"/>
          </p:cNvCxnSpPr>
          <p:nvPr/>
        </p:nvCxnSpPr>
        <p:spPr>
          <a:xfrm flipH="1">
            <a:off x="5584102" y="4685267"/>
            <a:ext cx="860106" cy="40530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מחבר ישר 20"/>
          <p:cNvCxnSpPr>
            <a:stCxn id="23" idx="6"/>
            <a:endCxn id="33" idx="0"/>
          </p:cNvCxnSpPr>
          <p:nvPr/>
        </p:nvCxnSpPr>
        <p:spPr>
          <a:xfrm>
            <a:off x="6729960" y="4685267"/>
            <a:ext cx="873786" cy="3961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אליפסה 47"/>
          <p:cNvSpPr/>
          <p:nvPr/>
        </p:nvSpPr>
        <p:spPr>
          <a:xfrm>
            <a:off x="5441226" y="5090576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מחבר ישר 50"/>
          <p:cNvCxnSpPr>
            <a:stCxn id="7" idx="3"/>
            <a:endCxn id="10" idx="0"/>
          </p:cNvCxnSpPr>
          <p:nvPr/>
        </p:nvCxnSpPr>
        <p:spPr>
          <a:xfrm rot="5400000">
            <a:off x="5119756" y="5298762"/>
            <a:ext cx="327599" cy="3990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מחבר ישר 51"/>
          <p:cNvCxnSpPr>
            <a:stCxn id="7" idx="5"/>
            <a:endCxn id="13" idx="0"/>
          </p:cNvCxnSpPr>
          <p:nvPr/>
        </p:nvCxnSpPr>
        <p:spPr>
          <a:xfrm rot="16200000" flipH="1">
            <a:off x="5720850" y="5298761"/>
            <a:ext cx="327599" cy="3990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אליפסה 61"/>
          <p:cNvSpPr/>
          <p:nvPr/>
        </p:nvSpPr>
        <p:spPr>
          <a:xfrm>
            <a:off x="4941160" y="5662080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אליפסה 64"/>
          <p:cNvSpPr/>
          <p:nvPr/>
        </p:nvSpPr>
        <p:spPr>
          <a:xfrm>
            <a:off x="4655408" y="6233584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מחבר ישר 67"/>
          <p:cNvCxnSpPr>
            <a:stCxn id="10" idx="3"/>
            <a:endCxn id="11" idx="0"/>
          </p:cNvCxnSpPr>
          <p:nvPr/>
        </p:nvCxnSpPr>
        <p:spPr>
          <a:xfrm rot="5400000">
            <a:off x="4726847" y="5977423"/>
            <a:ext cx="327599" cy="1847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אליפסה 77"/>
          <p:cNvSpPr/>
          <p:nvPr/>
        </p:nvSpPr>
        <p:spPr>
          <a:xfrm>
            <a:off x="5941292" y="5662080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אליפסה 78"/>
          <p:cNvSpPr/>
          <p:nvPr/>
        </p:nvSpPr>
        <p:spPr>
          <a:xfrm>
            <a:off x="6227044" y="6233584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אליפסה 96"/>
          <p:cNvSpPr/>
          <p:nvPr/>
        </p:nvSpPr>
        <p:spPr>
          <a:xfrm>
            <a:off x="5655540" y="6233584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מחבר ישר 101"/>
          <p:cNvCxnSpPr>
            <a:stCxn id="13" idx="3"/>
            <a:endCxn id="15" idx="0"/>
          </p:cNvCxnSpPr>
          <p:nvPr/>
        </p:nvCxnSpPr>
        <p:spPr>
          <a:xfrm rot="5400000">
            <a:off x="5726979" y="5977423"/>
            <a:ext cx="327599" cy="1847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מחבר ישר 102"/>
          <p:cNvCxnSpPr>
            <a:stCxn id="13" idx="5"/>
            <a:endCxn id="14" idx="0"/>
          </p:cNvCxnSpPr>
          <p:nvPr/>
        </p:nvCxnSpPr>
        <p:spPr>
          <a:xfrm rot="16200000" flipH="1">
            <a:off x="6113759" y="5977422"/>
            <a:ext cx="327599" cy="1847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אליפסה 78"/>
          <p:cNvSpPr/>
          <p:nvPr/>
        </p:nvSpPr>
        <p:spPr>
          <a:xfrm>
            <a:off x="5168870" y="6270583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מחבר ישר 102"/>
          <p:cNvCxnSpPr>
            <a:stCxn id="10" idx="5"/>
            <a:endCxn id="18" idx="0"/>
          </p:cNvCxnSpPr>
          <p:nvPr/>
        </p:nvCxnSpPr>
        <p:spPr>
          <a:xfrm>
            <a:off x="5185065" y="5905985"/>
            <a:ext cx="126681" cy="3645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אליפסה 1"/>
          <p:cNvSpPr/>
          <p:nvPr/>
        </p:nvSpPr>
        <p:spPr>
          <a:xfrm>
            <a:off x="4862312" y="3822311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ln>
                <a:solidFill>
                  <a:schemeClr val="tx1"/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מחבר ישר 18"/>
          <p:cNvCxnSpPr>
            <a:stCxn id="20" idx="3"/>
            <a:endCxn id="24" idx="0"/>
          </p:cNvCxnSpPr>
          <p:nvPr/>
        </p:nvCxnSpPr>
        <p:spPr>
          <a:xfrm flipH="1">
            <a:off x="3709044" y="4066216"/>
            <a:ext cx="1195115" cy="4761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מחבר ישר 20"/>
          <p:cNvCxnSpPr>
            <a:stCxn id="20" idx="5"/>
            <a:endCxn id="23" idx="0"/>
          </p:cNvCxnSpPr>
          <p:nvPr/>
        </p:nvCxnSpPr>
        <p:spPr>
          <a:xfrm>
            <a:off x="5106217" y="4066216"/>
            <a:ext cx="1480867" cy="4761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אליפסה 105"/>
          <p:cNvSpPr/>
          <p:nvPr/>
        </p:nvSpPr>
        <p:spPr>
          <a:xfrm>
            <a:off x="6444208" y="4542391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" name="אליפסה 47"/>
          <p:cNvSpPr/>
          <p:nvPr/>
        </p:nvSpPr>
        <p:spPr>
          <a:xfrm>
            <a:off x="3566168" y="4542391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מחבר ישר 50"/>
          <p:cNvCxnSpPr>
            <a:stCxn id="24" idx="3"/>
            <a:endCxn id="27" idx="0"/>
          </p:cNvCxnSpPr>
          <p:nvPr/>
        </p:nvCxnSpPr>
        <p:spPr>
          <a:xfrm flipH="1">
            <a:off x="3274716" y="4786296"/>
            <a:ext cx="333299" cy="32531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מחבר ישר 51"/>
          <p:cNvCxnSpPr>
            <a:stCxn id="24" idx="5"/>
            <a:endCxn id="28" idx="0"/>
          </p:cNvCxnSpPr>
          <p:nvPr/>
        </p:nvCxnSpPr>
        <p:spPr>
          <a:xfrm>
            <a:off x="3810073" y="4786296"/>
            <a:ext cx="464775" cy="32531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אליפסה 61"/>
          <p:cNvSpPr/>
          <p:nvPr/>
        </p:nvSpPr>
        <p:spPr>
          <a:xfrm>
            <a:off x="3131840" y="5111615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8" name="אליפסה 77"/>
          <p:cNvSpPr/>
          <p:nvPr/>
        </p:nvSpPr>
        <p:spPr>
          <a:xfrm>
            <a:off x="4131972" y="5111615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9" name="אליפסה 78"/>
          <p:cNvSpPr/>
          <p:nvPr/>
        </p:nvSpPr>
        <p:spPr>
          <a:xfrm>
            <a:off x="4417724" y="5683119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אליפסה 96"/>
          <p:cNvSpPr/>
          <p:nvPr/>
        </p:nvSpPr>
        <p:spPr>
          <a:xfrm>
            <a:off x="3846220" y="5683119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" name="מחבר ישר 101"/>
          <p:cNvCxnSpPr>
            <a:stCxn id="28" idx="3"/>
            <a:endCxn id="30" idx="0"/>
          </p:cNvCxnSpPr>
          <p:nvPr/>
        </p:nvCxnSpPr>
        <p:spPr>
          <a:xfrm rot="5400000">
            <a:off x="3917659" y="5426958"/>
            <a:ext cx="327599" cy="1847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מחבר ישר 102"/>
          <p:cNvCxnSpPr>
            <a:stCxn id="28" idx="5"/>
            <a:endCxn id="29" idx="0"/>
          </p:cNvCxnSpPr>
          <p:nvPr/>
        </p:nvCxnSpPr>
        <p:spPr>
          <a:xfrm rot="16200000" flipH="1">
            <a:off x="4304439" y="5426957"/>
            <a:ext cx="327599" cy="1847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אליפסה 47"/>
          <p:cNvSpPr/>
          <p:nvPr/>
        </p:nvSpPr>
        <p:spPr>
          <a:xfrm>
            <a:off x="7460870" y="5081456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4" name="מחבר ישר 50"/>
          <p:cNvCxnSpPr>
            <a:stCxn id="33" idx="3"/>
            <a:endCxn id="36" idx="0"/>
          </p:cNvCxnSpPr>
          <p:nvPr/>
        </p:nvCxnSpPr>
        <p:spPr>
          <a:xfrm rot="5400000">
            <a:off x="7139400" y="5289642"/>
            <a:ext cx="327599" cy="3990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מחבר ישר 51"/>
          <p:cNvCxnSpPr>
            <a:stCxn id="33" idx="5"/>
            <a:endCxn id="39" idx="0"/>
          </p:cNvCxnSpPr>
          <p:nvPr/>
        </p:nvCxnSpPr>
        <p:spPr>
          <a:xfrm rot="16200000" flipH="1">
            <a:off x="7740494" y="5289641"/>
            <a:ext cx="327599" cy="3990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אליפסה 61"/>
          <p:cNvSpPr/>
          <p:nvPr/>
        </p:nvSpPr>
        <p:spPr>
          <a:xfrm>
            <a:off x="6960804" y="5652960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אליפסה 64"/>
          <p:cNvSpPr/>
          <p:nvPr/>
        </p:nvSpPr>
        <p:spPr>
          <a:xfrm>
            <a:off x="6675052" y="6224464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8" name="מחבר ישר 67"/>
          <p:cNvCxnSpPr>
            <a:stCxn id="36" idx="3"/>
            <a:endCxn id="37" idx="0"/>
          </p:cNvCxnSpPr>
          <p:nvPr/>
        </p:nvCxnSpPr>
        <p:spPr>
          <a:xfrm rot="5400000">
            <a:off x="6746491" y="5968303"/>
            <a:ext cx="327599" cy="1847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אליפסה 77"/>
          <p:cNvSpPr/>
          <p:nvPr/>
        </p:nvSpPr>
        <p:spPr>
          <a:xfrm>
            <a:off x="7960936" y="5652960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אליפסה 78"/>
          <p:cNvSpPr/>
          <p:nvPr/>
        </p:nvSpPr>
        <p:spPr>
          <a:xfrm>
            <a:off x="8246688" y="6224464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אליפסה 96"/>
          <p:cNvSpPr/>
          <p:nvPr/>
        </p:nvSpPr>
        <p:spPr>
          <a:xfrm>
            <a:off x="7675184" y="6224464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2" name="מחבר ישר 101"/>
          <p:cNvCxnSpPr>
            <a:stCxn id="39" idx="3"/>
            <a:endCxn id="41" idx="0"/>
          </p:cNvCxnSpPr>
          <p:nvPr/>
        </p:nvCxnSpPr>
        <p:spPr>
          <a:xfrm rot="5400000">
            <a:off x="7746623" y="5968303"/>
            <a:ext cx="327599" cy="1847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מחבר ישר 102"/>
          <p:cNvCxnSpPr>
            <a:stCxn id="39" idx="5"/>
            <a:endCxn id="40" idx="0"/>
          </p:cNvCxnSpPr>
          <p:nvPr/>
        </p:nvCxnSpPr>
        <p:spPr>
          <a:xfrm rot="16200000" flipH="1">
            <a:off x="8133403" y="5968302"/>
            <a:ext cx="327599" cy="1847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אליפסה 78"/>
          <p:cNvSpPr/>
          <p:nvPr/>
        </p:nvSpPr>
        <p:spPr>
          <a:xfrm>
            <a:off x="7188514" y="6261463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5" name="מחבר ישר 102"/>
          <p:cNvCxnSpPr>
            <a:stCxn id="36" idx="5"/>
            <a:endCxn id="44" idx="0"/>
          </p:cNvCxnSpPr>
          <p:nvPr/>
        </p:nvCxnSpPr>
        <p:spPr>
          <a:xfrm>
            <a:off x="7204709" y="5896865"/>
            <a:ext cx="126681" cy="3645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אליפסה 1"/>
          <p:cNvSpPr/>
          <p:nvPr/>
        </p:nvSpPr>
        <p:spPr>
          <a:xfrm>
            <a:off x="3206128" y="3039343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ln>
                <a:solidFill>
                  <a:schemeClr val="tx1"/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7" name="מחבר ישר 18"/>
          <p:cNvCxnSpPr>
            <a:stCxn id="46" idx="3"/>
            <a:endCxn id="49" idx="0"/>
          </p:cNvCxnSpPr>
          <p:nvPr/>
        </p:nvCxnSpPr>
        <p:spPr>
          <a:xfrm flipH="1">
            <a:off x="1908844" y="3283248"/>
            <a:ext cx="1339131" cy="54818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מחבר ישר 20"/>
          <p:cNvCxnSpPr>
            <a:stCxn id="46" idx="5"/>
            <a:endCxn id="20" idx="1"/>
          </p:cNvCxnSpPr>
          <p:nvPr/>
        </p:nvCxnSpPr>
        <p:spPr>
          <a:xfrm>
            <a:off x="3450033" y="3283248"/>
            <a:ext cx="1454126" cy="58091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אליפסה 47"/>
          <p:cNvSpPr/>
          <p:nvPr/>
        </p:nvSpPr>
        <p:spPr>
          <a:xfrm>
            <a:off x="1765968" y="3831431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0" name="מחבר ישר 50"/>
          <p:cNvCxnSpPr>
            <a:stCxn id="49" idx="3"/>
            <a:endCxn id="52" idx="0"/>
          </p:cNvCxnSpPr>
          <p:nvPr/>
        </p:nvCxnSpPr>
        <p:spPr>
          <a:xfrm flipH="1">
            <a:off x="1474516" y="4075336"/>
            <a:ext cx="333299" cy="4716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מחבר ישר 51"/>
          <p:cNvCxnSpPr>
            <a:stCxn id="49" idx="5"/>
            <a:endCxn id="53" idx="0"/>
          </p:cNvCxnSpPr>
          <p:nvPr/>
        </p:nvCxnSpPr>
        <p:spPr>
          <a:xfrm>
            <a:off x="2009873" y="4075336"/>
            <a:ext cx="464775" cy="4716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אליפסה 61"/>
          <p:cNvSpPr/>
          <p:nvPr/>
        </p:nvSpPr>
        <p:spPr>
          <a:xfrm>
            <a:off x="1331640" y="4546951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3" name="אליפסה 77"/>
          <p:cNvSpPr/>
          <p:nvPr/>
        </p:nvSpPr>
        <p:spPr>
          <a:xfrm>
            <a:off x="2331772" y="4546951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4" name="אליפסה 78"/>
          <p:cNvSpPr/>
          <p:nvPr/>
        </p:nvSpPr>
        <p:spPr>
          <a:xfrm>
            <a:off x="2617524" y="5118455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אליפסה 96"/>
          <p:cNvSpPr/>
          <p:nvPr/>
        </p:nvSpPr>
        <p:spPr>
          <a:xfrm>
            <a:off x="2046020" y="5118455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6" name="מחבר ישר 101"/>
          <p:cNvCxnSpPr>
            <a:stCxn id="53" idx="3"/>
            <a:endCxn id="55" idx="0"/>
          </p:cNvCxnSpPr>
          <p:nvPr/>
        </p:nvCxnSpPr>
        <p:spPr>
          <a:xfrm rot="5400000">
            <a:off x="2117459" y="4862294"/>
            <a:ext cx="327599" cy="1847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מחבר ישר 102"/>
          <p:cNvCxnSpPr>
            <a:stCxn id="53" idx="5"/>
            <a:endCxn id="54" idx="0"/>
          </p:cNvCxnSpPr>
          <p:nvPr/>
        </p:nvCxnSpPr>
        <p:spPr>
          <a:xfrm rot="16200000" flipH="1">
            <a:off x="2504239" y="4862293"/>
            <a:ext cx="327599" cy="1847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1288736" y="4691578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979712" y="5385990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2555776" y="5385990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131840" y="5385990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842948" y="5919663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355976" y="5919663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644008" y="6453336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139092" y="6495727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5643148" y="6495727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219212" y="6495727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651260" y="6495727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155316" y="6495727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7659372" y="6495727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8235436" y="6495727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419872" y="2854677"/>
            <a:ext cx="4762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0001111101001010101001100001011011</a:t>
            </a:r>
            <a:endParaRPr lang="en-US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5030370" y="3615407"/>
            <a:ext cx="2473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11000111100100011</a:t>
            </a:r>
            <a:endParaRPr lang="en-US" b="1" dirty="0"/>
          </a:p>
        </p:txBody>
      </p:sp>
      <p:sp>
        <p:nvSpPr>
          <p:cNvPr id="74" name="TextBox 73"/>
          <p:cNvSpPr txBox="1"/>
          <p:nvPr/>
        </p:nvSpPr>
        <p:spPr>
          <a:xfrm>
            <a:off x="1956214" y="3717032"/>
            <a:ext cx="2473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10010011100110011</a:t>
            </a:r>
            <a:endParaRPr lang="en-US" b="1" dirty="0"/>
          </a:p>
        </p:txBody>
      </p:sp>
      <p:sp>
        <p:nvSpPr>
          <p:cNvPr id="75" name="TextBox 74"/>
          <p:cNvSpPr txBox="1"/>
          <p:nvPr/>
        </p:nvSpPr>
        <p:spPr>
          <a:xfrm>
            <a:off x="6660232" y="4407495"/>
            <a:ext cx="1396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010110001</a:t>
            </a:r>
            <a:endParaRPr lang="en-US" b="1" dirty="0"/>
          </a:p>
        </p:txBody>
      </p:sp>
      <p:sp>
        <p:nvSpPr>
          <p:cNvPr id="76" name="TextBox 75"/>
          <p:cNvSpPr txBox="1"/>
          <p:nvPr/>
        </p:nvSpPr>
        <p:spPr>
          <a:xfrm>
            <a:off x="3772748" y="4398203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11100100</a:t>
            </a:r>
            <a:endParaRPr lang="en-US" b="1" dirty="0"/>
          </a:p>
        </p:txBody>
      </p:sp>
      <p:sp>
        <p:nvSpPr>
          <p:cNvPr id="77" name="TextBox 76"/>
          <p:cNvSpPr txBox="1"/>
          <p:nvPr/>
        </p:nvSpPr>
        <p:spPr>
          <a:xfrm>
            <a:off x="2354776" y="4222829"/>
            <a:ext cx="1396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111000010</a:t>
            </a:r>
            <a:endParaRPr lang="en-US" b="1" dirty="0"/>
          </a:p>
        </p:txBody>
      </p:sp>
      <p:sp>
        <p:nvSpPr>
          <p:cNvPr id="78" name="TextBox 77"/>
          <p:cNvSpPr txBox="1"/>
          <p:nvPr/>
        </p:nvSpPr>
        <p:spPr>
          <a:xfrm>
            <a:off x="7644437" y="4902259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0110</a:t>
            </a:r>
            <a:endParaRPr lang="en-US" b="1" dirty="0"/>
          </a:p>
        </p:txBody>
      </p:sp>
      <p:sp>
        <p:nvSpPr>
          <p:cNvPr id="79" name="TextBox 78"/>
          <p:cNvSpPr txBox="1"/>
          <p:nvPr/>
        </p:nvSpPr>
        <p:spPr>
          <a:xfrm>
            <a:off x="5652120" y="4911551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01100</a:t>
            </a:r>
            <a:endParaRPr lang="en-US" b="1" dirty="0"/>
          </a:p>
        </p:txBody>
      </p:sp>
      <p:sp>
        <p:nvSpPr>
          <p:cNvPr id="80" name="TextBox 79"/>
          <p:cNvSpPr txBox="1"/>
          <p:nvPr/>
        </p:nvSpPr>
        <p:spPr>
          <a:xfrm>
            <a:off x="4332069" y="4911551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0011</a:t>
            </a:r>
            <a:endParaRPr lang="en-US" b="1" dirty="0"/>
          </a:p>
        </p:txBody>
      </p:sp>
      <p:sp>
        <p:nvSpPr>
          <p:cNvPr id="81" name="TextBox 80"/>
          <p:cNvSpPr txBox="1"/>
          <p:nvPr/>
        </p:nvSpPr>
        <p:spPr>
          <a:xfrm>
            <a:off x="8176126" y="5550331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10</a:t>
            </a:r>
            <a:endParaRPr lang="en-US" b="1" dirty="0"/>
          </a:p>
        </p:txBody>
      </p:sp>
      <p:sp>
        <p:nvSpPr>
          <p:cNvPr id="82" name="TextBox 81"/>
          <p:cNvSpPr txBox="1"/>
          <p:nvPr/>
        </p:nvSpPr>
        <p:spPr>
          <a:xfrm>
            <a:off x="7164288" y="5550331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10</a:t>
            </a:r>
            <a:endParaRPr lang="en-US" b="1" dirty="0"/>
          </a:p>
        </p:txBody>
      </p:sp>
      <p:sp>
        <p:nvSpPr>
          <p:cNvPr id="83" name="TextBox 82"/>
          <p:cNvSpPr txBox="1"/>
          <p:nvPr/>
        </p:nvSpPr>
        <p:spPr>
          <a:xfrm>
            <a:off x="6159902" y="5550331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10</a:t>
            </a:r>
            <a:endParaRPr lang="en-US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5148064" y="5550331"/>
            <a:ext cx="58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100</a:t>
            </a:r>
            <a:endParaRPr lang="en-US" b="1" dirty="0"/>
          </a:p>
        </p:txBody>
      </p:sp>
      <p:sp>
        <p:nvSpPr>
          <p:cNvPr id="85" name="TextBox 84"/>
          <p:cNvSpPr txBox="1"/>
          <p:nvPr/>
        </p:nvSpPr>
        <p:spPr>
          <a:xfrm>
            <a:off x="292797" y="1572478"/>
            <a:ext cx="75252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400" b="1" dirty="0" smtClean="0">
                <a:latin typeface="Brush Script MT" panose="03060802040406070304" pitchFamily="66" charset="0"/>
                <a:cs typeface="Courier New" pitchFamily="49" charset="0"/>
                <a:sym typeface="Symbol"/>
              </a:rPr>
              <a:t>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Symbol"/>
              </a:rPr>
              <a:t>(T)=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Courier New" pitchFamily="49" charset="0"/>
                <a:sym typeface="Symbol"/>
              </a:rPr>
              <a:t>011 00 00 11001 11101 1010 1010 1011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ourier New" pitchFamily="49" charset="0"/>
                <a:sym typeface="Symbol"/>
              </a:rPr>
              <a:t>011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Courier New" pitchFamily="49" charset="0"/>
                <a:sym typeface="Symbol"/>
              </a:rPr>
              <a:t>11011 00 00 11111 011 11110 010 11010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ourier New" pitchFamily="49" charset="0"/>
                <a:sym typeface="Symbol"/>
              </a:rPr>
              <a:t>…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cs typeface="Courier New" pitchFamily="49" charset="0"/>
              <a:sym typeface="Symbol"/>
            </a:endParaRPr>
          </a:p>
        </p:txBody>
      </p:sp>
      <p:sp>
        <p:nvSpPr>
          <p:cNvPr id="86" name="Title 1"/>
          <p:cNvSpPr txBox="1">
            <a:spLocks/>
          </p:cNvSpPr>
          <p:nvPr/>
        </p:nvSpPr>
        <p:spPr>
          <a:xfrm>
            <a:off x="761999" y="7620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Accelerated Range Decoding</a:t>
            </a:r>
            <a:br>
              <a:rPr lang="en-US" dirty="0" smtClean="0"/>
            </a:br>
            <a:r>
              <a:rPr lang="en-US" sz="2400" dirty="0" smtClean="0"/>
              <a:t>Example</a:t>
            </a:r>
            <a:endParaRPr lang="en-US" dirty="0"/>
          </a:p>
        </p:txBody>
      </p:sp>
      <p:sp>
        <p:nvSpPr>
          <p:cNvPr id="100" name="Rectangle 99"/>
          <p:cNvSpPr/>
          <p:nvPr/>
        </p:nvSpPr>
        <p:spPr>
          <a:xfrm>
            <a:off x="3428444" y="2583152"/>
            <a:ext cx="4936928" cy="361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50" b="1" dirty="0">
                <a:latin typeface="Courier New" pitchFamily="49" charset="0"/>
                <a:cs typeface="Courier New" pitchFamily="49" charset="0"/>
              </a:rPr>
              <a:t>A__HUFFMAN__WAVELET__TREE__MATTERS</a:t>
            </a:r>
            <a:endParaRPr lang="en-US" sz="1750" b="1" dirty="0"/>
          </a:p>
        </p:txBody>
      </p:sp>
      <p:sp>
        <p:nvSpPr>
          <p:cNvPr id="2" name="Rectangle 1"/>
          <p:cNvSpPr/>
          <p:nvPr/>
        </p:nvSpPr>
        <p:spPr>
          <a:xfrm>
            <a:off x="354848" y="2788708"/>
            <a:ext cx="1912896" cy="369332"/>
          </a:xfrm>
          <a:prstGeom prst="rect">
            <a:avLst/>
          </a:prstGeom>
          <a:solidFill>
            <a:srgbClr val="F07F09"/>
          </a:solidFill>
        </p:spPr>
        <p:txBody>
          <a:bodyPr wrap="none">
            <a:spAutoFit/>
          </a:bodyPr>
          <a:lstStyle/>
          <a:p>
            <a:r>
              <a:rPr lang="en-US" dirty="0" smtClean="0"/>
              <a:t>rank</a:t>
            </a:r>
            <a:r>
              <a:rPr lang="he-IL" baseline="-25000" dirty="0" smtClean="0"/>
              <a:t>0</a:t>
            </a:r>
            <a:r>
              <a:rPr lang="en-US" dirty="0" smtClean="0"/>
              <a:t>(</a:t>
            </a:r>
            <a:r>
              <a:rPr lang="en-US" dirty="0" smtClean="0">
                <a:sym typeface="Symbol"/>
              </a:rPr>
              <a:t>B</a:t>
            </a:r>
            <a:r>
              <a:rPr lang="en-US" baseline="-25000" dirty="0" smtClean="0">
                <a:sym typeface="Symbol"/>
              </a:rPr>
              <a:t>v</a:t>
            </a:r>
            <a:r>
              <a:rPr lang="en-US" dirty="0" smtClean="0"/>
              <a:t>,</a:t>
            </a:r>
            <a:r>
              <a:rPr lang="en-US" i="1" dirty="0" smtClean="0"/>
              <a:t>2</a:t>
            </a:r>
            <a:r>
              <a:rPr lang="he-IL" i="1" dirty="0" smtClean="0"/>
              <a:t>3</a:t>
            </a:r>
            <a:r>
              <a:rPr lang="en-US" dirty="0" smtClean="0"/>
              <a:t>) = </a:t>
            </a:r>
            <a:r>
              <a:rPr lang="he-IL" dirty="0" smtClean="0"/>
              <a:t>11</a:t>
            </a:r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361629" y="3131676"/>
            <a:ext cx="1808508" cy="369332"/>
          </a:xfrm>
          <a:prstGeom prst="rect">
            <a:avLst/>
          </a:prstGeom>
          <a:solidFill>
            <a:srgbClr val="F07F09"/>
          </a:solidFill>
        </p:spPr>
        <p:txBody>
          <a:bodyPr wrap="none">
            <a:spAutoFit/>
          </a:bodyPr>
          <a:lstStyle/>
          <a:p>
            <a:r>
              <a:rPr lang="en-US" dirty="0" smtClean="0"/>
              <a:t>rank</a:t>
            </a:r>
            <a:r>
              <a:rPr lang="he-IL" baseline="-25000" dirty="0" smtClean="0"/>
              <a:t>1</a:t>
            </a:r>
            <a:r>
              <a:rPr lang="en-US" dirty="0" smtClean="0"/>
              <a:t>(</a:t>
            </a:r>
            <a:r>
              <a:rPr lang="en-US" dirty="0" smtClean="0">
                <a:sym typeface="Symbol"/>
              </a:rPr>
              <a:t>B</a:t>
            </a:r>
            <a:r>
              <a:rPr lang="en-US" baseline="-25000" dirty="0" smtClean="0">
                <a:sym typeface="Symbol"/>
              </a:rPr>
              <a:t>u</a:t>
            </a:r>
            <a:r>
              <a:rPr lang="en-US" dirty="0" smtClean="0"/>
              <a:t>,</a:t>
            </a:r>
            <a:r>
              <a:rPr lang="he-IL" i="1" dirty="0" smtClean="0"/>
              <a:t>11</a:t>
            </a:r>
            <a:r>
              <a:rPr lang="en-US" dirty="0" smtClean="0"/>
              <a:t>) = </a:t>
            </a:r>
            <a:r>
              <a:rPr lang="he-IL" dirty="0" smtClean="0"/>
              <a:t>5</a:t>
            </a:r>
            <a:endParaRPr lang="en-US" dirty="0"/>
          </a:p>
        </p:txBody>
      </p:sp>
      <p:sp>
        <p:nvSpPr>
          <p:cNvPr id="107" name="Rectangle 106"/>
          <p:cNvSpPr/>
          <p:nvPr/>
        </p:nvSpPr>
        <p:spPr>
          <a:xfrm>
            <a:off x="3448223" y="2944789"/>
            <a:ext cx="3275137" cy="221975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2099090" y="3789040"/>
            <a:ext cx="1536806" cy="25547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2481839" y="4287190"/>
            <a:ext cx="767966" cy="2711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3448223" y="2924945"/>
            <a:ext cx="3400340" cy="229876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/>
          <p:cNvSpPr/>
          <p:nvPr/>
        </p:nvSpPr>
        <p:spPr>
          <a:xfrm>
            <a:off x="2099090" y="3789040"/>
            <a:ext cx="1680822" cy="267535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/>
          <p:cNvSpPr/>
          <p:nvPr/>
        </p:nvSpPr>
        <p:spPr>
          <a:xfrm>
            <a:off x="2481839" y="4293095"/>
            <a:ext cx="920366" cy="299065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2424039"/>
            <a:ext cx="3075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err="1" smtClean="0"/>
              <a:t>partial_decode</a:t>
            </a:r>
            <a:r>
              <a:rPr lang="en-US" b="1" u="sng" dirty="0" smtClean="0"/>
              <a:t>(W, 23, 24):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554962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 animBg="1"/>
      <p:bldP spid="115" grpId="1" animBg="1"/>
      <p:bldP spid="112" grpId="0" animBg="1"/>
      <p:bldP spid="112" grpId="1" animBg="1"/>
      <p:bldP spid="111" grpId="0" animBg="1"/>
      <p:bldP spid="111" grpId="1" animBg="1"/>
      <p:bldP spid="110" grpId="0" animBg="1"/>
      <p:bldP spid="110" grpId="1" animBg="1"/>
      <p:bldP spid="106" grpId="0" animBg="1"/>
      <p:bldP spid="106" grpId="1" animBg="1"/>
      <p:bldP spid="105" grpId="0" animBg="1"/>
      <p:bldP spid="105" grpId="1" animBg="1"/>
      <p:bldP spid="104" grpId="0" animBg="1"/>
      <p:bldP spid="104" grpId="1" animBg="1"/>
      <p:bldP spid="87" grpId="0" animBg="1"/>
      <p:bldP spid="87" grpId="1" animBg="1"/>
      <p:bldP spid="100" grpId="0"/>
      <p:bldP spid="2" grpId="0" animBg="1"/>
      <p:bldP spid="2" grpId="1" animBg="1"/>
      <p:bldP spid="101" grpId="0" animBg="1"/>
      <p:bldP spid="101" grpId="1" animBg="1"/>
      <p:bldP spid="107" grpId="0" animBg="1"/>
      <p:bldP spid="108" grpId="0" animBg="1"/>
      <p:bldP spid="109" grpId="0" animBg="1"/>
      <p:bldP spid="116" grpId="0" animBg="1"/>
      <p:bldP spid="117" grpId="0" animBg="1"/>
      <p:bldP spid="1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331" y="417778"/>
            <a:ext cx="6347713" cy="1320800"/>
          </a:xfrm>
        </p:spPr>
        <p:txBody>
          <a:bodyPr/>
          <a:lstStyle/>
          <a:p>
            <a:r>
              <a:rPr lang="en-US" dirty="0" smtClean="0"/>
              <a:t>Accelerated Partial Decoding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474" y="3085577"/>
            <a:ext cx="3733714" cy="369331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access(V,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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 while v is not a leaf 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    if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Symbol"/>
              </a:rPr>
              <a:t>B</a:t>
            </a:r>
            <a:r>
              <a:rPr lang="en-US" b="1" baseline="-25000" dirty="0" err="1" smtClean="0">
                <a:latin typeface="Courier New" pitchFamily="49" charset="0"/>
                <a:cs typeface="Courier New" pitchFamily="49" charset="0"/>
                <a:sym typeface="Symbol"/>
              </a:rPr>
              <a:t>v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Symbol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] = 0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Symbol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      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rank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  <a:sym typeface="Symbol"/>
              </a:rPr>
              <a:t>0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Symbol"/>
              </a:rPr>
              <a:t>B</a:t>
            </a:r>
            <a:r>
              <a:rPr lang="en-US" b="1" baseline="-25000" dirty="0" err="1">
                <a:latin typeface="Courier New" pitchFamily="49" charset="0"/>
                <a:cs typeface="Courier New" pitchFamily="49" charset="0"/>
                <a:sym typeface="Symbol"/>
              </a:rPr>
              <a:t>v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Symbol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  <a:sym typeface="Symbol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      v       left(v)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Symbol"/>
              </a:rPr>
              <a:t>cw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    cw0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    else 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Symbol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 rank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  <a:sym typeface="Symbol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Symbol"/>
              </a:rPr>
              <a:t>B</a:t>
            </a:r>
            <a:r>
              <a:rPr lang="en-US" b="1" baseline="-25000" dirty="0" err="1" smtClean="0">
                <a:latin typeface="Courier New" pitchFamily="49" charset="0"/>
                <a:cs typeface="Courier New" pitchFamily="49" charset="0"/>
                <a:sym typeface="Symbol"/>
              </a:rPr>
              <a:t>v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Symbol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      v       right(v)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Symbol"/>
              </a:rPr>
              <a:t>cw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  cw1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 return </a:t>
            </a:r>
            <a:r>
              <a:rPr lang="en-US" b="1" dirty="0" smtClean="0">
                <a:latin typeface="Brush Script MT" panose="03060802040406070304" pitchFamily="66" charset="0"/>
                <a:cs typeface="Courier New" pitchFamily="49" charset="0"/>
                <a:sym typeface="Symbol"/>
              </a:rPr>
              <a:t>D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Symbol"/>
              </a:rPr>
              <a:t>cw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}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71312" y="287035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if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Symbol"/>
              </a:rPr>
              <a:t>rnk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[v] &lt; 0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Symbol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    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rank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  <a:sym typeface="Symbol"/>
              </a:rPr>
              <a:t>0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Symbol"/>
              </a:rPr>
              <a:t>B</a:t>
            </a:r>
            <a:r>
              <a:rPr lang="en-US" b="1" baseline="-25000" dirty="0" err="1">
                <a:latin typeface="Courier New" pitchFamily="49" charset="0"/>
                <a:cs typeface="Courier New" pitchFamily="49" charset="0"/>
                <a:sym typeface="Symbol"/>
              </a:rPr>
              <a:t>v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Symbol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else</a:t>
            </a:r>
            <a:endParaRPr lang="en-US" b="1" dirty="0">
              <a:latin typeface="Courier New" pitchFamily="49" charset="0"/>
              <a:cs typeface="Courier New" pitchFamily="49" charset="0"/>
              <a:sym typeface="Symbol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Symbol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     </a:t>
            </a:r>
            <a:r>
              <a:rPr lang="en-US" b="1" i="1" dirty="0" err="1" smtClean="0">
                <a:latin typeface="Courier New" pitchFamily="49" charset="0"/>
                <a:cs typeface="Courier New" pitchFamily="49" charset="0"/>
                <a:sym typeface="Symbol"/>
              </a:rPr>
              <a:t>rnk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[v]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+ 1</a:t>
            </a:r>
          </a:p>
          <a:p>
            <a:r>
              <a:rPr lang="en-US" b="1" i="1" dirty="0" err="1">
                <a:latin typeface="Courier New" pitchFamily="49" charset="0"/>
                <a:cs typeface="Courier New" pitchFamily="49" charset="0"/>
                <a:sym typeface="Symbol"/>
              </a:rPr>
              <a:t>r</a:t>
            </a:r>
            <a:r>
              <a:rPr lang="en-US" b="1" i="1" dirty="0" err="1" smtClean="0">
                <a:latin typeface="Courier New" pitchFamily="49" charset="0"/>
                <a:cs typeface="Courier New" pitchFamily="49" charset="0"/>
                <a:sym typeface="Symbol"/>
              </a:rPr>
              <a:t>nk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[v]   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Symbol"/>
              </a:rPr>
              <a:t>i</a:t>
            </a:r>
            <a:endParaRPr lang="en-US" b="1" dirty="0">
              <a:latin typeface="Courier New" pitchFamily="49" charset="0"/>
              <a:cs typeface="Courier New" pitchFamily="49" charset="0"/>
              <a:sym typeface="Symbol"/>
            </a:endParaRPr>
          </a:p>
        </p:txBody>
      </p:sp>
      <p:sp>
        <p:nvSpPr>
          <p:cNvPr id="6" name="Line Callout 2 5"/>
          <p:cNvSpPr/>
          <p:nvPr/>
        </p:nvSpPr>
        <p:spPr>
          <a:xfrm>
            <a:off x="4671312" y="2852936"/>
            <a:ext cx="4032448" cy="1512168"/>
          </a:xfrm>
          <a:prstGeom prst="borderCallout2">
            <a:avLst>
              <a:gd name="adj1" fmla="val 45994"/>
              <a:gd name="adj2" fmla="val -2353"/>
              <a:gd name="adj3" fmla="val 99818"/>
              <a:gd name="adj4" fmla="val -25638"/>
              <a:gd name="adj5" fmla="val 101869"/>
              <a:gd name="adj6" fmla="val -6610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644008" y="467055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if </a:t>
            </a:r>
            <a:r>
              <a:rPr lang="en-US" b="1" i="1" dirty="0" err="1" smtClean="0">
                <a:latin typeface="Courier New" pitchFamily="49" charset="0"/>
                <a:cs typeface="Courier New" pitchFamily="49" charset="0"/>
                <a:sym typeface="Symbol"/>
              </a:rPr>
              <a:t>rnk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[v]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&lt; 0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	</a:t>
            </a:r>
            <a:r>
              <a:rPr lang="en-US" b="1" i="1" dirty="0" err="1" smtClean="0">
                <a:latin typeface="Courier New" pitchFamily="49" charset="0"/>
                <a:cs typeface="Courier New" pitchFamily="49" charset="0"/>
                <a:sym typeface="Symbol"/>
              </a:rPr>
              <a:t>rnk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[v]     rank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  <a:sym typeface="Symbol"/>
              </a:rPr>
              <a:t>0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Symbol"/>
              </a:rPr>
              <a:t>B</a:t>
            </a:r>
            <a:r>
              <a:rPr lang="en-US" b="1" baseline="-25000" dirty="0" err="1" smtClean="0">
                <a:latin typeface="Courier New" pitchFamily="49" charset="0"/>
                <a:cs typeface="Courier New" pitchFamily="49" charset="0"/>
                <a:sym typeface="Symbol"/>
              </a:rPr>
              <a:t>v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Symbol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Symbol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    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Symbol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 – </a:t>
            </a:r>
            <a:r>
              <a:rPr lang="en-US" b="1" i="1" dirty="0" err="1" smtClean="0">
                <a:latin typeface="Courier New" pitchFamily="49" charset="0"/>
                <a:cs typeface="Courier New" pitchFamily="49" charset="0"/>
                <a:sym typeface="Symbol"/>
              </a:rPr>
              <a:t>rnk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[v]</a:t>
            </a:r>
            <a:endParaRPr lang="en-US" b="1" dirty="0">
              <a:latin typeface="Courier New" pitchFamily="49" charset="0"/>
              <a:cs typeface="Courier New" pitchFamily="49" charset="0"/>
              <a:sym typeface="Symbol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else</a:t>
            </a:r>
            <a:endParaRPr lang="en-US" b="1" dirty="0">
              <a:latin typeface="Courier New" pitchFamily="49" charset="0"/>
              <a:cs typeface="Courier New" pitchFamily="49" charset="0"/>
              <a:sym typeface="Symbol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Symbol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    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Symbol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– </a:t>
            </a:r>
            <a:r>
              <a:rPr lang="en-US" b="1" i="1" dirty="0" err="1" smtClean="0">
                <a:latin typeface="Courier New" pitchFamily="49" charset="0"/>
                <a:cs typeface="Courier New" pitchFamily="49" charset="0"/>
                <a:sym typeface="Symbol"/>
              </a:rPr>
              <a:t>rnk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[v]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+ 1</a:t>
            </a:r>
          </a:p>
        </p:txBody>
      </p:sp>
      <p:sp>
        <p:nvSpPr>
          <p:cNvPr id="9" name="Line Callout 2 8"/>
          <p:cNvSpPr/>
          <p:nvPr/>
        </p:nvSpPr>
        <p:spPr>
          <a:xfrm>
            <a:off x="4644008" y="4653136"/>
            <a:ext cx="4032448" cy="1512168"/>
          </a:xfrm>
          <a:prstGeom prst="borderCallout2">
            <a:avLst>
              <a:gd name="adj1" fmla="val 45994"/>
              <a:gd name="adj2" fmla="val -2353"/>
              <a:gd name="adj3" fmla="val 53968"/>
              <a:gd name="adj4" fmla="val -23893"/>
              <a:gd name="adj5" fmla="val 54026"/>
              <a:gd name="adj6" fmla="val -64608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279728" y="4365104"/>
            <a:ext cx="648072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279728" y="4653136"/>
            <a:ext cx="648072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289776" y="4911024"/>
            <a:ext cx="648072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269680" y="5465320"/>
            <a:ext cx="648072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269680" y="5753352"/>
            <a:ext cx="648072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279728" y="6021288"/>
            <a:ext cx="648072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735480" y="3552920"/>
            <a:ext cx="648072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836328" y="3332548"/>
            <a:ext cx="576064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836328" y="3878468"/>
            <a:ext cx="576064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886568" y="5403360"/>
            <a:ext cx="576064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886568" y="5949280"/>
            <a:ext cx="576064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5595171" y="4146404"/>
            <a:ext cx="576064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454256" y="5137096"/>
            <a:ext cx="576064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2474" y="1260105"/>
            <a:ext cx="3733714" cy="175432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partial_decode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(V, </a:t>
            </a:r>
            <a:r>
              <a:rPr lang="en-US" b="1" i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text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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  for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  <a:sym typeface="Symbol"/>
              </a:rPr>
              <a:t>k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 = </a:t>
            </a:r>
            <a:r>
              <a:rPr lang="en-US" b="1" i="1" dirty="0" err="1" smtClean="0">
                <a:latin typeface="Courier New" pitchFamily="49" charset="0"/>
                <a:cs typeface="Courier New" pitchFamily="49" charset="0"/>
                <a:sym typeface="Symbol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 to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  <a:sym typeface="Symbol"/>
              </a:rPr>
              <a:t>j</a:t>
            </a:r>
          </a:p>
          <a:p>
            <a:r>
              <a:rPr lang="en-US" b="1" i="1" dirty="0" smtClean="0">
                <a:latin typeface="Courier New" pitchFamily="49" charset="0"/>
                <a:cs typeface="Courier New" pitchFamily="49" charset="0"/>
                <a:sym typeface="Symbol"/>
              </a:rPr>
              <a:t>    c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         access(V, </a:t>
            </a:r>
            <a:r>
              <a:rPr lang="en-US" b="1" i="1" dirty="0">
                <a:latin typeface="Courier New" pitchFamily="49" charset="0"/>
                <a:cs typeface="Courier New" pitchFamily="49" charset="0"/>
                <a:sym typeface="Symbol"/>
              </a:rPr>
              <a:t>k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  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  <a:sym typeface="Symbol"/>
              </a:rPr>
              <a:t>text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      </a:t>
            </a:r>
            <a:r>
              <a:rPr lang="en-US" b="1" i="1" dirty="0" err="1">
                <a:latin typeface="Courier New" pitchFamily="49" charset="0"/>
                <a:cs typeface="Courier New" pitchFamily="49" charset="0"/>
                <a:sym typeface="Symbol"/>
              </a:rPr>
              <a:t>text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Symbol"/>
              </a:rPr>
              <a:t></a:t>
            </a:r>
            <a:r>
              <a:rPr lang="en-US" b="1" i="1" dirty="0" err="1">
                <a:latin typeface="Courier New" pitchFamily="49" charset="0"/>
                <a:cs typeface="Courier New" pitchFamily="49" charset="0"/>
                <a:sym typeface="Symbol"/>
              </a:rPr>
              <a:t>c</a:t>
            </a:r>
            <a:endParaRPr lang="en-US" b="1" i="1" dirty="0">
              <a:latin typeface="Courier New" pitchFamily="49" charset="0"/>
              <a:cs typeface="Courier New" pitchFamily="49" charset="0"/>
              <a:sym typeface="Symbol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 return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  <a:sym typeface="Symbol"/>
              </a:rPr>
              <a:t>text</a:t>
            </a:r>
            <a:endParaRPr lang="en-US" b="1" i="1" dirty="0">
              <a:latin typeface="Courier New" pitchFamily="49" charset="0"/>
              <a:cs typeface="Courier New" pitchFamily="49" charset="0"/>
              <a:sym typeface="Symbol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637610" y="1576849"/>
            <a:ext cx="40324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An array of |V| elements named </a:t>
            </a:r>
            <a:r>
              <a:rPr lang="en-US" b="1" i="1" dirty="0" err="1" smtClean="0">
                <a:latin typeface="Courier New" pitchFamily="49" charset="0"/>
                <a:cs typeface="Courier New" pitchFamily="49" charset="0"/>
                <a:sym typeface="Symbol"/>
              </a:rPr>
              <a:t>rnk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is initialized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with -1s</a:t>
            </a:r>
            <a:endParaRPr lang="en-US" b="1" dirty="0">
              <a:latin typeface="Courier New" pitchFamily="49" charset="0"/>
              <a:cs typeface="Courier New" pitchFamily="49" charset="0"/>
              <a:sym typeface="Symbol"/>
            </a:endParaRPr>
          </a:p>
        </p:txBody>
      </p:sp>
      <p:sp>
        <p:nvSpPr>
          <p:cNvPr id="40" name="Line Callout 2 39"/>
          <p:cNvSpPr/>
          <p:nvPr/>
        </p:nvSpPr>
        <p:spPr>
          <a:xfrm>
            <a:off x="4637610" y="1527692"/>
            <a:ext cx="4032448" cy="943689"/>
          </a:xfrm>
          <a:prstGeom prst="borderCallout2">
            <a:avLst>
              <a:gd name="adj1" fmla="val 45994"/>
              <a:gd name="adj2" fmla="val -2353"/>
              <a:gd name="adj3" fmla="val 47323"/>
              <a:gd name="adj4" fmla="val -26884"/>
              <a:gd name="adj5" fmla="val 29341"/>
              <a:gd name="adj6" fmla="val -60372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1033558" y="1732624"/>
            <a:ext cx="648072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1291448" y="2266824"/>
            <a:ext cx="648072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1299824" y="2544808"/>
            <a:ext cx="648072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9958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8" grpId="0"/>
      <p:bldP spid="9" grpId="0" animBg="1"/>
      <p:bldP spid="39" grpId="0"/>
      <p:bldP spid="4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Experimental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270000"/>
            <a:ext cx="7058745" cy="3880773"/>
          </a:xfrm>
        </p:spPr>
        <p:txBody>
          <a:bodyPr>
            <a:normAutofit/>
          </a:bodyPr>
          <a:lstStyle/>
          <a:p>
            <a:pPr marL="400050"/>
            <a:r>
              <a:rPr lang="en-US" dirty="0" smtClean="0"/>
              <a:t>The results gathered are for </a:t>
            </a:r>
            <a:r>
              <a:rPr lang="en-US" u="sng" dirty="0" smtClean="0"/>
              <a:t>full</a:t>
            </a:r>
            <a:r>
              <a:rPr lang="en-US" b="1" dirty="0" smtClean="0"/>
              <a:t> </a:t>
            </a:r>
            <a:r>
              <a:rPr lang="en-US" dirty="0" smtClean="0"/>
              <a:t>decoding.</a:t>
            </a:r>
          </a:p>
          <a:p>
            <a:pPr marL="400050"/>
            <a:r>
              <a:rPr lang="en-US" dirty="0" smtClean="0"/>
              <a:t>We produce the results over different variants of wavelet trees and rank support, all gave basically the same results.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6156610"/>
              </p:ext>
            </p:extLst>
          </p:nvPr>
        </p:nvGraphicFramePr>
        <p:xfrm>
          <a:off x="899592" y="3582047"/>
          <a:ext cx="6992475" cy="221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1427"/>
                <a:gridCol w="1232217"/>
                <a:gridCol w="813094"/>
                <a:gridCol w="1547660"/>
                <a:gridCol w="1547660"/>
                <a:gridCol w="800417"/>
              </a:tblGrid>
              <a:tr h="18542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File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Size</a:t>
                      </a:r>
                      <a:r>
                        <a:rPr lang="en-US" baseline="0" dirty="0" smtClean="0"/>
                        <a:t> (MB)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|∑|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Processing Time (Seconds)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Ratio</a:t>
                      </a:r>
                      <a:endParaRPr lang="en-US" dirty="0"/>
                    </a:p>
                  </a:txBody>
                  <a:tcPr/>
                </a:tc>
              </a:tr>
              <a:tr h="1854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Traditional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Accelerated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ebib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0.40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English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28.21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12.32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0.44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ftxt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1.87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0.38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DBLP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36.52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16.42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0.45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685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395536" y="2348880"/>
            <a:ext cx="8062912" cy="1470025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Questions?</a:t>
            </a:r>
            <a:endParaRPr lang="en-US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Random Access to Variable Length Coding</a:t>
            </a:r>
          </a:p>
          <a:p>
            <a:r>
              <a:rPr lang="en-US" dirty="0" smtClean="0"/>
              <a:t>Wavelet Trees</a:t>
            </a:r>
          </a:p>
          <a:p>
            <a:r>
              <a:rPr lang="en-US" dirty="0"/>
              <a:t>Partial Decoding</a:t>
            </a:r>
            <a:endParaRPr lang="en-US" dirty="0" smtClean="0"/>
          </a:p>
          <a:p>
            <a:pPr lvl="1"/>
            <a:r>
              <a:rPr lang="en-US" dirty="0" smtClean="0"/>
              <a:t>Naïve</a:t>
            </a:r>
          </a:p>
          <a:p>
            <a:pPr lvl="1"/>
            <a:r>
              <a:rPr lang="en-US" dirty="0" smtClean="0"/>
              <a:t>Accelerated</a:t>
            </a:r>
          </a:p>
          <a:p>
            <a:r>
              <a:rPr lang="en-US" dirty="0" smtClean="0"/>
              <a:t>Experimental Results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11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842721" cy="1320800"/>
          </a:xfrm>
        </p:spPr>
        <p:txBody>
          <a:bodyPr>
            <a:normAutofit/>
          </a:bodyPr>
          <a:lstStyle/>
          <a:p>
            <a:r>
              <a:rPr lang="en-US" dirty="0" smtClean="0"/>
              <a:t>Random Access to VLC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8065803"/>
              </p:ext>
            </p:extLst>
          </p:nvPr>
        </p:nvGraphicFramePr>
        <p:xfrm>
          <a:off x="810592" y="2752039"/>
          <a:ext cx="7289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8980"/>
                <a:gridCol w="728980"/>
                <a:gridCol w="728980"/>
                <a:gridCol w="728980"/>
                <a:gridCol w="728980"/>
                <a:gridCol w="728980"/>
                <a:gridCol w="728980"/>
                <a:gridCol w="728980"/>
                <a:gridCol w="728980"/>
                <a:gridCol w="72898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4499992" y="3174959"/>
            <a:ext cx="0" cy="576064"/>
          </a:xfrm>
          <a:prstGeom prst="straightConnector1">
            <a:avLst/>
          </a:prstGeom>
          <a:ln w="38100">
            <a:solidFill>
              <a:srgbClr val="FFC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995936" y="5384422"/>
            <a:ext cx="0" cy="576064"/>
          </a:xfrm>
          <a:prstGeom prst="straightConnector1">
            <a:avLst/>
          </a:prstGeom>
          <a:ln w="38100">
            <a:solidFill>
              <a:srgbClr val="FFC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364378" y="3759423"/>
            <a:ext cx="2712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omic Sans MS" panose="030F0702030302020204" pitchFamily="66" charset="0"/>
              </a:rPr>
              <a:t>i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60322" y="6012914"/>
            <a:ext cx="2712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omic Sans MS" panose="030F0702030302020204" pitchFamily="66" charset="0"/>
              </a:rPr>
              <a:t>i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graphicFrame>
        <p:nvGraphicFramePr>
          <p:cNvPr id="1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2962740"/>
              </p:ext>
            </p:extLst>
          </p:nvPr>
        </p:nvGraphicFramePr>
        <p:xfrm>
          <a:off x="810592" y="5013176"/>
          <a:ext cx="584963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4804"/>
                <a:gridCol w="288911"/>
                <a:gridCol w="635604"/>
                <a:gridCol w="808951"/>
                <a:gridCol w="693387"/>
                <a:gridCol w="318126"/>
                <a:gridCol w="317478"/>
                <a:gridCol w="693387"/>
                <a:gridCol w="808951"/>
                <a:gridCol w="52004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Fixed Length Coding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he-IL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20191" y="4509120"/>
            <a:ext cx="29092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Variable Length Coding</a:t>
            </a:r>
          </a:p>
        </p:txBody>
      </p:sp>
    </p:spTree>
    <p:extLst>
      <p:ext uri="{BB962C8B-B14F-4D97-AF65-F5344CB8AC3E}">
        <p14:creationId xmlns:p14="http://schemas.microsoft.com/office/powerpoint/2010/main" val="2016486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Huffman Trees</a:t>
            </a:r>
            <a:br>
              <a:rPr lang="en-US" dirty="0" smtClean="0"/>
            </a:br>
            <a:r>
              <a:rPr lang="en-US" sz="2400" dirty="0" smtClean="0"/>
              <a:t>Example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812974" y="1490008"/>
            <a:ext cx="7614585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  = A__HUFFMAN__WAVELET__TREE__MATTERS </a:t>
            </a:r>
          </a:p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  <a:sym typeface="Symbol"/>
              </a:rPr>
              <a:t>     = {_,E,A,T,F,M,R,H,L,N,S,U,V,W}</a:t>
            </a:r>
          </a:p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  <a:sym typeface="Symbol"/>
              </a:rPr>
              <a:t>freqs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  <a:sym typeface="Symbol"/>
              </a:rPr>
              <a:t> = {8,5,4,4,2,2,2,1,1,1,1,1,1,1}</a:t>
            </a:r>
          </a:p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000" b="1" dirty="0" smtClean="0">
                <a:latin typeface="Brush Script MT" panose="03060802040406070304" pitchFamily="66" charset="0"/>
                <a:cs typeface="Courier New" pitchFamily="49" charset="0"/>
                <a:sym typeface="Symbol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  <a:sym typeface="Symbol"/>
              </a:rPr>
              <a:t>(T)= 011 00 00 11001 11101 1010 1010 1011 011</a:t>
            </a:r>
            <a:endParaRPr lang="en-US" sz="2000" b="1" dirty="0">
              <a:latin typeface="Courier New" pitchFamily="49" charset="0"/>
              <a:cs typeface="Courier New" pitchFamily="49" charset="0"/>
              <a:sym typeface="Symbol"/>
            </a:endParaRPr>
          </a:p>
          <a:p>
            <a:pPr>
              <a:buClr>
                <a:schemeClr val="accent1"/>
              </a:buClr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  <a:sym typeface="Symbol"/>
              </a:rPr>
              <a:t>      11011 00 00 11111 011 11110 010 11010 …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58" name="מחבר ישר 18"/>
          <p:cNvCxnSpPr>
            <a:stCxn id="76" idx="2"/>
            <a:endCxn id="60" idx="0"/>
          </p:cNvCxnSpPr>
          <p:nvPr/>
        </p:nvCxnSpPr>
        <p:spPr>
          <a:xfrm flipH="1">
            <a:off x="5584102" y="4685267"/>
            <a:ext cx="860106" cy="40530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מחבר ישר 20"/>
          <p:cNvCxnSpPr>
            <a:stCxn id="76" idx="6"/>
            <a:endCxn id="86" idx="0"/>
          </p:cNvCxnSpPr>
          <p:nvPr/>
        </p:nvCxnSpPr>
        <p:spPr>
          <a:xfrm>
            <a:off x="6729960" y="4685267"/>
            <a:ext cx="873786" cy="3961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אליפסה 47"/>
          <p:cNvSpPr/>
          <p:nvPr/>
        </p:nvSpPr>
        <p:spPr>
          <a:xfrm>
            <a:off x="5441226" y="5090576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1" name="מחבר ישר 50"/>
          <p:cNvCxnSpPr>
            <a:stCxn id="60" idx="3"/>
            <a:endCxn id="63" idx="0"/>
          </p:cNvCxnSpPr>
          <p:nvPr/>
        </p:nvCxnSpPr>
        <p:spPr>
          <a:xfrm rot="5400000">
            <a:off x="5119756" y="5298762"/>
            <a:ext cx="327599" cy="3990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מחבר ישר 51"/>
          <p:cNvCxnSpPr>
            <a:stCxn id="60" idx="5"/>
            <a:endCxn id="66" idx="0"/>
          </p:cNvCxnSpPr>
          <p:nvPr/>
        </p:nvCxnSpPr>
        <p:spPr>
          <a:xfrm rot="16200000" flipH="1">
            <a:off x="5720850" y="5298761"/>
            <a:ext cx="327599" cy="3990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אליפסה 61"/>
          <p:cNvSpPr/>
          <p:nvPr/>
        </p:nvSpPr>
        <p:spPr>
          <a:xfrm>
            <a:off x="4941160" y="5662080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אליפסה 64"/>
          <p:cNvSpPr/>
          <p:nvPr/>
        </p:nvSpPr>
        <p:spPr>
          <a:xfrm>
            <a:off x="4655408" y="6233584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5" name="מחבר ישר 67"/>
          <p:cNvCxnSpPr>
            <a:stCxn id="63" idx="3"/>
            <a:endCxn id="64" idx="0"/>
          </p:cNvCxnSpPr>
          <p:nvPr/>
        </p:nvCxnSpPr>
        <p:spPr>
          <a:xfrm rot="5400000">
            <a:off x="4726847" y="5977423"/>
            <a:ext cx="327599" cy="1847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אליפסה 77"/>
          <p:cNvSpPr/>
          <p:nvPr/>
        </p:nvSpPr>
        <p:spPr>
          <a:xfrm>
            <a:off x="5941292" y="5662080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אליפסה 78"/>
          <p:cNvSpPr/>
          <p:nvPr/>
        </p:nvSpPr>
        <p:spPr>
          <a:xfrm>
            <a:off x="6227044" y="6233584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אליפסה 96"/>
          <p:cNvSpPr/>
          <p:nvPr/>
        </p:nvSpPr>
        <p:spPr>
          <a:xfrm>
            <a:off x="5655540" y="6233584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9" name="מחבר ישר 101"/>
          <p:cNvCxnSpPr>
            <a:stCxn id="66" idx="3"/>
            <a:endCxn id="68" idx="0"/>
          </p:cNvCxnSpPr>
          <p:nvPr/>
        </p:nvCxnSpPr>
        <p:spPr>
          <a:xfrm rot="5400000">
            <a:off x="5726979" y="5977423"/>
            <a:ext cx="327599" cy="1847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מחבר ישר 102"/>
          <p:cNvCxnSpPr>
            <a:stCxn id="66" idx="5"/>
            <a:endCxn id="67" idx="0"/>
          </p:cNvCxnSpPr>
          <p:nvPr/>
        </p:nvCxnSpPr>
        <p:spPr>
          <a:xfrm rot="16200000" flipH="1">
            <a:off x="6113759" y="5977422"/>
            <a:ext cx="327599" cy="1847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אליפסה 78"/>
          <p:cNvSpPr/>
          <p:nvPr/>
        </p:nvSpPr>
        <p:spPr>
          <a:xfrm>
            <a:off x="5168870" y="6270583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2" name="מחבר ישר 102"/>
          <p:cNvCxnSpPr>
            <a:stCxn id="63" idx="5"/>
            <a:endCxn id="71" idx="0"/>
          </p:cNvCxnSpPr>
          <p:nvPr/>
        </p:nvCxnSpPr>
        <p:spPr>
          <a:xfrm>
            <a:off x="5185065" y="5905985"/>
            <a:ext cx="126681" cy="3645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אליפסה 1"/>
          <p:cNvSpPr/>
          <p:nvPr/>
        </p:nvSpPr>
        <p:spPr>
          <a:xfrm>
            <a:off x="4862312" y="3822311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ln>
                <a:solidFill>
                  <a:schemeClr val="tx1"/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4" name="מחבר ישר 18"/>
          <p:cNvCxnSpPr>
            <a:stCxn id="73" idx="3"/>
            <a:endCxn id="77" idx="0"/>
          </p:cNvCxnSpPr>
          <p:nvPr/>
        </p:nvCxnSpPr>
        <p:spPr>
          <a:xfrm flipH="1">
            <a:off x="3709044" y="4066216"/>
            <a:ext cx="1195115" cy="4761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מחבר ישר 20"/>
          <p:cNvCxnSpPr>
            <a:stCxn id="73" idx="5"/>
            <a:endCxn id="76" idx="0"/>
          </p:cNvCxnSpPr>
          <p:nvPr/>
        </p:nvCxnSpPr>
        <p:spPr>
          <a:xfrm>
            <a:off x="5106217" y="4066216"/>
            <a:ext cx="1480867" cy="4761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6" name="אליפסה 105"/>
          <p:cNvSpPr/>
          <p:nvPr/>
        </p:nvSpPr>
        <p:spPr>
          <a:xfrm>
            <a:off x="6444208" y="4542391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אליפסה 47"/>
          <p:cNvSpPr/>
          <p:nvPr/>
        </p:nvSpPr>
        <p:spPr>
          <a:xfrm>
            <a:off x="3566168" y="4542391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8" name="מחבר ישר 50"/>
          <p:cNvCxnSpPr>
            <a:stCxn id="77" idx="3"/>
            <a:endCxn id="80" idx="0"/>
          </p:cNvCxnSpPr>
          <p:nvPr/>
        </p:nvCxnSpPr>
        <p:spPr>
          <a:xfrm flipH="1">
            <a:off x="3274716" y="4786296"/>
            <a:ext cx="333299" cy="32531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מחבר ישר 51"/>
          <p:cNvCxnSpPr>
            <a:stCxn id="77" idx="5"/>
            <a:endCxn id="81" idx="0"/>
          </p:cNvCxnSpPr>
          <p:nvPr/>
        </p:nvCxnSpPr>
        <p:spPr>
          <a:xfrm>
            <a:off x="3810073" y="4786296"/>
            <a:ext cx="464775" cy="32531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0" name="אליפסה 61"/>
          <p:cNvSpPr/>
          <p:nvPr/>
        </p:nvSpPr>
        <p:spPr>
          <a:xfrm>
            <a:off x="3131840" y="5111615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אליפסה 77"/>
          <p:cNvSpPr/>
          <p:nvPr/>
        </p:nvSpPr>
        <p:spPr>
          <a:xfrm>
            <a:off x="4131972" y="5111615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אליפסה 78"/>
          <p:cNvSpPr/>
          <p:nvPr/>
        </p:nvSpPr>
        <p:spPr>
          <a:xfrm>
            <a:off x="4417724" y="5683119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אליפסה 96"/>
          <p:cNvSpPr/>
          <p:nvPr/>
        </p:nvSpPr>
        <p:spPr>
          <a:xfrm>
            <a:off x="3846220" y="5683119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4" name="מחבר ישר 101"/>
          <p:cNvCxnSpPr>
            <a:stCxn id="81" idx="3"/>
            <a:endCxn id="83" idx="0"/>
          </p:cNvCxnSpPr>
          <p:nvPr/>
        </p:nvCxnSpPr>
        <p:spPr>
          <a:xfrm rot="5400000">
            <a:off x="3917659" y="5426958"/>
            <a:ext cx="327599" cy="1847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מחבר ישר 102"/>
          <p:cNvCxnSpPr>
            <a:stCxn id="81" idx="5"/>
            <a:endCxn id="82" idx="0"/>
          </p:cNvCxnSpPr>
          <p:nvPr/>
        </p:nvCxnSpPr>
        <p:spPr>
          <a:xfrm rot="16200000" flipH="1">
            <a:off x="4304439" y="5426957"/>
            <a:ext cx="327599" cy="1847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6" name="אליפסה 47"/>
          <p:cNvSpPr/>
          <p:nvPr/>
        </p:nvSpPr>
        <p:spPr>
          <a:xfrm>
            <a:off x="7460870" y="5081456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7" name="מחבר ישר 50"/>
          <p:cNvCxnSpPr>
            <a:stCxn id="86" idx="3"/>
            <a:endCxn id="89" idx="0"/>
          </p:cNvCxnSpPr>
          <p:nvPr/>
        </p:nvCxnSpPr>
        <p:spPr>
          <a:xfrm rot="5400000">
            <a:off x="7139400" y="5289642"/>
            <a:ext cx="327599" cy="3990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מחבר ישר 51"/>
          <p:cNvCxnSpPr>
            <a:stCxn id="86" idx="5"/>
            <a:endCxn id="92" idx="0"/>
          </p:cNvCxnSpPr>
          <p:nvPr/>
        </p:nvCxnSpPr>
        <p:spPr>
          <a:xfrm rot="16200000" flipH="1">
            <a:off x="7740494" y="5289641"/>
            <a:ext cx="327599" cy="3990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9" name="אליפסה 61"/>
          <p:cNvSpPr/>
          <p:nvPr/>
        </p:nvSpPr>
        <p:spPr>
          <a:xfrm>
            <a:off x="6960804" y="5652960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אליפסה 64"/>
          <p:cNvSpPr/>
          <p:nvPr/>
        </p:nvSpPr>
        <p:spPr>
          <a:xfrm>
            <a:off x="6675052" y="6224464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1" name="מחבר ישר 67"/>
          <p:cNvCxnSpPr>
            <a:stCxn id="89" idx="3"/>
            <a:endCxn id="90" idx="0"/>
          </p:cNvCxnSpPr>
          <p:nvPr/>
        </p:nvCxnSpPr>
        <p:spPr>
          <a:xfrm rot="5400000">
            <a:off x="6746491" y="5968303"/>
            <a:ext cx="327599" cy="1847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2" name="אליפסה 77"/>
          <p:cNvSpPr/>
          <p:nvPr/>
        </p:nvSpPr>
        <p:spPr>
          <a:xfrm>
            <a:off x="7960936" y="5652960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אליפסה 78"/>
          <p:cNvSpPr/>
          <p:nvPr/>
        </p:nvSpPr>
        <p:spPr>
          <a:xfrm>
            <a:off x="8246688" y="6224464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אליפסה 96"/>
          <p:cNvSpPr/>
          <p:nvPr/>
        </p:nvSpPr>
        <p:spPr>
          <a:xfrm>
            <a:off x="7675184" y="6224464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5" name="מחבר ישר 101"/>
          <p:cNvCxnSpPr>
            <a:stCxn id="92" idx="3"/>
            <a:endCxn id="94" idx="0"/>
          </p:cNvCxnSpPr>
          <p:nvPr/>
        </p:nvCxnSpPr>
        <p:spPr>
          <a:xfrm rot="5400000">
            <a:off x="7746623" y="5968303"/>
            <a:ext cx="327599" cy="1847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מחבר ישר 102"/>
          <p:cNvCxnSpPr>
            <a:stCxn id="92" idx="5"/>
            <a:endCxn id="93" idx="0"/>
          </p:cNvCxnSpPr>
          <p:nvPr/>
        </p:nvCxnSpPr>
        <p:spPr>
          <a:xfrm rot="16200000" flipH="1">
            <a:off x="8133403" y="5968302"/>
            <a:ext cx="327599" cy="1847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7" name="אליפסה 78"/>
          <p:cNvSpPr/>
          <p:nvPr/>
        </p:nvSpPr>
        <p:spPr>
          <a:xfrm>
            <a:off x="7188514" y="6261463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8" name="מחבר ישר 102"/>
          <p:cNvCxnSpPr>
            <a:stCxn id="89" idx="5"/>
            <a:endCxn id="97" idx="0"/>
          </p:cNvCxnSpPr>
          <p:nvPr/>
        </p:nvCxnSpPr>
        <p:spPr>
          <a:xfrm>
            <a:off x="7204709" y="5896865"/>
            <a:ext cx="126681" cy="3645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9" name="אליפסה 1"/>
          <p:cNvSpPr/>
          <p:nvPr/>
        </p:nvSpPr>
        <p:spPr>
          <a:xfrm>
            <a:off x="3206128" y="3039343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ln>
                <a:solidFill>
                  <a:schemeClr val="tx1"/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0" name="מחבר ישר 18"/>
          <p:cNvCxnSpPr>
            <a:stCxn id="99" idx="3"/>
            <a:endCxn id="102" idx="0"/>
          </p:cNvCxnSpPr>
          <p:nvPr/>
        </p:nvCxnSpPr>
        <p:spPr>
          <a:xfrm flipH="1">
            <a:off x="1908844" y="3283248"/>
            <a:ext cx="1339131" cy="54818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מחבר ישר 20"/>
          <p:cNvCxnSpPr>
            <a:stCxn id="99" idx="5"/>
            <a:endCxn id="73" idx="1"/>
          </p:cNvCxnSpPr>
          <p:nvPr/>
        </p:nvCxnSpPr>
        <p:spPr>
          <a:xfrm>
            <a:off x="3450033" y="3283248"/>
            <a:ext cx="1454126" cy="58091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2" name="אליפסה 47"/>
          <p:cNvSpPr/>
          <p:nvPr/>
        </p:nvSpPr>
        <p:spPr>
          <a:xfrm>
            <a:off x="1765968" y="3831431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3" name="מחבר ישר 50"/>
          <p:cNvCxnSpPr>
            <a:stCxn id="102" idx="3"/>
            <a:endCxn id="105" idx="0"/>
          </p:cNvCxnSpPr>
          <p:nvPr/>
        </p:nvCxnSpPr>
        <p:spPr>
          <a:xfrm flipH="1">
            <a:off x="1474516" y="4075336"/>
            <a:ext cx="333299" cy="4716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מחבר ישר 51"/>
          <p:cNvCxnSpPr>
            <a:stCxn id="102" idx="5"/>
            <a:endCxn id="106" idx="0"/>
          </p:cNvCxnSpPr>
          <p:nvPr/>
        </p:nvCxnSpPr>
        <p:spPr>
          <a:xfrm>
            <a:off x="2009873" y="4075336"/>
            <a:ext cx="464775" cy="4716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5" name="אליפסה 61"/>
          <p:cNvSpPr/>
          <p:nvPr/>
        </p:nvSpPr>
        <p:spPr>
          <a:xfrm>
            <a:off x="1331640" y="4546951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" name="אליפסה 77"/>
          <p:cNvSpPr/>
          <p:nvPr/>
        </p:nvSpPr>
        <p:spPr>
          <a:xfrm>
            <a:off x="2331772" y="4546951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אליפסה 78"/>
          <p:cNvSpPr/>
          <p:nvPr/>
        </p:nvSpPr>
        <p:spPr>
          <a:xfrm>
            <a:off x="2617524" y="5118455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" name="אליפסה 96"/>
          <p:cNvSpPr/>
          <p:nvPr/>
        </p:nvSpPr>
        <p:spPr>
          <a:xfrm>
            <a:off x="2046020" y="5118455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9" name="מחבר ישר 101"/>
          <p:cNvCxnSpPr>
            <a:stCxn id="106" idx="3"/>
            <a:endCxn id="108" idx="0"/>
          </p:cNvCxnSpPr>
          <p:nvPr/>
        </p:nvCxnSpPr>
        <p:spPr>
          <a:xfrm rot="5400000">
            <a:off x="2117459" y="4862294"/>
            <a:ext cx="327599" cy="1847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מחבר ישר 102"/>
          <p:cNvCxnSpPr>
            <a:stCxn id="106" idx="5"/>
            <a:endCxn id="107" idx="0"/>
          </p:cNvCxnSpPr>
          <p:nvPr/>
        </p:nvCxnSpPr>
        <p:spPr>
          <a:xfrm rot="16200000" flipH="1">
            <a:off x="2504239" y="4862293"/>
            <a:ext cx="327599" cy="1847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1259632" y="4737918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1979712" y="5385990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2555776" y="5385990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3122868" y="5385990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3842948" y="5919663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4355976" y="5919663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4635036" y="6495727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139092" y="6495727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5643148" y="6495727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6219212" y="6495727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6660232" y="6495727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7155316" y="6495727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7659372" y="6495727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8235436" y="6495727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792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111" grpId="0"/>
      <p:bldP spid="112" grpId="0"/>
      <p:bldP spid="113" grpId="0"/>
      <p:bldP spid="114" grpId="0"/>
      <p:bldP spid="115" grpId="0"/>
      <p:bldP spid="116" grpId="0"/>
      <p:bldP spid="117" grpId="0"/>
      <p:bldP spid="118" grpId="0"/>
      <p:bldP spid="119" grpId="0"/>
      <p:bldP spid="120" grpId="0"/>
      <p:bldP spid="121" grpId="0"/>
      <p:bldP spid="122" grpId="0"/>
      <p:bldP spid="123" grpId="0"/>
      <p:bldP spid="1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Wavelet Trees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09598" y="1700808"/>
                <a:ext cx="6626698" cy="3880773"/>
              </a:xfrm>
            </p:spPr>
            <p:txBody>
              <a:bodyPr/>
              <a:lstStyle/>
              <a:p>
                <a:r>
                  <a:rPr lang="en-US" sz="2000" dirty="0" smtClean="0"/>
                  <a:t>Introduced by </a:t>
                </a:r>
                <a:r>
                  <a:rPr lang="en-US" sz="2000" dirty="0" err="1"/>
                  <a:t>Grossi</a:t>
                </a:r>
                <a:r>
                  <a:rPr lang="en-US" sz="2000" dirty="0"/>
                  <a:t>, Gupta and Vitter – 2003</a:t>
                </a:r>
              </a:p>
              <a:p>
                <a:r>
                  <a:rPr lang="en-US" sz="2000" dirty="0"/>
                  <a:t>Supports Access, Rank and Select in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𝑙𝑔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</m:d>
                  </m:oMath>
                </a14:m>
                <a:endParaRPr lang="en-US" sz="2000" b="0" dirty="0" smtClean="0"/>
              </a:p>
              <a:p>
                <a:pPr lvl="1"/>
                <a:r>
                  <a:rPr lang="en-US" sz="1800" dirty="0" err="1"/>
                  <a:t>rank</a:t>
                </a:r>
                <a:r>
                  <a:rPr lang="en-US" sz="1800" baseline="-25000" dirty="0" err="1"/>
                  <a:t>q</a:t>
                </a:r>
                <a:r>
                  <a:rPr lang="en-US" sz="1800" dirty="0"/>
                  <a:t>(</a:t>
                </a:r>
                <a:r>
                  <a:rPr lang="en-US" sz="1800" dirty="0" err="1"/>
                  <a:t>B,</a:t>
                </a:r>
                <a:r>
                  <a:rPr lang="en-US" sz="1800" i="1" dirty="0" err="1"/>
                  <a:t>i</a:t>
                </a:r>
                <a:r>
                  <a:rPr lang="en-US" sz="1800" dirty="0"/>
                  <a:t>) </a:t>
                </a:r>
                <a:r>
                  <a:rPr lang="en-US" sz="1800" dirty="0" smtClean="0"/>
                  <a:t>– returns the </a:t>
                </a:r>
                <a:r>
                  <a:rPr lang="en-US" sz="1800" dirty="0"/>
                  <a:t>number of occurrences of symbol q up to and including position </a:t>
                </a:r>
                <a:r>
                  <a:rPr lang="en-US" sz="1800" i="1" dirty="0" err="1"/>
                  <a:t>i</a:t>
                </a:r>
                <a:r>
                  <a:rPr lang="en-US" sz="1800" dirty="0"/>
                  <a:t> in B</a:t>
                </a:r>
              </a:p>
              <a:p>
                <a:pPr lvl="1"/>
                <a:r>
                  <a:rPr lang="en-US" sz="1800" dirty="0" err="1"/>
                  <a:t>select</a:t>
                </a:r>
                <a:r>
                  <a:rPr lang="en-US" sz="2000" baseline="-25000" dirty="0" err="1"/>
                  <a:t>q</a:t>
                </a:r>
                <a:r>
                  <a:rPr lang="en-US" sz="1800" dirty="0"/>
                  <a:t>(</a:t>
                </a:r>
                <a:r>
                  <a:rPr lang="en-US" sz="1800" dirty="0" err="1"/>
                  <a:t>B,</a:t>
                </a:r>
                <a:r>
                  <a:rPr lang="en-US" sz="1800" i="1" dirty="0" err="1"/>
                  <a:t>i</a:t>
                </a:r>
                <a:r>
                  <a:rPr lang="en-US" sz="1800" dirty="0"/>
                  <a:t>)- returns the index of the </a:t>
                </a:r>
                <a:r>
                  <a:rPr lang="en-US" sz="1800" dirty="0" err="1"/>
                  <a:t>i</a:t>
                </a:r>
                <a:r>
                  <a:rPr lang="en-US" sz="1800" baseline="30000" dirty="0" err="1"/>
                  <a:t>th</a:t>
                </a:r>
                <a:r>
                  <a:rPr lang="en-US" sz="1800" dirty="0"/>
                  <a:t> occurrence of symbol q</a:t>
                </a:r>
              </a:p>
              <a:p>
                <a:r>
                  <a:rPr lang="en-US" dirty="0" smtClean="0"/>
                  <a:t>Can work with any prefix-free coding</a:t>
                </a:r>
              </a:p>
              <a:p>
                <a:r>
                  <a:rPr lang="en-US" dirty="0"/>
                  <a:t>Using auxiliary binary rank &amp; select data </a:t>
                </a:r>
                <a:r>
                  <a:rPr lang="en-US" dirty="0" smtClean="0"/>
                  <a:t>structure</a:t>
                </a:r>
              </a:p>
              <a:p>
                <a:pPr lvl="1"/>
                <a:r>
                  <a:rPr lang="en-US" dirty="0" smtClean="0"/>
                  <a:t>Important property of </a:t>
                </a:r>
                <a:r>
                  <a:rPr lang="en-US" smtClean="0"/>
                  <a:t>binary rank</a:t>
                </a:r>
                <a:r>
                  <a:rPr lang="en-US" dirty="0" smtClean="0"/>
                  <a:t>:</a:t>
                </a:r>
              </a:p>
              <a:p>
                <a:pPr marL="914400" lvl="2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	</a:t>
                </a:r>
                <a:r>
                  <a:rPr lang="en-US" sz="1800" dirty="0" smtClean="0"/>
                  <a:t> rank</a:t>
                </a:r>
                <a:r>
                  <a:rPr lang="en-US" sz="1200" dirty="0" smtClean="0"/>
                  <a:t>1</a:t>
                </a:r>
                <a:r>
                  <a:rPr lang="en-US" sz="1800" dirty="0" smtClean="0"/>
                  <a:t>(b, </a:t>
                </a:r>
                <a:r>
                  <a:rPr lang="en-US" sz="1800" dirty="0" err="1" smtClean="0"/>
                  <a:t>i</a:t>
                </a:r>
                <a:r>
                  <a:rPr lang="en-US" sz="1800" dirty="0" smtClean="0"/>
                  <a:t>) = </a:t>
                </a:r>
                <a:r>
                  <a:rPr lang="en-US" sz="1800" dirty="0" err="1" smtClean="0"/>
                  <a:t>i</a:t>
                </a:r>
                <a:r>
                  <a:rPr lang="en-US" sz="1800" dirty="0" smtClean="0"/>
                  <a:t> – rank</a:t>
                </a:r>
                <a:r>
                  <a:rPr lang="en-US" sz="1200" dirty="0" smtClean="0"/>
                  <a:t>0</a:t>
                </a:r>
                <a:r>
                  <a:rPr lang="en-US" sz="1800" dirty="0" smtClean="0"/>
                  <a:t>(b, </a:t>
                </a:r>
                <a:r>
                  <a:rPr lang="en-US" sz="1800" dirty="0" err="1" smtClean="0"/>
                  <a:t>i</a:t>
                </a:r>
                <a:r>
                  <a:rPr lang="en-US" sz="1800" dirty="0" smtClean="0"/>
                  <a:t>)</a:t>
                </a:r>
                <a:endParaRPr lang="en-US" sz="1800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598" y="1700808"/>
                <a:ext cx="6626698" cy="3880773"/>
              </a:xfrm>
              <a:blipFill rotWithShape="0">
                <a:blip r:embed="rId2"/>
                <a:stretch>
                  <a:fillRect l="-368" t="-9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4284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Rectangle 107"/>
          <p:cNvSpPr/>
          <p:nvPr/>
        </p:nvSpPr>
        <p:spPr>
          <a:xfrm>
            <a:off x="2339753" y="1691930"/>
            <a:ext cx="107933" cy="33786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dirty="0"/>
          </a:p>
        </p:txBody>
      </p:sp>
      <p:sp>
        <p:nvSpPr>
          <p:cNvPr id="107" name="Rectangle 106"/>
          <p:cNvSpPr/>
          <p:nvPr/>
        </p:nvSpPr>
        <p:spPr>
          <a:xfrm>
            <a:off x="2187535" y="1694304"/>
            <a:ext cx="134461" cy="33549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1323956" y="4864228"/>
            <a:ext cx="233525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 flipV="1">
            <a:off x="2641986" y="5445223"/>
            <a:ext cx="182820" cy="3289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 flipV="1">
            <a:off x="1979712" y="1700808"/>
            <a:ext cx="116135" cy="3289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 flipV="1">
            <a:off x="1854699" y="1701792"/>
            <a:ext cx="116135" cy="3289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 flipV="1">
            <a:off x="1719561" y="1700808"/>
            <a:ext cx="116135" cy="3289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מחבר ישר 18"/>
          <p:cNvCxnSpPr>
            <a:stCxn id="23" idx="2"/>
            <a:endCxn id="7" idx="0"/>
          </p:cNvCxnSpPr>
          <p:nvPr/>
        </p:nvCxnSpPr>
        <p:spPr>
          <a:xfrm flipH="1">
            <a:off x="5584102" y="4685267"/>
            <a:ext cx="860106" cy="40530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מחבר ישר 20"/>
          <p:cNvCxnSpPr>
            <a:stCxn id="23" idx="6"/>
            <a:endCxn id="33" idx="0"/>
          </p:cNvCxnSpPr>
          <p:nvPr/>
        </p:nvCxnSpPr>
        <p:spPr>
          <a:xfrm>
            <a:off x="6729960" y="4685267"/>
            <a:ext cx="873786" cy="3961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אליפסה 47"/>
          <p:cNvSpPr/>
          <p:nvPr/>
        </p:nvSpPr>
        <p:spPr>
          <a:xfrm>
            <a:off x="5441226" y="5090576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מחבר ישר 50"/>
          <p:cNvCxnSpPr>
            <a:stCxn id="7" idx="3"/>
            <a:endCxn id="10" idx="0"/>
          </p:cNvCxnSpPr>
          <p:nvPr/>
        </p:nvCxnSpPr>
        <p:spPr>
          <a:xfrm rot="5400000">
            <a:off x="5119756" y="5298762"/>
            <a:ext cx="327599" cy="3990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מחבר ישר 51"/>
          <p:cNvCxnSpPr>
            <a:stCxn id="7" idx="5"/>
            <a:endCxn id="13" idx="0"/>
          </p:cNvCxnSpPr>
          <p:nvPr/>
        </p:nvCxnSpPr>
        <p:spPr>
          <a:xfrm rot="16200000" flipH="1">
            <a:off x="5720850" y="5298761"/>
            <a:ext cx="327599" cy="3990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אליפסה 61"/>
          <p:cNvSpPr/>
          <p:nvPr/>
        </p:nvSpPr>
        <p:spPr>
          <a:xfrm>
            <a:off x="4941160" y="5662080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אליפסה 64"/>
          <p:cNvSpPr/>
          <p:nvPr/>
        </p:nvSpPr>
        <p:spPr>
          <a:xfrm>
            <a:off x="4655408" y="6233584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מחבר ישר 67"/>
          <p:cNvCxnSpPr>
            <a:stCxn id="10" idx="3"/>
            <a:endCxn id="11" idx="0"/>
          </p:cNvCxnSpPr>
          <p:nvPr/>
        </p:nvCxnSpPr>
        <p:spPr>
          <a:xfrm rot="5400000">
            <a:off x="4726847" y="5977423"/>
            <a:ext cx="327599" cy="1847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אליפסה 77"/>
          <p:cNvSpPr/>
          <p:nvPr/>
        </p:nvSpPr>
        <p:spPr>
          <a:xfrm>
            <a:off x="5941292" y="5662080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אליפסה 78"/>
          <p:cNvSpPr/>
          <p:nvPr/>
        </p:nvSpPr>
        <p:spPr>
          <a:xfrm>
            <a:off x="6227044" y="6233584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אליפסה 96"/>
          <p:cNvSpPr/>
          <p:nvPr/>
        </p:nvSpPr>
        <p:spPr>
          <a:xfrm>
            <a:off x="5655540" y="6233584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מחבר ישר 101"/>
          <p:cNvCxnSpPr>
            <a:stCxn id="13" idx="3"/>
            <a:endCxn id="15" idx="0"/>
          </p:cNvCxnSpPr>
          <p:nvPr/>
        </p:nvCxnSpPr>
        <p:spPr>
          <a:xfrm rot="5400000">
            <a:off x="5726979" y="5977423"/>
            <a:ext cx="327599" cy="1847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מחבר ישר 102"/>
          <p:cNvCxnSpPr>
            <a:stCxn id="13" idx="5"/>
            <a:endCxn id="14" idx="0"/>
          </p:cNvCxnSpPr>
          <p:nvPr/>
        </p:nvCxnSpPr>
        <p:spPr>
          <a:xfrm rot="16200000" flipH="1">
            <a:off x="6113759" y="5977422"/>
            <a:ext cx="327599" cy="1847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אליפסה 78"/>
          <p:cNvSpPr/>
          <p:nvPr/>
        </p:nvSpPr>
        <p:spPr>
          <a:xfrm>
            <a:off x="5168870" y="6270583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מחבר ישר 102"/>
          <p:cNvCxnSpPr>
            <a:stCxn id="10" idx="5"/>
            <a:endCxn id="18" idx="0"/>
          </p:cNvCxnSpPr>
          <p:nvPr/>
        </p:nvCxnSpPr>
        <p:spPr>
          <a:xfrm>
            <a:off x="5185065" y="5905985"/>
            <a:ext cx="126681" cy="3645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אליפסה 1"/>
          <p:cNvSpPr/>
          <p:nvPr/>
        </p:nvSpPr>
        <p:spPr>
          <a:xfrm>
            <a:off x="4862312" y="3822311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ln>
                <a:solidFill>
                  <a:schemeClr val="tx1"/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מחבר ישר 18"/>
          <p:cNvCxnSpPr>
            <a:stCxn id="20" idx="3"/>
            <a:endCxn id="24" idx="0"/>
          </p:cNvCxnSpPr>
          <p:nvPr/>
        </p:nvCxnSpPr>
        <p:spPr>
          <a:xfrm flipH="1">
            <a:off x="3709044" y="4066216"/>
            <a:ext cx="1195115" cy="4761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מחבר ישר 20"/>
          <p:cNvCxnSpPr>
            <a:stCxn id="20" idx="5"/>
            <a:endCxn id="23" idx="0"/>
          </p:cNvCxnSpPr>
          <p:nvPr/>
        </p:nvCxnSpPr>
        <p:spPr>
          <a:xfrm>
            <a:off x="5106217" y="4066216"/>
            <a:ext cx="1480867" cy="4761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אליפסה 105"/>
          <p:cNvSpPr/>
          <p:nvPr/>
        </p:nvSpPr>
        <p:spPr>
          <a:xfrm>
            <a:off x="6444208" y="4542391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" name="אליפסה 47"/>
          <p:cNvSpPr/>
          <p:nvPr/>
        </p:nvSpPr>
        <p:spPr>
          <a:xfrm>
            <a:off x="3566168" y="4542391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מחבר ישר 50"/>
          <p:cNvCxnSpPr>
            <a:stCxn id="24" idx="3"/>
            <a:endCxn id="27" idx="0"/>
          </p:cNvCxnSpPr>
          <p:nvPr/>
        </p:nvCxnSpPr>
        <p:spPr>
          <a:xfrm flipH="1">
            <a:off x="3274716" y="4786296"/>
            <a:ext cx="333299" cy="32531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מחבר ישר 51"/>
          <p:cNvCxnSpPr>
            <a:stCxn id="24" idx="5"/>
            <a:endCxn id="28" idx="0"/>
          </p:cNvCxnSpPr>
          <p:nvPr/>
        </p:nvCxnSpPr>
        <p:spPr>
          <a:xfrm>
            <a:off x="3810073" y="4786296"/>
            <a:ext cx="464775" cy="32531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אליפסה 61"/>
          <p:cNvSpPr/>
          <p:nvPr/>
        </p:nvSpPr>
        <p:spPr>
          <a:xfrm>
            <a:off x="3131840" y="5111615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8" name="אליפסה 77"/>
          <p:cNvSpPr/>
          <p:nvPr/>
        </p:nvSpPr>
        <p:spPr>
          <a:xfrm>
            <a:off x="4131972" y="5111615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9" name="אליפסה 78"/>
          <p:cNvSpPr/>
          <p:nvPr/>
        </p:nvSpPr>
        <p:spPr>
          <a:xfrm>
            <a:off x="4417724" y="5683119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אליפסה 96"/>
          <p:cNvSpPr/>
          <p:nvPr/>
        </p:nvSpPr>
        <p:spPr>
          <a:xfrm>
            <a:off x="3846220" y="5683119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" name="מחבר ישר 101"/>
          <p:cNvCxnSpPr>
            <a:stCxn id="28" idx="3"/>
            <a:endCxn id="30" idx="0"/>
          </p:cNvCxnSpPr>
          <p:nvPr/>
        </p:nvCxnSpPr>
        <p:spPr>
          <a:xfrm rot="5400000">
            <a:off x="3917659" y="5426958"/>
            <a:ext cx="327599" cy="1847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מחבר ישר 102"/>
          <p:cNvCxnSpPr>
            <a:stCxn id="28" idx="5"/>
            <a:endCxn id="29" idx="0"/>
          </p:cNvCxnSpPr>
          <p:nvPr/>
        </p:nvCxnSpPr>
        <p:spPr>
          <a:xfrm rot="16200000" flipH="1">
            <a:off x="4304439" y="5426957"/>
            <a:ext cx="327599" cy="1847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אליפסה 47"/>
          <p:cNvSpPr/>
          <p:nvPr/>
        </p:nvSpPr>
        <p:spPr>
          <a:xfrm>
            <a:off x="7460870" y="5081456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4" name="מחבר ישר 50"/>
          <p:cNvCxnSpPr>
            <a:stCxn id="33" idx="3"/>
            <a:endCxn id="36" idx="0"/>
          </p:cNvCxnSpPr>
          <p:nvPr/>
        </p:nvCxnSpPr>
        <p:spPr>
          <a:xfrm rot="5400000">
            <a:off x="7139400" y="5289642"/>
            <a:ext cx="327599" cy="3990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מחבר ישר 51"/>
          <p:cNvCxnSpPr>
            <a:stCxn id="33" idx="5"/>
            <a:endCxn id="39" idx="0"/>
          </p:cNvCxnSpPr>
          <p:nvPr/>
        </p:nvCxnSpPr>
        <p:spPr>
          <a:xfrm rot="16200000" flipH="1">
            <a:off x="7740494" y="5289641"/>
            <a:ext cx="327599" cy="3990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אליפסה 61"/>
          <p:cNvSpPr/>
          <p:nvPr/>
        </p:nvSpPr>
        <p:spPr>
          <a:xfrm>
            <a:off x="6960804" y="5652960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אליפסה 64"/>
          <p:cNvSpPr/>
          <p:nvPr/>
        </p:nvSpPr>
        <p:spPr>
          <a:xfrm>
            <a:off x="6675052" y="6224464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8" name="מחבר ישר 67"/>
          <p:cNvCxnSpPr>
            <a:stCxn id="36" idx="3"/>
            <a:endCxn id="37" idx="0"/>
          </p:cNvCxnSpPr>
          <p:nvPr/>
        </p:nvCxnSpPr>
        <p:spPr>
          <a:xfrm rot="5400000">
            <a:off x="6746491" y="5968303"/>
            <a:ext cx="327599" cy="1847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אליפסה 77"/>
          <p:cNvSpPr/>
          <p:nvPr/>
        </p:nvSpPr>
        <p:spPr>
          <a:xfrm>
            <a:off x="7960936" y="5652960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אליפסה 78"/>
          <p:cNvSpPr/>
          <p:nvPr/>
        </p:nvSpPr>
        <p:spPr>
          <a:xfrm>
            <a:off x="8246688" y="6224464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אליפסה 96"/>
          <p:cNvSpPr/>
          <p:nvPr/>
        </p:nvSpPr>
        <p:spPr>
          <a:xfrm>
            <a:off x="7675184" y="6224464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2" name="מחבר ישר 101"/>
          <p:cNvCxnSpPr>
            <a:stCxn id="39" idx="3"/>
            <a:endCxn id="41" idx="0"/>
          </p:cNvCxnSpPr>
          <p:nvPr/>
        </p:nvCxnSpPr>
        <p:spPr>
          <a:xfrm rot="5400000">
            <a:off x="7746623" y="5968303"/>
            <a:ext cx="327599" cy="1847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מחבר ישר 102"/>
          <p:cNvCxnSpPr>
            <a:stCxn id="39" idx="5"/>
            <a:endCxn id="40" idx="0"/>
          </p:cNvCxnSpPr>
          <p:nvPr/>
        </p:nvCxnSpPr>
        <p:spPr>
          <a:xfrm rot="16200000" flipH="1">
            <a:off x="8133403" y="5968302"/>
            <a:ext cx="327599" cy="1847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אליפסה 78"/>
          <p:cNvSpPr/>
          <p:nvPr/>
        </p:nvSpPr>
        <p:spPr>
          <a:xfrm>
            <a:off x="7188514" y="6261463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5" name="מחבר ישר 102"/>
          <p:cNvCxnSpPr>
            <a:stCxn id="36" idx="5"/>
            <a:endCxn id="44" idx="0"/>
          </p:cNvCxnSpPr>
          <p:nvPr/>
        </p:nvCxnSpPr>
        <p:spPr>
          <a:xfrm>
            <a:off x="7204709" y="5896865"/>
            <a:ext cx="126681" cy="3645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אליפסה 1"/>
          <p:cNvSpPr/>
          <p:nvPr/>
        </p:nvSpPr>
        <p:spPr>
          <a:xfrm>
            <a:off x="3206128" y="3039343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ln>
                <a:solidFill>
                  <a:schemeClr val="tx1"/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7" name="מחבר ישר 18"/>
          <p:cNvCxnSpPr>
            <a:stCxn id="46" idx="3"/>
            <a:endCxn id="49" idx="0"/>
          </p:cNvCxnSpPr>
          <p:nvPr/>
        </p:nvCxnSpPr>
        <p:spPr>
          <a:xfrm flipH="1">
            <a:off x="1908844" y="3283248"/>
            <a:ext cx="1339131" cy="54818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מחבר ישר 20"/>
          <p:cNvCxnSpPr>
            <a:stCxn id="46" idx="5"/>
            <a:endCxn id="20" idx="1"/>
          </p:cNvCxnSpPr>
          <p:nvPr/>
        </p:nvCxnSpPr>
        <p:spPr>
          <a:xfrm>
            <a:off x="3450033" y="3283248"/>
            <a:ext cx="1454126" cy="58091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אליפסה 47"/>
          <p:cNvSpPr/>
          <p:nvPr/>
        </p:nvSpPr>
        <p:spPr>
          <a:xfrm>
            <a:off x="1765968" y="3831431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0" name="מחבר ישר 50"/>
          <p:cNvCxnSpPr>
            <a:stCxn id="49" idx="3"/>
            <a:endCxn id="52" idx="0"/>
          </p:cNvCxnSpPr>
          <p:nvPr/>
        </p:nvCxnSpPr>
        <p:spPr>
          <a:xfrm flipH="1">
            <a:off x="1474516" y="4075336"/>
            <a:ext cx="333299" cy="4716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מחבר ישר 51"/>
          <p:cNvCxnSpPr>
            <a:stCxn id="49" idx="5"/>
            <a:endCxn id="53" idx="0"/>
          </p:cNvCxnSpPr>
          <p:nvPr/>
        </p:nvCxnSpPr>
        <p:spPr>
          <a:xfrm>
            <a:off x="2009873" y="4075336"/>
            <a:ext cx="464775" cy="4716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אליפסה 61"/>
          <p:cNvSpPr/>
          <p:nvPr/>
        </p:nvSpPr>
        <p:spPr>
          <a:xfrm>
            <a:off x="1331640" y="4546951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3" name="אליפסה 77"/>
          <p:cNvSpPr/>
          <p:nvPr/>
        </p:nvSpPr>
        <p:spPr>
          <a:xfrm>
            <a:off x="2331772" y="4546951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4" name="אליפסה 78"/>
          <p:cNvSpPr/>
          <p:nvPr/>
        </p:nvSpPr>
        <p:spPr>
          <a:xfrm>
            <a:off x="2617524" y="5118455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אליפסה 96"/>
          <p:cNvSpPr/>
          <p:nvPr/>
        </p:nvSpPr>
        <p:spPr>
          <a:xfrm>
            <a:off x="2046020" y="5118455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6" name="מחבר ישר 101"/>
          <p:cNvCxnSpPr>
            <a:stCxn id="53" idx="3"/>
            <a:endCxn id="55" idx="0"/>
          </p:cNvCxnSpPr>
          <p:nvPr/>
        </p:nvCxnSpPr>
        <p:spPr>
          <a:xfrm rot="5400000">
            <a:off x="2117459" y="4862294"/>
            <a:ext cx="327599" cy="1847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מחבר ישר 102"/>
          <p:cNvCxnSpPr>
            <a:stCxn id="53" idx="5"/>
            <a:endCxn id="54" idx="0"/>
          </p:cNvCxnSpPr>
          <p:nvPr/>
        </p:nvCxnSpPr>
        <p:spPr>
          <a:xfrm rot="16200000" flipH="1">
            <a:off x="2504239" y="4862293"/>
            <a:ext cx="327599" cy="1847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1259632" y="4737918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979712" y="5385990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2555776" y="5385990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122868" y="5385990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842948" y="5919663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355976" y="5919663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635036" y="6495727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139092" y="6495727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5643148" y="6495727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219212" y="6495727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651260" y="6495727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155316" y="6495727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7659372" y="6495727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8235436" y="6495727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419872" y="2854677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0</a:t>
            </a:r>
            <a:endParaRPr lang="en-US" b="1" dirty="0"/>
          </a:p>
        </p:txBody>
      </p:sp>
      <p:sp>
        <p:nvSpPr>
          <p:cNvPr id="74" name="TextBox 73"/>
          <p:cNvSpPr txBox="1"/>
          <p:nvPr/>
        </p:nvSpPr>
        <p:spPr>
          <a:xfrm>
            <a:off x="1956214" y="3717032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77" name="TextBox 76"/>
          <p:cNvSpPr txBox="1"/>
          <p:nvPr/>
        </p:nvSpPr>
        <p:spPr>
          <a:xfrm>
            <a:off x="2354776" y="4222829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85" name="TextBox 84"/>
          <p:cNvSpPr txBox="1"/>
          <p:nvPr/>
        </p:nvSpPr>
        <p:spPr>
          <a:xfrm>
            <a:off x="179512" y="1652607"/>
            <a:ext cx="75252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400" b="1" dirty="0" smtClean="0">
                <a:latin typeface="Brush Script MT" panose="03060802040406070304" pitchFamily="66" charset="0"/>
                <a:cs typeface="Courier New" pitchFamily="49" charset="0"/>
                <a:sym typeface="Symbol"/>
              </a:rPr>
              <a:t>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Symbol"/>
              </a:rPr>
              <a:t>(T)=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Courier New" pitchFamily="49" charset="0"/>
                <a:sym typeface="Symbol"/>
              </a:rPr>
              <a:t>011 00 00 11001 11101 1010 1010 1011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ourier New" pitchFamily="49" charset="0"/>
                <a:sym typeface="Symbol"/>
              </a:rPr>
              <a:t>011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Courier New" pitchFamily="49" charset="0"/>
                <a:sym typeface="Symbol"/>
              </a:rPr>
              <a:t>11011 00 00 11111 011 11110 010 11010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ourier New" pitchFamily="49" charset="0"/>
                <a:sym typeface="Symbol"/>
              </a:rPr>
              <a:t>…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cs typeface="Courier New" pitchFamily="49" charset="0"/>
              <a:sym typeface="Symbol"/>
            </a:endParaRPr>
          </a:p>
        </p:txBody>
      </p:sp>
      <p:sp>
        <p:nvSpPr>
          <p:cNvPr id="86" name="Title 1"/>
          <p:cNvSpPr txBox="1">
            <a:spLocks/>
          </p:cNvSpPr>
          <p:nvPr/>
        </p:nvSpPr>
        <p:spPr>
          <a:xfrm>
            <a:off x="761999" y="7620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Wavelet Trees</a:t>
            </a:r>
            <a:br>
              <a:rPr lang="en-US" dirty="0" smtClean="0"/>
            </a:br>
            <a:r>
              <a:rPr lang="en-US" sz="2400" dirty="0" smtClean="0"/>
              <a:t>Construction Example</a:t>
            </a:r>
            <a:endParaRPr lang="en-US" dirty="0"/>
          </a:p>
        </p:txBody>
      </p:sp>
      <p:sp>
        <p:nvSpPr>
          <p:cNvPr id="106" name="TextBox 105"/>
          <p:cNvSpPr txBox="1"/>
          <p:nvPr/>
        </p:nvSpPr>
        <p:spPr>
          <a:xfrm>
            <a:off x="3570709" y="2861209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0</a:t>
            </a:r>
            <a:endParaRPr lang="en-US" b="1" dirty="0"/>
          </a:p>
        </p:txBody>
      </p:sp>
      <p:sp>
        <p:nvSpPr>
          <p:cNvPr id="110" name="TextBox 109"/>
          <p:cNvSpPr txBox="1"/>
          <p:nvPr/>
        </p:nvSpPr>
        <p:spPr>
          <a:xfrm>
            <a:off x="2092442" y="3717032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0</a:t>
            </a:r>
            <a:endParaRPr lang="en-US" b="1" dirty="0"/>
          </a:p>
        </p:txBody>
      </p:sp>
      <p:sp>
        <p:nvSpPr>
          <p:cNvPr id="113" name="Rectangle 112"/>
          <p:cNvSpPr/>
          <p:nvPr/>
        </p:nvSpPr>
        <p:spPr>
          <a:xfrm>
            <a:off x="3428444" y="2583152"/>
            <a:ext cx="4936928" cy="361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50" b="1" dirty="0" smtClean="0">
                <a:latin typeface="Courier New" pitchFamily="49" charset="0"/>
                <a:cs typeface="Courier New" pitchFamily="49" charset="0"/>
              </a:rPr>
              <a:t>A</a:t>
            </a:r>
            <a:endParaRPr lang="en-US" sz="1750" b="1" dirty="0"/>
          </a:p>
        </p:txBody>
      </p:sp>
      <p:sp>
        <p:nvSpPr>
          <p:cNvPr id="114" name="Rectangle 113"/>
          <p:cNvSpPr/>
          <p:nvPr/>
        </p:nvSpPr>
        <p:spPr>
          <a:xfrm>
            <a:off x="3574813" y="2534337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_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73010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 animBg="1"/>
      <p:bldP spid="107" grpId="0" animBg="1"/>
      <p:bldP spid="109" grpId="0" animBg="1"/>
      <p:bldP spid="104" grpId="0" animBg="1"/>
      <p:bldP spid="103" grpId="0" animBg="1"/>
      <p:bldP spid="102" grpId="0" animBg="1"/>
      <p:bldP spid="101" grpId="0" animBg="1"/>
      <p:bldP spid="72" grpId="0"/>
      <p:bldP spid="74" grpId="0"/>
      <p:bldP spid="77" grpId="0"/>
      <p:bldP spid="106" grpId="0"/>
      <p:bldP spid="110" grpId="0"/>
      <p:bldP spid="1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Rectangle 98"/>
          <p:cNvSpPr/>
          <p:nvPr/>
        </p:nvSpPr>
        <p:spPr>
          <a:xfrm>
            <a:off x="4693882" y="6542466"/>
            <a:ext cx="238158" cy="36933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5518434" y="5546090"/>
            <a:ext cx="116135" cy="36933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6282436" y="4922411"/>
            <a:ext cx="116135" cy="36933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7686100" y="4407495"/>
            <a:ext cx="116135" cy="36933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7127792" y="3615407"/>
            <a:ext cx="116135" cy="36933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7805923" y="2622137"/>
            <a:ext cx="123819" cy="56655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1323956" y="4864228"/>
            <a:ext cx="233525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2181978" y="3717032"/>
            <a:ext cx="116135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3651265" y="2616184"/>
            <a:ext cx="121483" cy="60782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2613093" y="5442951"/>
            <a:ext cx="23284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2457861" y="4221088"/>
            <a:ext cx="116135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2048083" y="3717032"/>
            <a:ext cx="116135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3519761" y="2616183"/>
            <a:ext cx="131504" cy="607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מחבר ישר 18"/>
          <p:cNvCxnSpPr>
            <a:stCxn id="23" idx="2"/>
            <a:endCxn id="7" idx="0"/>
          </p:cNvCxnSpPr>
          <p:nvPr/>
        </p:nvCxnSpPr>
        <p:spPr>
          <a:xfrm flipH="1">
            <a:off x="5584102" y="4685267"/>
            <a:ext cx="860106" cy="40530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מחבר ישר 20"/>
          <p:cNvCxnSpPr>
            <a:stCxn id="23" idx="6"/>
            <a:endCxn id="33" idx="0"/>
          </p:cNvCxnSpPr>
          <p:nvPr/>
        </p:nvCxnSpPr>
        <p:spPr>
          <a:xfrm>
            <a:off x="6729960" y="4685267"/>
            <a:ext cx="873786" cy="3961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אליפסה 47"/>
          <p:cNvSpPr/>
          <p:nvPr/>
        </p:nvSpPr>
        <p:spPr>
          <a:xfrm>
            <a:off x="5441226" y="5090576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מחבר ישר 50"/>
          <p:cNvCxnSpPr>
            <a:stCxn id="7" idx="3"/>
            <a:endCxn id="10" idx="0"/>
          </p:cNvCxnSpPr>
          <p:nvPr/>
        </p:nvCxnSpPr>
        <p:spPr>
          <a:xfrm rot="5400000">
            <a:off x="5119756" y="5298762"/>
            <a:ext cx="327599" cy="3990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מחבר ישר 51"/>
          <p:cNvCxnSpPr>
            <a:stCxn id="7" idx="5"/>
            <a:endCxn id="13" idx="0"/>
          </p:cNvCxnSpPr>
          <p:nvPr/>
        </p:nvCxnSpPr>
        <p:spPr>
          <a:xfrm rot="16200000" flipH="1">
            <a:off x="5720850" y="5298761"/>
            <a:ext cx="327599" cy="3990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אליפסה 61"/>
          <p:cNvSpPr/>
          <p:nvPr/>
        </p:nvSpPr>
        <p:spPr>
          <a:xfrm>
            <a:off x="4941160" y="5662080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אליפסה 64"/>
          <p:cNvSpPr/>
          <p:nvPr/>
        </p:nvSpPr>
        <p:spPr>
          <a:xfrm>
            <a:off x="4655408" y="6233584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מחבר ישר 67"/>
          <p:cNvCxnSpPr>
            <a:stCxn id="10" idx="3"/>
            <a:endCxn id="11" idx="0"/>
          </p:cNvCxnSpPr>
          <p:nvPr/>
        </p:nvCxnSpPr>
        <p:spPr>
          <a:xfrm rot="5400000">
            <a:off x="4726847" y="5977423"/>
            <a:ext cx="327599" cy="1847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אליפסה 77"/>
          <p:cNvSpPr/>
          <p:nvPr/>
        </p:nvSpPr>
        <p:spPr>
          <a:xfrm>
            <a:off x="5941292" y="5662080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אליפסה 78"/>
          <p:cNvSpPr/>
          <p:nvPr/>
        </p:nvSpPr>
        <p:spPr>
          <a:xfrm>
            <a:off x="6227044" y="6233584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אליפסה 96"/>
          <p:cNvSpPr/>
          <p:nvPr/>
        </p:nvSpPr>
        <p:spPr>
          <a:xfrm>
            <a:off x="5655540" y="6233584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מחבר ישר 101"/>
          <p:cNvCxnSpPr>
            <a:stCxn id="13" idx="3"/>
            <a:endCxn id="15" idx="0"/>
          </p:cNvCxnSpPr>
          <p:nvPr/>
        </p:nvCxnSpPr>
        <p:spPr>
          <a:xfrm rot="5400000">
            <a:off x="5726979" y="5977423"/>
            <a:ext cx="327599" cy="1847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מחבר ישר 102"/>
          <p:cNvCxnSpPr>
            <a:stCxn id="13" idx="5"/>
            <a:endCxn id="14" idx="0"/>
          </p:cNvCxnSpPr>
          <p:nvPr/>
        </p:nvCxnSpPr>
        <p:spPr>
          <a:xfrm rot="16200000" flipH="1">
            <a:off x="6113759" y="5977422"/>
            <a:ext cx="327599" cy="1847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אליפסה 78"/>
          <p:cNvSpPr/>
          <p:nvPr/>
        </p:nvSpPr>
        <p:spPr>
          <a:xfrm>
            <a:off x="5168870" y="6270583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מחבר ישר 102"/>
          <p:cNvCxnSpPr>
            <a:stCxn id="10" idx="5"/>
            <a:endCxn id="18" idx="0"/>
          </p:cNvCxnSpPr>
          <p:nvPr/>
        </p:nvCxnSpPr>
        <p:spPr>
          <a:xfrm>
            <a:off x="5185065" y="5905985"/>
            <a:ext cx="126681" cy="3645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אליפסה 1"/>
          <p:cNvSpPr/>
          <p:nvPr/>
        </p:nvSpPr>
        <p:spPr>
          <a:xfrm>
            <a:off x="4862312" y="3822311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ln>
                <a:solidFill>
                  <a:schemeClr val="tx1"/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מחבר ישר 18"/>
          <p:cNvCxnSpPr>
            <a:stCxn id="20" idx="3"/>
            <a:endCxn id="24" idx="0"/>
          </p:cNvCxnSpPr>
          <p:nvPr/>
        </p:nvCxnSpPr>
        <p:spPr>
          <a:xfrm flipH="1">
            <a:off x="3709044" y="4066216"/>
            <a:ext cx="1195115" cy="4761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מחבר ישר 20"/>
          <p:cNvCxnSpPr>
            <a:stCxn id="20" idx="5"/>
            <a:endCxn id="23" idx="0"/>
          </p:cNvCxnSpPr>
          <p:nvPr/>
        </p:nvCxnSpPr>
        <p:spPr>
          <a:xfrm>
            <a:off x="5106217" y="4066216"/>
            <a:ext cx="1480867" cy="4761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אליפסה 105"/>
          <p:cNvSpPr/>
          <p:nvPr/>
        </p:nvSpPr>
        <p:spPr>
          <a:xfrm>
            <a:off x="6444208" y="4542391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" name="אליפסה 47"/>
          <p:cNvSpPr/>
          <p:nvPr/>
        </p:nvSpPr>
        <p:spPr>
          <a:xfrm>
            <a:off x="3566168" y="4542391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מחבר ישר 50"/>
          <p:cNvCxnSpPr>
            <a:stCxn id="24" idx="3"/>
            <a:endCxn id="27" idx="0"/>
          </p:cNvCxnSpPr>
          <p:nvPr/>
        </p:nvCxnSpPr>
        <p:spPr>
          <a:xfrm flipH="1">
            <a:off x="3274716" y="4786296"/>
            <a:ext cx="333299" cy="32531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מחבר ישר 51"/>
          <p:cNvCxnSpPr>
            <a:stCxn id="24" idx="5"/>
            <a:endCxn id="28" idx="0"/>
          </p:cNvCxnSpPr>
          <p:nvPr/>
        </p:nvCxnSpPr>
        <p:spPr>
          <a:xfrm>
            <a:off x="3810073" y="4786296"/>
            <a:ext cx="464775" cy="32531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אליפסה 61"/>
          <p:cNvSpPr/>
          <p:nvPr/>
        </p:nvSpPr>
        <p:spPr>
          <a:xfrm>
            <a:off x="3131840" y="5111615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8" name="אליפסה 77"/>
          <p:cNvSpPr/>
          <p:nvPr/>
        </p:nvSpPr>
        <p:spPr>
          <a:xfrm>
            <a:off x="4131972" y="5111615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9" name="אליפסה 78"/>
          <p:cNvSpPr/>
          <p:nvPr/>
        </p:nvSpPr>
        <p:spPr>
          <a:xfrm>
            <a:off x="4417724" y="5683119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אליפסה 96"/>
          <p:cNvSpPr/>
          <p:nvPr/>
        </p:nvSpPr>
        <p:spPr>
          <a:xfrm>
            <a:off x="3846220" y="5683119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" name="מחבר ישר 101"/>
          <p:cNvCxnSpPr>
            <a:stCxn id="28" idx="3"/>
            <a:endCxn id="30" idx="0"/>
          </p:cNvCxnSpPr>
          <p:nvPr/>
        </p:nvCxnSpPr>
        <p:spPr>
          <a:xfrm rot="5400000">
            <a:off x="3917659" y="5426958"/>
            <a:ext cx="327599" cy="1847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מחבר ישר 102"/>
          <p:cNvCxnSpPr>
            <a:stCxn id="28" idx="5"/>
            <a:endCxn id="29" idx="0"/>
          </p:cNvCxnSpPr>
          <p:nvPr/>
        </p:nvCxnSpPr>
        <p:spPr>
          <a:xfrm rot="16200000" flipH="1">
            <a:off x="4304439" y="5426957"/>
            <a:ext cx="327599" cy="1847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אליפסה 47"/>
          <p:cNvSpPr/>
          <p:nvPr/>
        </p:nvSpPr>
        <p:spPr>
          <a:xfrm>
            <a:off x="7460870" y="5081456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4" name="מחבר ישר 50"/>
          <p:cNvCxnSpPr>
            <a:stCxn id="33" idx="3"/>
            <a:endCxn id="36" idx="0"/>
          </p:cNvCxnSpPr>
          <p:nvPr/>
        </p:nvCxnSpPr>
        <p:spPr>
          <a:xfrm rot="5400000">
            <a:off x="7139400" y="5289642"/>
            <a:ext cx="327599" cy="3990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מחבר ישר 51"/>
          <p:cNvCxnSpPr>
            <a:stCxn id="33" idx="5"/>
            <a:endCxn id="39" idx="0"/>
          </p:cNvCxnSpPr>
          <p:nvPr/>
        </p:nvCxnSpPr>
        <p:spPr>
          <a:xfrm rot="16200000" flipH="1">
            <a:off x="7740494" y="5289641"/>
            <a:ext cx="327599" cy="3990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אליפסה 61"/>
          <p:cNvSpPr/>
          <p:nvPr/>
        </p:nvSpPr>
        <p:spPr>
          <a:xfrm>
            <a:off x="6960804" y="5652960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אליפסה 64"/>
          <p:cNvSpPr/>
          <p:nvPr/>
        </p:nvSpPr>
        <p:spPr>
          <a:xfrm>
            <a:off x="6675052" y="6224464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8" name="מחבר ישר 67"/>
          <p:cNvCxnSpPr>
            <a:stCxn id="36" idx="3"/>
            <a:endCxn id="37" idx="0"/>
          </p:cNvCxnSpPr>
          <p:nvPr/>
        </p:nvCxnSpPr>
        <p:spPr>
          <a:xfrm rot="5400000">
            <a:off x="6746491" y="5968303"/>
            <a:ext cx="327599" cy="1847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אליפסה 77"/>
          <p:cNvSpPr/>
          <p:nvPr/>
        </p:nvSpPr>
        <p:spPr>
          <a:xfrm>
            <a:off x="7960936" y="5652960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אליפסה 78"/>
          <p:cNvSpPr/>
          <p:nvPr/>
        </p:nvSpPr>
        <p:spPr>
          <a:xfrm>
            <a:off x="8246688" y="6224464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אליפסה 96"/>
          <p:cNvSpPr/>
          <p:nvPr/>
        </p:nvSpPr>
        <p:spPr>
          <a:xfrm>
            <a:off x="7675184" y="6224464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2" name="מחבר ישר 101"/>
          <p:cNvCxnSpPr>
            <a:stCxn id="39" idx="3"/>
            <a:endCxn id="41" idx="0"/>
          </p:cNvCxnSpPr>
          <p:nvPr/>
        </p:nvCxnSpPr>
        <p:spPr>
          <a:xfrm rot="5400000">
            <a:off x="7746623" y="5968303"/>
            <a:ext cx="327599" cy="1847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מחבר ישר 102"/>
          <p:cNvCxnSpPr>
            <a:stCxn id="39" idx="5"/>
            <a:endCxn id="40" idx="0"/>
          </p:cNvCxnSpPr>
          <p:nvPr/>
        </p:nvCxnSpPr>
        <p:spPr>
          <a:xfrm rot="16200000" flipH="1">
            <a:off x="8133403" y="5968302"/>
            <a:ext cx="327599" cy="1847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אליפסה 78"/>
          <p:cNvSpPr/>
          <p:nvPr/>
        </p:nvSpPr>
        <p:spPr>
          <a:xfrm>
            <a:off x="7188514" y="6261463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5" name="מחבר ישר 102"/>
          <p:cNvCxnSpPr>
            <a:stCxn id="36" idx="5"/>
            <a:endCxn id="44" idx="0"/>
          </p:cNvCxnSpPr>
          <p:nvPr/>
        </p:nvCxnSpPr>
        <p:spPr>
          <a:xfrm>
            <a:off x="7204709" y="5896865"/>
            <a:ext cx="126681" cy="3645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אליפסה 1"/>
          <p:cNvSpPr/>
          <p:nvPr/>
        </p:nvSpPr>
        <p:spPr>
          <a:xfrm>
            <a:off x="3206128" y="3039343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ln>
                <a:solidFill>
                  <a:schemeClr val="tx1"/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7" name="מחבר ישר 18"/>
          <p:cNvCxnSpPr>
            <a:stCxn id="46" idx="3"/>
            <a:endCxn id="49" idx="0"/>
          </p:cNvCxnSpPr>
          <p:nvPr/>
        </p:nvCxnSpPr>
        <p:spPr>
          <a:xfrm flipH="1">
            <a:off x="1908844" y="3283248"/>
            <a:ext cx="1339131" cy="54818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מחבר ישר 20"/>
          <p:cNvCxnSpPr>
            <a:stCxn id="46" idx="5"/>
            <a:endCxn id="20" idx="1"/>
          </p:cNvCxnSpPr>
          <p:nvPr/>
        </p:nvCxnSpPr>
        <p:spPr>
          <a:xfrm>
            <a:off x="3450033" y="3283248"/>
            <a:ext cx="1454126" cy="58091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אליפסה 47"/>
          <p:cNvSpPr/>
          <p:nvPr/>
        </p:nvSpPr>
        <p:spPr>
          <a:xfrm>
            <a:off x="1765968" y="3831431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0" name="מחבר ישר 50"/>
          <p:cNvCxnSpPr>
            <a:stCxn id="49" idx="3"/>
            <a:endCxn id="52" idx="0"/>
          </p:cNvCxnSpPr>
          <p:nvPr/>
        </p:nvCxnSpPr>
        <p:spPr>
          <a:xfrm flipH="1">
            <a:off x="1474516" y="4075336"/>
            <a:ext cx="333299" cy="4716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מחבר ישר 51"/>
          <p:cNvCxnSpPr>
            <a:stCxn id="49" idx="5"/>
            <a:endCxn id="53" idx="0"/>
          </p:cNvCxnSpPr>
          <p:nvPr/>
        </p:nvCxnSpPr>
        <p:spPr>
          <a:xfrm>
            <a:off x="2009873" y="4075336"/>
            <a:ext cx="464775" cy="4716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אליפסה 61"/>
          <p:cNvSpPr/>
          <p:nvPr/>
        </p:nvSpPr>
        <p:spPr>
          <a:xfrm>
            <a:off x="1331640" y="4546951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3" name="אליפסה 77"/>
          <p:cNvSpPr/>
          <p:nvPr/>
        </p:nvSpPr>
        <p:spPr>
          <a:xfrm>
            <a:off x="2331772" y="4546951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4" name="אליפסה 78"/>
          <p:cNvSpPr/>
          <p:nvPr/>
        </p:nvSpPr>
        <p:spPr>
          <a:xfrm>
            <a:off x="2617524" y="5118455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אליפסה 96"/>
          <p:cNvSpPr/>
          <p:nvPr/>
        </p:nvSpPr>
        <p:spPr>
          <a:xfrm>
            <a:off x="2046020" y="5118455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6" name="מחבר ישר 101"/>
          <p:cNvCxnSpPr>
            <a:stCxn id="53" idx="3"/>
            <a:endCxn id="55" idx="0"/>
          </p:cNvCxnSpPr>
          <p:nvPr/>
        </p:nvCxnSpPr>
        <p:spPr>
          <a:xfrm rot="5400000">
            <a:off x="2117459" y="4862294"/>
            <a:ext cx="327599" cy="1847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מחבר ישר 102"/>
          <p:cNvCxnSpPr>
            <a:stCxn id="53" idx="5"/>
            <a:endCxn id="54" idx="0"/>
          </p:cNvCxnSpPr>
          <p:nvPr/>
        </p:nvCxnSpPr>
        <p:spPr>
          <a:xfrm rot="16200000" flipH="1">
            <a:off x="2504239" y="4862293"/>
            <a:ext cx="327599" cy="1847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1259632" y="4737918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979712" y="5385990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2555776" y="5385990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122868" y="5385990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842948" y="5919663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355976" y="5919663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635036" y="6495727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139092" y="6495727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5643148" y="6495727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219212" y="6495727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651260" y="6495727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155316" y="6495727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7659372" y="6495727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8235436" y="6495727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419872" y="2854677"/>
            <a:ext cx="4762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0001111101001010101001100001011011</a:t>
            </a:r>
            <a:endParaRPr lang="en-US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5030370" y="3615407"/>
            <a:ext cx="2473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11000111100100011</a:t>
            </a:r>
            <a:endParaRPr lang="en-US" b="1" dirty="0"/>
          </a:p>
        </p:txBody>
      </p:sp>
      <p:sp>
        <p:nvSpPr>
          <p:cNvPr id="74" name="TextBox 73"/>
          <p:cNvSpPr txBox="1"/>
          <p:nvPr/>
        </p:nvSpPr>
        <p:spPr>
          <a:xfrm>
            <a:off x="1956214" y="3717032"/>
            <a:ext cx="2473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10010011100110011</a:t>
            </a:r>
            <a:endParaRPr lang="en-US" b="1" dirty="0"/>
          </a:p>
        </p:txBody>
      </p:sp>
      <p:sp>
        <p:nvSpPr>
          <p:cNvPr id="75" name="TextBox 74"/>
          <p:cNvSpPr txBox="1"/>
          <p:nvPr/>
        </p:nvSpPr>
        <p:spPr>
          <a:xfrm>
            <a:off x="6660232" y="4407495"/>
            <a:ext cx="1396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010110001</a:t>
            </a:r>
            <a:endParaRPr lang="en-US" b="1" dirty="0"/>
          </a:p>
        </p:txBody>
      </p:sp>
      <p:sp>
        <p:nvSpPr>
          <p:cNvPr id="76" name="TextBox 75"/>
          <p:cNvSpPr txBox="1"/>
          <p:nvPr/>
        </p:nvSpPr>
        <p:spPr>
          <a:xfrm>
            <a:off x="3772748" y="4398203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11100100</a:t>
            </a:r>
            <a:endParaRPr lang="en-US" b="1" dirty="0"/>
          </a:p>
        </p:txBody>
      </p:sp>
      <p:sp>
        <p:nvSpPr>
          <p:cNvPr id="77" name="TextBox 76"/>
          <p:cNvSpPr txBox="1"/>
          <p:nvPr/>
        </p:nvSpPr>
        <p:spPr>
          <a:xfrm>
            <a:off x="2354776" y="4222829"/>
            <a:ext cx="1396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111000010</a:t>
            </a:r>
            <a:endParaRPr lang="en-US" b="1" dirty="0"/>
          </a:p>
        </p:txBody>
      </p:sp>
      <p:sp>
        <p:nvSpPr>
          <p:cNvPr id="78" name="TextBox 77"/>
          <p:cNvSpPr txBox="1"/>
          <p:nvPr/>
        </p:nvSpPr>
        <p:spPr>
          <a:xfrm>
            <a:off x="7644437" y="4902259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0110</a:t>
            </a:r>
            <a:endParaRPr lang="en-US" b="1" dirty="0"/>
          </a:p>
        </p:txBody>
      </p:sp>
      <p:sp>
        <p:nvSpPr>
          <p:cNvPr id="79" name="TextBox 78"/>
          <p:cNvSpPr txBox="1"/>
          <p:nvPr/>
        </p:nvSpPr>
        <p:spPr>
          <a:xfrm>
            <a:off x="5652120" y="4911551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01100</a:t>
            </a:r>
            <a:endParaRPr lang="en-US" b="1" dirty="0"/>
          </a:p>
        </p:txBody>
      </p:sp>
      <p:sp>
        <p:nvSpPr>
          <p:cNvPr id="80" name="TextBox 79"/>
          <p:cNvSpPr txBox="1"/>
          <p:nvPr/>
        </p:nvSpPr>
        <p:spPr>
          <a:xfrm>
            <a:off x="4332069" y="4911551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0011</a:t>
            </a:r>
            <a:endParaRPr lang="en-US" b="1" dirty="0"/>
          </a:p>
        </p:txBody>
      </p:sp>
      <p:sp>
        <p:nvSpPr>
          <p:cNvPr id="81" name="TextBox 80"/>
          <p:cNvSpPr txBox="1"/>
          <p:nvPr/>
        </p:nvSpPr>
        <p:spPr>
          <a:xfrm>
            <a:off x="8176126" y="5550331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10</a:t>
            </a:r>
            <a:endParaRPr lang="en-US" b="1" dirty="0"/>
          </a:p>
        </p:txBody>
      </p:sp>
      <p:sp>
        <p:nvSpPr>
          <p:cNvPr id="82" name="TextBox 81"/>
          <p:cNvSpPr txBox="1"/>
          <p:nvPr/>
        </p:nvSpPr>
        <p:spPr>
          <a:xfrm>
            <a:off x="7164288" y="5550331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10</a:t>
            </a:r>
            <a:endParaRPr lang="en-US" b="1" dirty="0"/>
          </a:p>
        </p:txBody>
      </p:sp>
      <p:sp>
        <p:nvSpPr>
          <p:cNvPr id="83" name="TextBox 82"/>
          <p:cNvSpPr txBox="1"/>
          <p:nvPr/>
        </p:nvSpPr>
        <p:spPr>
          <a:xfrm>
            <a:off x="6159902" y="5550331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10</a:t>
            </a:r>
            <a:endParaRPr lang="en-US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5148064" y="5550331"/>
            <a:ext cx="58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100</a:t>
            </a:r>
            <a:endParaRPr lang="en-US" b="1" dirty="0"/>
          </a:p>
        </p:txBody>
      </p:sp>
      <p:sp>
        <p:nvSpPr>
          <p:cNvPr id="85" name="TextBox 84"/>
          <p:cNvSpPr txBox="1"/>
          <p:nvPr/>
        </p:nvSpPr>
        <p:spPr>
          <a:xfrm>
            <a:off x="179512" y="1652607"/>
            <a:ext cx="75252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400" b="1" dirty="0" smtClean="0">
                <a:latin typeface="Brush Script MT" panose="03060802040406070304" pitchFamily="66" charset="0"/>
                <a:cs typeface="Courier New" pitchFamily="49" charset="0"/>
                <a:sym typeface="Symbol"/>
              </a:rPr>
              <a:t>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Symbol"/>
              </a:rPr>
              <a:t>(T)=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Courier New" pitchFamily="49" charset="0"/>
                <a:sym typeface="Symbol"/>
              </a:rPr>
              <a:t>011 00 00 11001 11101 1010 1010 1011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ourier New" pitchFamily="49" charset="0"/>
                <a:sym typeface="Symbol"/>
              </a:rPr>
              <a:t>011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Courier New" pitchFamily="49" charset="0"/>
                <a:sym typeface="Symbol"/>
              </a:rPr>
              <a:t>11011 00 00 11111 011 11110 010 11010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ourier New" pitchFamily="49" charset="0"/>
                <a:sym typeface="Symbol"/>
              </a:rPr>
              <a:t>…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cs typeface="Courier New" pitchFamily="49" charset="0"/>
              <a:sym typeface="Symbol"/>
            </a:endParaRPr>
          </a:p>
        </p:txBody>
      </p:sp>
      <p:sp>
        <p:nvSpPr>
          <p:cNvPr id="86" name="Title 1"/>
          <p:cNvSpPr txBox="1">
            <a:spLocks/>
          </p:cNvSpPr>
          <p:nvPr/>
        </p:nvSpPr>
        <p:spPr>
          <a:xfrm>
            <a:off x="761999" y="7620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Wavelet Trees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 smtClean="0"/>
              <a:t>Random Access Example</a:t>
            </a:r>
            <a:endParaRPr lang="en-US" dirty="0"/>
          </a:p>
        </p:txBody>
      </p:sp>
      <p:sp>
        <p:nvSpPr>
          <p:cNvPr id="100" name="Rectangle 99"/>
          <p:cNvSpPr/>
          <p:nvPr/>
        </p:nvSpPr>
        <p:spPr>
          <a:xfrm>
            <a:off x="3428444" y="2583152"/>
            <a:ext cx="4936928" cy="361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50" b="1" dirty="0">
                <a:latin typeface="Courier New" pitchFamily="49" charset="0"/>
                <a:cs typeface="Courier New" pitchFamily="49" charset="0"/>
              </a:rPr>
              <a:t>A__HUFFMAN__WAVELET__TREE__MATTERS</a:t>
            </a:r>
            <a:endParaRPr lang="en-US" sz="1750" b="1" dirty="0"/>
          </a:p>
        </p:txBody>
      </p:sp>
      <p:sp>
        <p:nvSpPr>
          <p:cNvPr id="2" name="Rectangle 1"/>
          <p:cNvSpPr/>
          <p:nvPr/>
        </p:nvSpPr>
        <p:spPr>
          <a:xfrm>
            <a:off x="148059" y="2540112"/>
            <a:ext cx="1925527" cy="369332"/>
          </a:xfrm>
          <a:prstGeom prst="rect">
            <a:avLst/>
          </a:prstGeom>
          <a:solidFill>
            <a:srgbClr val="F07F09"/>
          </a:solidFill>
        </p:spPr>
        <p:txBody>
          <a:bodyPr wrap="none">
            <a:spAutoFit/>
          </a:bodyPr>
          <a:lstStyle/>
          <a:p>
            <a:r>
              <a:rPr lang="en-US" dirty="0" smtClean="0"/>
              <a:t>rank</a:t>
            </a:r>
            <a:r>
              <a:rPr lang="en-US" baseline="-25000" dirty="0" smtClean="0"/>
              <a:t>1</a:t>
            </a:r>
            <a:r>
              <a:rPr lang="en-US" dirty="0" smtClean="0"/>
              <a:t>(</a:t>
            </a:r>
            <a:r>
              <a:rPr lang="en-US" dirty="0">
                <a:sym typeface="Symbol"/>
              </a:rPr>
              <a:t>B</a:t>
            </a:r>
            <a:r>
              <a:rPr lang="en-US" baseline="-25000" dirty="0">
                <a:sym typeface="Symbol"/>
              </a:rPr>
              <a:t>v</a:t>
            </a:r>
            <a:r>
              <a:rPr lang="en-US" dirty="0" smtClean="0"/>
              <a:t>,</a:t>
            </a:r>
            <a:r>
              <a:rPr lang="en-US" i="1" dirty="0" smtClean="0"/>
              <a:t>32</a:t>
            </a:r>
            <a:r>
              <a:rPr lang="en-US" dirty="0" smtClean="0"/>
              <a:t>) = 15</a:t>
            </a:r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154840" y="2875966"/>
            <a:ext cx="1813317" cy="369332"/>
          </a:xfrm>
          <a:prstGeom prst="rect">
            <a:avLst/>
          </a:prstGeom>
          <a:solidFill>
            <a:srgbClr val="F07F09"/>
          </a:solidFill>
        </p:spPr>
        <p:txBody>
          <a:bodyPr wrap="none">
            <a:spAutoFit/>
          </a:bodyPr>
          <a:lstStyle/>
          <a:p>
            <a:r>
              <a:rPr lang="en-US" dirty="0" smtClean="0"/>
              <a:t>rank</a:t>
            </a:r>
            <a:r>
              <a:rPr lang="en-US" baseline="-25000" dirty="0" smtClean="0"/>
              <a:t>1</a:t>
            </a:r>
            <a:r>
              <a:rPr lang="en-US" dirty="0" smtClean="0"/>
              <a:t>(</a:t>
            </a:r>
            <a:r>
              <a:rPr lang="en-US" dirty="0" smtClean="0">
                <a:sym typeface="Symbol"/>
              </a:rPr>
              <a:t>B</a:t>
            </a:r>
            <a:r>
              <a:rPr lang="en-US" baseline="-25000" dirty="0" smtClean="0">
                <a:sym typeface="Symbol"/>
              </a:rPr>
              <a:t>u</a:t>
            </a:r>
            <a:r>
              <a:rPr lang="en-US" dirty="0" smtClean="0"/>
              <a:t>,</a:t>
            </a:r>
            <a:r>
              <a:rPr lang="en-US" i="1" dirty="0" smtClean="0"/>
              <a:t>15</a:t>
            </a:r>
            <a:r>
              <a:rPr lang="en-US" dirty="0" smtClean="0"/>
              <a:t>) = 7</a:t>
            </a:r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154840" y="3219841"/>
            <a:ext cx="1685077" cy="369332"/>
          </a:xfrm>
          <a:prstGeom prst="rect">
            <a:avLst/>
          </a:prstGeom>
          <a:solidFill>
            <a:srgbClr val="F07F09"/>
          </a:solidFill>
        </p:spPr>
        <p:txBody>
          <a:bodyPr wrap="none">
            <a:spAutoFit/>
          </a:bodyPr>
          <a:lstStyle/>
          <a:p>
            <a:r>
              <a:rPr lang="en-US" dirty="0" smtClean="0"/>
              <a:t>rank</a:t>
            </a:r>
            <a:r>
              <a:rPr lang="en-US" baseline="-25000" dirty="0" smtClean="0"/>
              <a:t>0</a:t>
            </a:r>
            <a:r>
              <a:rPr lang="en-US" dirty="0" smtClean="0"/>
              <a:t>(</a:t>
            </a:r>
            <a:r>
              <a:rPr lang="en-US" dirty="0" smtClean="0">
                <a:sym typeface="Symbol"/>
              </a:rPr>
              <a:t>B</a:t>
            </a:r>
            <a:r>
              <a:rPr lang="en-US" baseline="-25000" dirty="0" smtClean="0">
                <a:sym typeface="Symbol"/>
              </a:rPr>
              <a:t>x</a:t>
            </a:r>
            <a:r>
              <a:rPr lang="en-US" dirty="0" smtClean="0"/>
              <a:t>,</a:t>
            </a:r>
            <a:r>
              <a:rPr lang="en-US" i="1" dirty="0" smtClean="0"/>
              <a:t>7</a:t>
            </a:r>
            <a:r>
              <a:rPr lang="en-US" dirty="0" smtClean="0"/>
              <a:t>) = 4</a:t>
            </a:r>
            <a:endParaRPr lang="en-US" dirty="0"/>
          </a:p>
        </p:txBody>
      </p:sp>
      <p:sp>
        <p:nvSpPr>
          <p:cNvPr id="103" name="Rectangle 102"/>
          <p:cNvSpPr/>
          <p:nvPr/>
        </p:nvSpPr>
        <p:spPr>
          <a:xfrm>
            <a:off x="149567" y="3577011"/>
            <a:ext cx="1685077" cy="369332"/>
          </a:xfrm>
          <a:prstGeom prst="rect">
            <a:avLst/>
          </a:prstGeom>
          <a:solidFill>
            <a:srgbClr val="F07F09"/>
          </a:solidFill>
        </p:spPr>
        <p:txBody>
          <a:bodyPr wrap="none">
            <a:spAutoFit/>
          </a:bodyPr>
          <a:lstStyle/>
          <a:p>
            <a:r>
              <a:rPr lang="en-US" dirty="0" smtClean="0"/>
              <a:t>rank</a:t>
            </a:r>
            <a:r>
              <a:rPr lang="en-US" baseline="-25000" dirty="0" smtClean="0"/>
              <a:t>0</a:t>
            </a:r>
            <a:r>
              <a:rPr lang="en-US" dirty="0" smtClean="0"/>
              <a:t>(</a:t>
            </a:r>
            <a:r>
              <a:rPr lang="en-US" dirty="0" smtClean="0">
                <a:sym typeface="Symbol"/>
              </a:rPr>
              <a:t>B</a:t>
            </a:r>
            <a:r>
              <a:rPr lang="en-US" baseline="-25000" dirty="0" smtClean="0">
                <a:sym typeface="Symbol"/>
              </a:rPr>
              <a:t>y</a:t>
            </a:r>
            <a:r>
              <a:rPr lang="en-US" dirty="0" smtClean="0"/>
              <a:t>,</a:t>
            </a:r>
            <a:r>
              <a:rPr lang="en-US" i="1" dirty="0" smtClean="0"/>
              <a:t>4</a:t>
            </a:r>
            <a:r>
              <a:rPr lang="en-US" dirty="0" smtClean="0"/>
              <a:t>) = 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704775" y="2336303"/>
            <a:ext cx="4385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387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98" grpId="0" animBg="1"/>
      <p:bldP spid="97" grpId="0" animBg="1"/>
      <p:bldP spid="96" grpId="0" animBg="1"/>
      <p:bldP spid="95" grpId="0" animBg="1"/>
      <p:bldP spid="94" grpId="0" animBg="1"/>
      <p:bldP spid="93" grpId="0" animBg="1"/>
      <p:bldP spid="92" grpId="0" animBg="1"/>
      <p:bldP spid="91" grpId="0" animBg="1"/>
      <p:bldP spid="90" grpId="0" animBg="1"/>
      <p:bldP spid="89" grpId="0" animBg="1"/>
      <p:bldP spid="88" grpId="0" animBg="1"/>
      <p:bldP spid="87" grpId="0" animBg="1"/>
      <p:bldP spid="100" grpId="0"/>
      <p:bldP spid="2" grpId="0" animBg="1"/>
      <p:bldP spid="101" grpId="0" animBg="1"/>
      <p:bldP spid="102" grpId="0" animBg="1"/>
      <p:bldP spid="103" grpId="0" animBg="1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Wavelet Trees</a:t>
            </a:r>
            <a:br>
              <a:rPr lang="en-US" dirty="0" smtClean="0"/>
            </a:br>
            <a:r>
              <a:rPr lang="en-US" sz="2400" dirty="0"/>
              <a:t>Random </a:t>
            </a:r>
            <a:r>
              <a:rPr lang="en-US" sz="2400" dirty="0" smtClean="0"/>
              <a:t>Access Operation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79283" y="1844824"/>
            <a:ext cx="6521337" cy="489364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access(V,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cw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Symbol"/>
              </a:rPr>
              <a:t>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Symbol"/>
              </a:rPr>
              <a:t>	while v is not a leaf 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Symbol"/>
              </a:rPr>
              <a:t>		if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  <a:sym typeface="Symbol"/>
              </a:rPr>
              <a:t>B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  <a:sym typeface="Symbol"/>
              </a:rPr>
              <a:t>v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Symbol"/>
              </a:rPr>
              <a:t>[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  <a:sym typeface="Symbol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Symbol"/>
              </a:rPr>
              <a:t>] = 0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  <a:sym typeface="Symbol"/>
              </a:rPr>
              <a:t>			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  <a:sym typeface="Symbol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  <a:sym typeface="Symbol"/>
              </a:rPr>
              <a:t>       rank</a:t>
            </a:r>
            <a:r>
              <a:rPr lang="en-US" sz="2400" b="1" baseline="-25000" dirty="0">
                <a:latin typeface="Courier New" pitchFamily="49" charset="0"/>
                <a:cs typeface="Courier New" pitchFamily="49" charset="0"/>
                <a:sym typeface="Symbol"/>
              </a:rPr>
              <a:t>0</a:t>
            </a:r>
            <a:r>
              <a:rPr lang="en-US" sz="2400" b="1" dirty="0">
                <a:latin typeface="Courier New" pitchFamily="49" charset="0"/>
                <a:cs typeface="Courier New" pitchFamily="49" charset="0"/>
                <a:sym typeface="Symbol"/>
              </a:rPr>
              <a:t>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  <a:sym typeface="Symbol"/>
              </a:rPr>
              <a:t>B</a:t>
            </a:r>
            <a:r>
              <a:rPr lang="en-US" sz="2400" b="1" baseline="-25000" dirty="0" err="1">
                <a:latin typeface="Courier New" pitchFamily="49" charset="0"/>
                <a:cs typeface="Courier New" pitchFamily="49" charset="0"/>
                <a:sym typeface="Symbol"/>
              </a:rPr>
              <a:t>v</a:t>
            </a:r>
            <a:r>
              <a:rPr lang="en-US" sz="2400" b="1" dirty="0">
                <a:latin typeface="Courier New" pitchFamily="49" charset="0"/>
                <a:cs typeface="Courier New" pitchFamily="49" charset="0"/>
                <a:sym typeface="Symbol"/>
              </a:rPr>
              <a:t>,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  <a:sym typeface="Symbol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Symbol"/>
              </a:rPr>
              <a:t>)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Symbol"/>
              </a:rPr>
              <a:t>			v       left(v)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Symbol"/>
              </a:rPr>
              <a:t>			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  <a:sym typeface="Symbol"/>
              </a:rPr>
              <a:t>cw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Symbol"/>
              </a:rPr>
              <a:t>	   cw0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Symbol"/>
              </a:rPr>
              <a:t>		else 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  <a:sym typeface="Symbol"/>
              </a:rPr>
              <a:t>			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  <a:sym typeface="Symbol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  <a:sym typeface="Symbol"/>
              </a:rPr>
              <a:t> 	   rank</a:t>
            </a:r>
            <a:r>
              <a:rPr lang="en-US" sz="2400" b="1" baseline="-25000" dirty="0">
                <a:latin typeface="Courier New" pitchFamily="49" charset="0"/>
                <a:cs typeface="Courier New" pitchFamily="49" charset="0"/>
                <a:sym typeface="Symbol"/>
              </a:rPr>
              <a:t>1</a:t>
            </a:r>
            <a:r>
              <a:rPr lang="en-US" sz="2400" b="1" dirty="0">
                <a:latin typeface="Courier New" pitchFamily="49" charset="0"/>
                <a:cs typeface="Courier New" pitchFamily="49" charset="0"/>
                <a:sym typeface="Symbol"/>
              </a:rPr>
              <a:t>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  <a:sym typeface="Symbol"/>
              </a:rPr>
              <a:t>B</a:t>
            </a:r>
            <a:r>
              <a:rPr lang="en-US" sz="2400" b="1" baseline="-25000" dirty="0" err="1">
                <a:latin typeface="Courier New" pitchFamily="49" charset="0"/>
                <a:cs typeface="Courier New" pitchFamily="49" charset="0"/>
                <a:sym typeface="Symbol"/>
              </a:rPr>
              <a:t>v</a:t>
            </a:r>
            <a:r>
              <a:rPr lang="en-US" sz="2400" b="1" dirty="0">
                <a:latin typeface="Courier New" pitchFamily="49" charset="0"/>
                <a:cs typeface="Courier New" pitchFamily="49" charset="0"/>
                <a:sym typeface="Symbol"/>
              </a:rPr>
              <a:t>,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  <a:sym typeface="Symbol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  <a:sym typeface="Symbol"/>
              </a:rPr>
              <a:t>)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Symbol"/>
              </a:rPr>
              <a:t>			v       right(v)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Symbol"/>
              </a:rPr>
              <a:t>			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  <a:sym typeface="Symbol"/>
              </a:rPr>
              <a:t>cw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Symbol"/>
              </a:rPr>
              <a:t>	</a:t>
            </a:r>
            <a:r>
              <a:rPr lang="en-US" sz="2400" b="1" dirty="0">
                <a:latin typeface="Courier New" pitchFamily="49" charset="0"/>
                <a:cs typeface="Courier New" pitchFamily="49" charset="0"/>
                <a:sym typeface="Symbol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Symbol"/>
              </a:rPr>
              <a:t>  cw1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Symbol"/>
              </a:rPr>
              <a:t>	return </a:t>
            </a:r>
            <a:r>
              <a:rPr lang="en-US" sz="2400" b="1" dirty="0" smtClean="0">
                <a:latin typeface="Brush Script MT" panose="03060802040406070304" pitchFamily="66" charset="0"/>
                <a:cs typeface="Courier New" pitchFamily="49" charset="0"/>
                <a:sym typeface="Symbol"/>
              </a:rPr>
              <a:t>D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Symbol"/>
              </a:rPr>
              <a:t>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  <a:sym typeface="Symbol"/>
              </a:rPr>
              <a:t>cw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Symbol"/>
              </a:rPr>
              <a:t>)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  <a:sym typeface="Symbol"/>
              </a:rPr>
              <a:t>}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411760" y="2462752"/>
            <a:ext cx="792088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170096" y="3581392"/>
            <a:ext cx="792088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170096" y="4301472"/>
            <a:ext cx="792088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170096" y="3941432"/>
            <a:ext cx="792088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170096" y="5021552"/>
            <a:ext cx="792088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170096" y="5381592"/>
            <a:ext cx="792088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170096" y="5741632"/>
            <a:ext cx="792088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660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Partial Decoding - Motivation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609598" y="1700808"/>
            <a:ext cx="6914730" cy="3880773"/>
          </a:xfrm>
        </p:spPr>
        <p:txBody>
          <a:bodyPr/>
          <a:lstStyle/>
          <a:p>
            <a:r>
              <a:rPr lang="en-US" dirty="0" smtClean="0"/>
              <a:t>Retrieving context surrounding the search term</a:t>
            </a:r>
          </a:p>
          <a:p>
            <a:pPr lvl="1"/>
            <a:r>
              <a:rPr lang="en-US" dirty="0" smtClean="0"/>
              <a:t>KWIC – </a:t>
            </a:r>
            <a:r>
              <a:rPr lang="en-US" dirty="0" err="1" smtClean="0"/>
              <a:t>KeyWord</a:t>
            </a:r>
            <a:r>
              <a:rPr lang="en-US" dirty="0" smtClean="0"/>
              <a:t> In Context</a:t>
            </a:r>
          </a:p>
          <a:p>
            <a:r>
              <a:rPr lang="en-US" dirty="0" smtClean="0"/>
              <a:t>Full decoding of the data, in order to obtain the original data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107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49000</TotalTime>
  <Words>601</Words>
  <Application>Microsoft Office PowerPoint</Application>
  <PresentationFormat>On-screen Show (4:3)</PresentationFormat>
  <Paragraphs>251</Paragraphs>
  <Slides>16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9" baseType="lpstr">
      <vt:lpstr>Arial</vt:lpstr>
      <vt:lpstr>Brush Script MT</vt:lpstr>
      <vt:lpstr>Calibri</vt:lpstr>
      <vt:lpstr>Cambria Math</vt:lpstr>
      <vt:lpstr>Comic Sans MS</vt:lpstr>
      <vt:lpstr>Courier New</vt:lpstr>
      <vt:lpstr>Gisha</vt:lpstr>
      <vt:lpstr>Symbol</vt:lpstr>
      <vt:lpstr>Times New Roman</vt:lpstr>
      <vt:lpstr>Trebuchet MS</vt:lpstr>
      <vt:lpstr>Wingdings</vt:lpstr>
      <vt:lpstr>Wingdings 3</vt:lpstr>
      <vt:lpstr>Facet</vt:lpstr>
      <vt:lpstr>Accelerated Partial Decoding in Wavelet Trees</vt:lpstr>
      <vt:lpstr>Agenda</vt:lpstr>
      <vt:lpstr>Random Access to VLC </vt:lpstr>
      <vt:lpstr>Huffman Trees Example</vt:lpstr>
      <vt:lpstr>Wavelet Trees</vt:lpstr>
      <vt:lpstr>Wavelet Trees Construction Example</vt:lpstr>
      <vt:lpstr>Wavelet Trees Random Access Example</vt:lpstr>
      <vt:lpstr>Wavelet Trees Random Access Operation</vt:lpstr>
      <vt:lpstr>Partial Decoding - Motivation</vt:lpstr>
      <vt:lpstr>Naïve Partial Decoding</vt:lpstr>
      <vt:lpstr>Accelerating Partial Decoding</vt:lpstr>
      <vt:lpstr>Accelerated Partial Decoding</vt:lpstr>
      <vt:lpstr>Accelerated Range Decoding Example</vt:lpstr>
      <vt:lpstr>Accelerated Partial Decoding</vt:lpstr>
      <vt:lpstr>Experimental Results</vt:lpstr>
      <vt:lpstr>Questions?</vt:lpstr>
    </vt:vector>
  </TitlesOfParts>
  <Company>Ashkelon Academic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String-to-Dictionary Matching Problem</dc:title>
  <dc:creator>Ashkelon Academic College</dc:creator>
  <cp:lastModifiedBy>Baruch, Gilad</cp:lastModifiedBy>
  <cp:revision>278</cp:revision>
  <dcterms:created xsi:type="dcterms:W3CDTF">2011-03-08T07:31:55Z</dcterms:created>
  <dcterms:modified xsi:type="dcterms:W3CDTF">2016-08-29T13:33:53Z</dcterms:modified>
</cp:coreProperties>
</file>