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3"/>
  </p:notesMasterIdLst>
  <p:sldIdLst>
    <p:sldId id="256" r:id="rId2"/>
    <p:sldId id="348" r:id="rId3"/>
    <p:sldId id="261" r:id="rId4"/>
    <p:sldId id="290" r:id="rId5"/>
    <p:sldId id="326" r:id="rId6"/>
    <p:sldId id="350" r:id="rId7"/>
    <p:sldId id="352" r:id="rId8"/>
    <p:sldId id="306" r:id="rId9"/>
    <p:sldId id="262" r:id="rId10"/>
    <p:sldId id="268" r:id="rId11"/>
    <p:sldId id="339" r:id="rId12"/>
    <p:sldId id="341" r:id="rId13"/>
    <p:sldId id="342" r:id="rId14"/>
    <p:sldId id="343" r:id="rId15"/>
    <p:sldId id="344" r:id="rId16"/>
    <p:sldId id="296" r:id="rId17"/>
    <p:sldId id="273" r:id="rId18"/>
    <p:sldId id="275" r:id="rId19"/>
    <p:sldId id="276" r:id="rId20"/>
    <p:sldId id="277" r:id="rId21"/>
    <p:sldId id="278" r:id="rId22"/>
    <p:sldId id="335" r:id="rId23"/>
    <p:sldId id="323" r:id="rId24"/>
    <p:sldId id="354" r:id="rId25"/>
    <p:sldId id="325" r:id="rId26"/>
    <p:sldId id="324" r:id="rId27"/>
    <p:sldId id="336" r:id="rId28"/>
    <p:sldId id="281" r:id="rId29"/>
    <p:sldId id="356" r:id="rId30"/>
    <p:sldId id="302" r:id="rId31"/>
    <p:sldId id="282" r:id="rId32"/>
    <p:sldId id="303" r:id="rId33"/>
    <p:sldId id="304" r:id="rId34"/>
    <p:sldId id="305" r:id="rId35"/>
    <p:sldId id="337" r:id="rId36"/>
    <p:sldId id="358" r:id="rId37"/>
    <p:sldId id="283" r:id="rId38"/>
    <p:sldId id="298" r:id="rId39"/>
    <p:sldId id="286" r:id="rId40"/>
    <p:sldId id="299" r:id="rId41"/>
    <p:sldId id="300" r:id="rId42"/>
    <p:sldId id="307" r:id="rId43"/>
    <p:sldId id="309" r:id="rId44"/>
    <p:sldId id="311" r:id="rId45"/>
    <p:sldId id="310" r:id="rId46"/>
    <p:sldId id="312" r:id="rId47"/>
    <p:sldId id="347" r:id="rId48"/>
    <p:sldId id="349" r:id="rId49"/>
    <p:sldId id="353" r:id="rId50"/>
    <p:sldId id="355" r:id="rId51"/>
    <p:sldId id="357" r:id="rId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ptarama D" initials="DD" lastIdx="1" clrIdx="0">
    <p:extLst>
      <p:ext uri="{19B8F6BF-5375-455C-9EA6-DF929625EA0E}">
        <p15:presenceInfo xmlns:p15="http://schemas.microsoft.com/office/powerpoint/2012/main" userId="5e41e69608c551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1781" y="62"/>
      </p:cViewPr>
      <p:guideLst>
        <p:guide orient="horz" pos="2387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4" d="100"/>
          <a:sy n="104" d="100"/>
        </p:scale>
        <p:origin x="348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VN\user\dipta\result20163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VN\user\dipta\result20163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VN\user\dipta\result20163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VN\user\dipta\result20163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result201638!$BE$1</c:f>
              <c:strCache>
                <c:ptCount val="1"/>
                <c:pt idx="0">
                  <c:v>AC-automaton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result201638!$BE$2:$BE$11</c:f>
              <c:numCache>
                <c:formatCode>General</c:formatCode>
                <c:ptCount val="10"/>
                <c:pt idx="0">
                  <c:v>2.415</c:v>
                </c:pt>
                <c:pt idx="1">
                  <c:v>4.8890000000000002</c:v>
                </c:pt>
                <c:pt idx="2">
                  <c:v>7.3129999999999997</c:v>
                </c:pt>
                <c:pt idx="3">
                  <c:v>9.8170000000000002</c:v>
                </c:pt>
                <c:pt idx="4">
                  <c:v>12.236000000000001</c:v>
                </c:pt>
                <c:pt idx="5">
                  <c:v>14.776999999999999</c:v>
                </c:pt>
                <c:pt idx="6">
                  <c:v>17.245000000000001</c:v>
                </c:pt>
                <c:pt idx="7">
                  <c:v>19.724</c:v>
                </c:pt>
                <c:pt idx="8">
                  <c:v>22.140999999999998</c:v>
                </c:pt>
                <c:pt idx="9">
                  <c:v>24.72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result201638!$BF$1</c:f>
              <c:strCache>
                <c:ptCount val="1"/>
                <c:pt idx="0">
                  <c:v>MTKMP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result201638!$BF$2:$BF$11</c:f>
              <c:numCache>
                <c:formatCode>General</c:formatCode>
                <c:ptCount val="10"/>
                <c:pt idx="0">
                  <c:v>1.1879999999999999</c:v>
                </c:pt>
                <c:pt idx="1">
                  <c:v>2.7120000000000002</c:v>
                </c:pt>
                <c:pt idx="2">
                  <c:v>4.383</c:v>
                </c:pt>
                <c:pt idx="3">
                  <c:v>6.8739999999999997</c:v>
                </c:pt>
                <c:pt idx="4">
                  <c:v>7.62</c:v>
                </c:pt>
                <c:pt idx="5">
                  <c:v>9.4130000000000003</c:v>
                </c:pt>
                <c:pt idx="6">
                  <c:v>11.222</c:v>
                </c:pt>
                <c:pt idx="7">
                  <c:v>13.032999999999999</c:v>
                </c:pt>
                <c:pt idx="8">
                  <c:v>16.443999999999999</c:v>
                </c:pt>
                <c:pt idx="9">
                  <c:v>16.984000000000002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result201638!$BG$1</c:f>
              <c:strCache>
                <c:ptCount val="1"/>
                <c:pt idx="0">
                  <c:v>Filter-MTKMP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result201638!$BG$2:$BG$11</c:f>
              <c:numCache>
                <c:formatCode>General</c:formatCode>
                <c:ptCount val="10"/>
                <c:pt idx="0">
                  <c:v>0.54800000000000004</c:v>
                </c:pt>
                <c:pt idx="1">
                  <c:v>1.1419999999999999</c:v>
                </c:pt>
                <c:pt idx="2">
                  <c:v>1.6779999999999999</c:v>
                </c:pt>
                <c:pt idx="3">
                  <c:v>2.5649999999999999</c:v>
                </c:pt>
                <c:pt idx="4">
                  <c:v>3.2490000000000001</c:v>
                </c:pt>
                <c:pt idx="5">
                  <c:v>3.7050000000000001</c:v>
                </c:pt>
                <c:pt idx="6">
                  <c:v>4.3460000000000001</c:v>
                </c:pt>
                <c:pt idx="7">
                  <c:v>5.2519999999999998</c:v>
                </c:pt>
                <c:pt idx="8">
                  <c:v>5.9089999999999998</c:v>
                </c:pt>
                <c:pt idx="9">
                  <c:v>6.9260000000000002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result201638!$BH$1</c:f>
              <c:strCache>
                <c:ptCount val="1"/>
                <c:pt idx="0">
                  <c:v>MTBM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9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</c:dPt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result201638!$BH$2:$BH$11</c:f>
              <c:numCache>
                <c:formatCode>General</c:formatCode>
                <c:ptCount val="10"/>
                <c:pt idx="0">
                  <c:v>1.075</c:v>
                </c:pt>
                <c:pt idx="1">
                  <c:v>2.4159999999999999</c:v>
                </c:pt>
                <c:pt idx="2">
                  <c:v>3.879</c:v>
                </c:pt>
                <c:pt idx="3">
                  <c:v>5.3040000000000003</c:v>
                </c:pt>
                <c:pt idx="4">
                  <c:v>6.9160000000000004</c:v>
                </c:pt>
                <c:pt idx="5">
                  <c:v>8.2729999999999997</c:v>
                </c:pt>
                <c:pt idx="6">
                  <c:v>9.8140000000000001</c:v>
                </c:pt>
                <c:pt idx="7">
                  <c:v>11.459</c:v>
                </c:pt>
                <c:pt idx="8">
                  <c:v>13.705</c:v>
                </c:pt>
                <c:pt idx="9">
                  <c:v>14.696999999999999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result201638!$BI$1</c:f>
              <c:strCache>
                <c:ptCount val="1"/>
                <c:pt idx="0">
                  <c:v>MTHorspool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result201638!$BI$2:$BI$11</c:f>
              <c:numCache>
                <c:formatCode>General</c:formatCode>
                <c:ptCount val="10"/>
                <c:pt idx="0">
                  <c:v>1.077</c:v>
                </c:pt>
                <c:pt idx="1">
                  <c:v>2.4209999999999998</c:v>
                </c:pt>
                <c:pt idx="2">
                  <c:v>3.8809999999999998</c:v>
                </c:pt>
                <c:pt idx="3">
                  <c:v>5.3179999999999996</c:v>
                </c:pt>
                <c:pt idx="4">
                  <c:v>6.9189999999999996</c:v>
                </c:pt>
                <c:pt idx="5">
                  <c:v>8.26</c:v>
                </c:pt>
                <c:pt idx="6">
                  <c:v>9.8140000000000001</c:v>
                </c:pt>
                <c:pt idx="7">
                  <c:v>11.433999999999999</c:v>
                </c:pt>
                <c:pt idx="8">
                  <c:v>13.691000000000001</c:v>
                </c:pt>
                <c:pt idx="9">
                  <c:v>14.683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result201638!$BJ$1</c:f>
              <c:strCache>
                <c:ptCount val="1"/>
                <c:pt idx="0">
                  <c:v>MTBM+Trie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result201638!$BJ$2:$BJ$11</c:f>
              <c:numCache>
                <c:formatCode>General</c:formatCode>
                <c:ptCount val="10"/>
                <c:pt idx="0">
                  <c:v>0.104</c:v>
                </c:pt>
                <c:pt idx="1">
                  <c:v>0.21</c:v>
                </c:pt>
                <c:pt idx="2">
                  <c:v>0.315</c:v>
                </c:pt>
                <c:pt idx="3">
                  <c:v>0.45700000000000002</c:v>
                </c:pt>
                <c:pt idx="4">
                  <c:v>0.55300000000000005</c:v>
                </c:pt>
                <c:pt idx="5">
                  <c:v>0.66600000000000004</c:v>
                </c:pt>
                <c:pt idx="6">
                  <c:v>0.78800000000000003</c:v>
                </c:pt>
                <c:pt idx="7">
                  <c:v>0.94399999999999995</c:v>
                </c:pt>
                <c:pt idx="8">
                  <c:v>1.044</c:v>
                </c:pt>
                <c:pt idx="9">
                  <c:v>1.254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result201638!$BK$1</c:f>
              <c:strCache>
                <c:ptCount val="1"/>
                <c:pt idx="0">
                  <c:v>MTHorspool+Trie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result201638!$BK$2:$BK$11</c:f>
              <c:numCache>
                <c:formatCode>General</c:formatCode>
                <c:ptCount val="10"/>
                <c:pt idx="0">
                  <c:v>0.111</c:v>
                </c:pt>
                <c:pt idx="1">
                  <c:v>0.222</c:v>
                </c:pt>
                <c:pt idx="2">
                  <c:v>0.33200000000000002</c:v>
                </c:pt>
                <c:pt idx="3">
                  <c:v>0.47799999999999998</c:v>
                </c:pt>
                <c:pt idx="4">
                  <c:v>0.59699999999999998</c:v>
                </c:pt>
                <c:pt idx="5">
                  <c:v>0.70299999999999996</c:v>
                </c:pt>
                <c:pt idx="6">
                  <c:v>0.82599999999999996</c:v>
                </c:pt>
                <c:pt idx="7">
                  <c:v>1.004</c:v>
                </c:pt>
                <c:pt idx="8">
                  <c:v>1.1279999999999999</c:v>
                </c:pt>
                <c:pt idx="9">
                  <c:v>1.3240000000000001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result201638!$BL$1</c:f>
              <c:strCache>
                <c:ptCount val="1"/>
                <c:pt idx="0">
                  <c:v>MTAC-automaton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result201638!$BL$2:$BL$11</c:f>
              <c:numCache>
                <c:formatCode>General</c:formatCode>
                <c:ptCount val="10"/>
                <c:pt idx="0">
                  <c:v>1.3819999999999999</c:v>
                </c:pt>
                <c:pt idx="1">
                  <c:v>3.2120000000000002</c:v>
                </c:pt>
                <c:pt idx="2">
                  <c:v>5.28</c:v>
                </c:pt>
                <c:pt idx="3">
                  <c:v>7.4370000000000003</c:v>
                </c:pt>
                <c:pt idx="4">
                  <c:v>9.3149999999999995</c:v>
                </c:pt>
                <c:pt idx="5">
                  <c:v>11.595000000000001</c:v>
                </c:pt>
                <c:pt idx="6">
                  <c:v>13.673999999999999</c:v>
                </c:pt>
                <c:pt idx="7">
                  <c:v>16.024999999999999</c:v>
                </c:pt>
                <c:pt idx="8">
                  <c:v>18.257999999999999</c:v>
                </c:pt>
                <c:pt idx="9">
                  <c:v>20.545999999999999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result201638!$BM$1</c:f>
              <c:strCache>
                <c:ptCount val="1"/>
                <c:pt idx="0">
                  <c:v>MTPerm-automaton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result201638!$BD$2:$BD$11</c:f>
              <c:numCache>
                <c:formatCode>General</c:formatCode>
                <c:ptCount val="1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</c:numCache>
            </c:numRef>
          </c:xVal>
          <c:yVal>
            <c:numRef>
              <c:f>result201638!$BM$2:$BM$11</c:f>
              <c:numCache>
                <c:formatCode>General</c:formatCode>
                <c:ptCount val="10"/>
                <c:pt idx="0">
                  <c:v>0.36199999999999999</c:v>
                </c:pt>
                <c:pt idx="1">
                  <c:v>0.77700000000000002</c:v>
                </c:pt>
                <c:pt idx="2">
                  <c:v>1.1870000000000001</c:v>
                </c:pt>
                <c:pt idx="3">
                  <c:v>1.677</c:v>
                </c:pt>
                <c:pt idx="4">
                  <c:v>2.1110000000000002</c:v>
                </c:pt>
                <c:pt idx="5">
                  <c:v>2.54</c:v>
                </c:pt>
                <c:pt idx="6">
                  <c:v>3.0579999999999998</c:v>
                </c:pt>
                <c:pt idx="7">
                  <c:v>3.5840000000000001</c:v>
                </c:pt>
                <c:pt idx="8">
                  <c:v>4.0199999999999996</c:v>
                </c:pt>
                <c:pt idx="9">
                  <c:v>4.6349999999999998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00696"/>
        <c:axId val="408601088"/>
      </c:scatterChart>
      <c:valAx>
        <c:axId val="408600696"/>
        <c:scaling>
          <c:orientation val="minMax"/>
          <c:max val="1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8601088"/>
        <c:crosses val="autoZero"/>
        <c:crossBetween val="midCat"/>
      </c:valAx>
      <c:valAx>
        <c:axId val="4086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8600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result201638!$BE$47</c:f>
              <c:strCache>
                <c:ptCount val="1"/>
                <c:pt idx="0">
                  <c:v>AC-automaton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result201638!$BE$48:$BE$61</c:f>
              <c:numCache>
                <c:formatCode>General</c:formatCode>
                <c:ptCount val="14"/>
                <c:pt idx="0">
                  <c:v>4.7460000000000004</c:v>
                </c:pt>
                <c:pt idx="1">
                  <c:v>5.609</c:v>
                </c:pt>
                <c:pt idx="2">
                  <c:v>6.8559999999999999</c:v>
                </c:pt>
                <c:pt idx="3">
                  <c:v>15.052</c:v>
                </c:pt>
                <c:pt idx="4">
                  <c:v>24.861000000000001</c:v>
                </c:pt>
                <c:pt idx="5">
                  <c:v>37.631999999999998</c:v>
                </c:pt>
                <c:pt idx="6">
                  <c:v>38.917000000000002</c:v>
                </c:pt>
                <c:pt idx="7">
                  <c:v>39.601999999999997</c:v>
                </c:pt>
                <c:pt idx="8">
                  <c:v>39.863999999999997</c:v>
                </c:pt>
                <c:pt idx="9">
                  <c:v>40.506</c:v>
                </c:pt>
                <c:pt idx="10">
                  <c:v>41.234000000000002</c:v>
                </c:pt>
                <c:pt idx="11">
                  <c:v>41.427</c:v>
                </c:pt>
                <c:pt idx="12">
                  <c:v>41.521000000000001</c:v>
                </c:pt>
                <c:pt idx="13">
                  <c:v>41.972000000000001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result201638!$BF$47</c:f>
              <c:strCache>
                <c:ptCount val="1"/>
                <c:pt idx="0">
                  <c:v>MTKMP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result201638!$BF$48:$BF$61</c:f>
              <c:numCache>
                <c:formatCode>General</c:formatCode>
                <c:ptCount val="14"/>
                <c:pt idx="0">
                  <c:v>16.713000000000001</c:v>
                </c:pt>
                <c:pt idx="1">
                  <c:v>16.736000000000001</c:v>
                </c:pt>
                <c:pt idx="2">
                  <c:v>16.79</c:v>
                </c:pt>
                <c:pt idx="3">
                  <c:v>17.045000000000002</c:v>
                </c:pt>
                <c:pt idx="4">
                  <c:v>17.018000000000001</c:v>
                </c:pt>
                <c:pt idx="5">
                  <c:v>16.917000000000002</c:v>
                </c:pt>
                <c:pt idx="6">
                  <c:v>16.966000000000001</c:v>
                </c:pt>
                <c:pt idx="7">
                  <c:v>16.995999999999999</c:v>
                </c:pt>
                <c:pt idx="8">
                  <c:v>17.047000000000001</c:v>
                </c:pt>
                <c:pt idx="9">
                  <c:v>17.114000000000001</c:v>
                </c:pt>
                <c:pt idx="10">
                  <c:v>17.126999999999999</c:v>
                </c:pt>
                <c:pt idx="11">
                  <c:v>17.166</c:v>
                </c:pt>
                <c:pt idx="12">
                  <c:v>17.146000000000001</c:v>
                </c:pt>
                <c:pt idx="13">
                  <c:v>17.206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result201638!$BG$47</c:f>
              <c:strCache>
                <c:ptCount val="1"/>
                <c:pt idx="0">
                  <c:v>Filter-MTKMP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result201638!$BG$48:$BG$61</c:f>
              <c:numCache>
                <c:formatCode>General</c:formatCode>
                <c:ptCount val="14"/>
                <c:pt idx="0">
                  <c:v>48.405000000000001</c:v>
                </c:pt>
                <c:pt idx="1">
                  <c:v>7.5970000000000004</c:v>
                </c:pt>
                <c:pt idx="2">
                  <c:v>6.8559999999999999</c:v>
                </c:pt>
                <c:pt idx="3">
                  <c:v>6.9249999999999998</c:v>
                </c:pt>
                <c:pt idx="4">
                  <c:v>6.88</c:v>
                </c:pt>
                <c:pt idx="5">
                  <c:v>6.9340000000000002</c:v>
                </c:pt>
                <c:pt idx="6">
                  <c:v>6.9610000000000003</c:v>
                </c:pt>
                <c:pt idx="7">
                  <c:v>7.0510000000000002</c:v>
                </c:pt>
                <c:pt idx="8">
                  <c:v>7.056</c:v>
                </c:pt>
                <c:pt idx="9">
                  <c:v>7.1260000000000003</c:v>
                </c:pt>
                <c:pt idx="10">
                  <c:v>7.1130000000000004</c:v>
                </c:pt>
                <c:pt idx="11">
                  <c:v>7.18</c:v>
                </c:pt>
                <c:pt idx="12">
                  <c:v>7.1989999999999998</c:v>
                </c:pt>
                <c:pt idx="13">
                  <c:v>7.2270000000000003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result201638!$BH$47</c:f>
              <c:strCache>
                <c:ptCount val="1"/>
                <c:pt idx="0">
                  <c:v>MTBM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result201638!$BH$48:$BH$61</c:f>
              <c:numCache>
                <c:formatCode>General</c:formatCode>
                <c:ptCount val="14"/>
                <c:pt idx="0">
                  <c:v>23.376999999999999</c:v>
                </c:pt>
                <c:pt idx="1">
                  <c:v>18.600999999999999</c:v>
                </c:pt>
                <c:pt idx="2">
                  <c:v>16.074999999999999</c:v>
                </c:pt>
                <c:pt idx="3">
                  <c:v>14.93</c:v>
                </c:pt>
                <c:pt idx="4">
                  <c:v>14.728999999999999</c:v>
                </c:pt>
                <c:pt idx="5">
                  <c:v>14.247999999999999</c:v>
                </c:pt>
                <c:pt idx="6">
                  <c:v>14.101000000000001</c:v>
                </c:pt>
                <c:pt idx="7">
                  <c:v>14.058</c:v>
                </c:pt>
                <c:pt idx="8">
                  <c:v>14.028</c:v>
                </c:pt>
                <c:pt idx="9">
                  <c:v>14.022</c:v>
                </c:pt>
                <c:pt idx="10">
                  <c:v>14.03</c:v>
                </c:pt>
                <c:pt idx="11">
                  <c:v>14.048</c:v>
                </c:pt>
                <c:pt idx="12">
                  <c:v>14.073</c:v>
                </c:pt>
                <c:pt idx="13">
                  <c:v>14.1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result201638!$BI$47</c:f>
              <c:strCache>
                <c:ptCount val="1"/>
                <c:pt idx="0">
                  <c:v>MTHorspool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result201638!$BI$48:$BI$61</c:f>
              <c:numCache>
                <c:formatCode>General</c:formatCode>
                <c:ptCount val="14"/>
                <c:pt idx="0">
                  <c:v>23.456</c:v>
                </c:pt>
                <c:pt idx="1">
                  <c:v>18.597999999999999</c:v>
                </c:pt>
                <c:pt idx="2">
                  <c:v>16.079000000000001</c:v>
                </c:pt>
                <c:pt idx="3">
                  <c:v>14.933</c:v>
                </c:pt>
                <c:pt idx="4">
                  <c:v>14.723000000000001</c:v>
                </c:pt>
                <c:pt idx="5">
                  <c:v>14.21</c:v>
                </c:pt>
                <c:pt idx="6">
                  <c:v>14.09</c:v>
                </c:pt>
                <c:pt idx="7">
                  <c:v>14.063000000000001</c:v>
                </c:pt>
                <c:pt idx="8">
                  <c:v>14.06</c:v>
                </c:pt>
                <c:pt idx="9">
                  <c:v>14.031000000000001</c:v>
                </c:pt>
                <c:pt idx="10">
                  <c:v>14.009</c:v>
                </c:pt>
                <c:pt idx="11">
                  <c:v>14.04</c:v>
                </c:pt>
                <c:pt idx="12">
                  <c:v>14.09</c:v>
                </c:pt>
                <c:pt idx="13">
                  <c:v>14.103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result201638!$BJ$47</c:f>
              <c:strCache>
                <c:ptCount val="1"/>
                <c:pt idx="0">
                  <c:v>MTBM+Trie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result201638!$BJ$48:$BJ$61</c:f>
              <c:numCache>
                <c:formatCode>General</c:formatCode>
                <c:ptCount val="14"/>
                <c:pt idx="0">
                  <c:v>10.199999999999999</c:v>
                </c:pt>
                <c:pt idx="1">
                  <c:v>5.3250000000000002</c:v>
                </c:pt>
                <c:pt idx="2">
                  <c:v>2.722</c:v>
                </c:pt>
                <c:pt idx="3">
                  <c:v>1.4950000000000001</c:v>
                </c:pt>
                <c:pt idx="4">
                  <c:v>1.2350000000000001</c:v>
                </c:pt>
                <c:pt idx="5">
                  <c:v>0.79100000000000004</c:v>
                </c:pt>
                <c:pt idx="6">
                  <c:v>0.69599999999999995</c:v>
                </c:pt>
                <c:pt idx="7">
                  <c:v>0.69199999999999995</c:v>
                </c:pt>
                <c:pt idx="8">
                  <c:v>0.72599999999999998</c:v>
                </c:pt>
                <c:pt idx="9">
                  <c:v>0.78400000000000003</c:v>
                </c:pt>
                <c:pt idx="10">
                  <c:v>0.88100000000000001</c:v>
                </c:pt>
                <c:pt idx="11">
                  <c:v>1.008</c:v>
                </c:pt>
                <c:pt idx="12">
                  <c:v>1.1399999999999999</c:v>
                </c:pt>
                <c:pt idx="13">
                  <c:v>1.2549999999999999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result201638!$BK$47</c:f>
              <c:strCache>
                <c:ptCount val="1"/>
                <c:pt idx="0">
                  <c:v>MTHorspool+Trie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result201638!$BK$48:$BK$61</c:f>
              <c:numCache>
                <c:formatCode>General</c:formatCode>
                <c:ptCount val="14"/>
                <c:pt idx="0">
                  <c:v>10.32</c:v>
                </c:pt>
                <c:pt idx="1">
                  <c:v>5.3819999999999997</c:v>
                </c:pt>
                <c:pt idx="2">
                  <c:v>2.8039999999999998</c:v>
                </c:pt>
                <c:pt idx="3">
                  <c:v>1.5580000000000001</c:v>
                </c:pt>
                <c:pt idx="4">
                  <c:v>1.306</c:v>
                </c:pt>
                <c:pt idx="5">
                  <c:v>0.88300000000000001</c:v>
                </c:pt>
                <c:pt idx="6">
                  <c:v>0.79100000000000004</c:v>
                </c:pt>
                <c:pt idx="7">
                  <c:v>0.78800000000000003</c:v>
                </c:pt>
                <c:pt idx="8">
                  <c:v>0.83099999999999996</c:v>
                </c:pt>
                <c:pt idx="9">
                  <c:v>0.89800000000000002</c:v>
                </c:pt>
                <c:pt idx="10">
                  <c:v>1.012</c:v>
                </c:pt>
                <c:pt idx="11">
                  <c:v>1.1060000000000001</c:v>
                </c:pt>
                <c:pt idx="12">
                  <c:v>1.228</c:v>
                </c:pt>
                <c:pt idx="13">
                  <c:v>1.333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result201638!$BL$47</c:f>
              <c:strCache>
                <c:ptCount val="1"/>
                <c:pt idx="0">
                  <c:v>MTAC-automaton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result201638!$BL$48:$BL$61</c:f>
              <c:numCache>
                <c:formatCode>General</c:formatCode>
                <c:ptCount val="14"/>
                <c:pt idx="0">
                  <c:v>20.475000000000001</c:v>
                </c:pt>
                <c:pt idx="1">
                  <c:v>20.864999999999998</c:v>
                </c:pt>
                <c:pt idx="2">
                  <c:v>20.529</c:v>
                </c:pt>
                <c:pt idx="3">
                  <c:v>20.536999999999999</c:v>
                </c:pt>
                <c:pt idx="4">
                  <c:v>20.556000000000001</c:v>
                </c:pt>
                <c:pt idx="5">
                  <c:v>20.568999999999999</c:v>
                </c:pt>
                <c:pt idx="6">
                  <c:v>20.553999999999998</c:v>
                </c:pt>
                <c:pt idx="7">
                  <c:v>20.606000000000002</c:v>
                </c:pt>
                <c:pt idx="8">
                  <c:v>20.481000000000002</c:v>
                </c:pt>
                <c:pt idx="9">
                  <c:v>20.524999999999999</c:v>
                </c:pt>
                <c:pt idx="10">
                  <c:v>20.675999999999998</c:v>
                </c:pt>
                <c:pt idx="11">
                  <c:v>20.54</c:v>
                </c:pt>
                <c:pt idx="12">
                  <c:v>20.498000000000001</c:v>
                </c:pt>
                <c:pt idx="13">
                  <c:v>20.521999999999998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result201638!$BM$47</c:f>
              <c:strCache>
                <c:ptCount val="1"/>
                <c:pt idx="0">
                  <c:v>MTPerm-automaton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result201638!$BD$48:$BD$61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</c:numCache>
            </c:numRef>
          </c:xVal>
          <c:yVal>
            <c:numRef>
              <c:f>result201638!$BM$48:$BM$61</c:f>
              <c:numCache>
                <c:formatCode>General</c:formatCode>
                <c:ptCount val="14"/>
                <c:pt idx="0">
                  <c:v>4.6470000000000002</c:v>
                </c:pt>
                <c:pt idx="1">
                  <c:v>4.6230000000000002</c:v>
                </c:pt>
                <c:pt idx="2">
                  <c:v>4.7229999999999999</c:v>
                </c:pt>
                <c:pt idx="3">
                  <c:v>4.6429999999999998</c:v>
                </c:pt>
                <c:pt idx="4">
                  <c:v>4.6360000000000001</c:v>
                </c:pt>
                <c:pt idx="5">
                  <c:v>4.7169999999999996</c:v>
                </c:pt>
                <c:pt idx="6">
                  <c:v>4.7670000000000003</c:v>
                </c:pt>
                <c:pt idx="7">
                  <c:v>4.8529999999999998</c:v>
                </c:pt>
                <c:pt idx="8">
                  <c:v>4.8029999999999999</c:v>
                </c:pt>
                <c:pt idx="9">
                  <c:v>5.01</c:v>
                </c:pt>
                <c:pt idx="10">
                  <c:v>5.0570000000000004</c:v>
                </c:pt>
                <c:pt idx="11">
                  <c:v>5.157</c:v>
                </c:pt>
                <c:pt idx="12">
                  <c:v>5.2240000000000002</c:v>
                </c:pt>
                <c:pt idx="13">
                  <c:v>5.38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10496"/>
        <c:axId val="408611280"/>
      </c:scatterChart>
      <c:valAx>
        <c:axId val="4086104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8611280"/>
        <c:crosses val="autoZero"/>
        <c:crossBetween val="midCat"/>
      </c:valAx>
      <c:valAx>
        <c:axId val="40861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8610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result201638!$BE$23</c:f>
              <c:strCache>
                <c:ptCount val="1"/>
                <c:pt idx="0">
                  <c:v>AC-automaton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result201638!$BE$24:$BE$36</c:f>
              <c:numCache>
                <c:formatCode>General</c:formatCode>
                <c:ptCount val="13"/>
                <c:pt idx="0">
                  <c:v>0.317</c:v>
                </c:pt>
                <c:pt idx="1">
                  <c:v>0.67600000000000005</c:v>
                </c:pt>
                <c:pt idx="2">
                  <c:v>1.4710000000000001</c:v>
                </c:pt>
                <c:pt idx="3">
                  <c:v>2.367</c:v>
                </c:pt>
                <c:pt idx="4">
                  <c:v>5.0940000000000003</c:v>
                </c:pt>
                <c:pt idx="5">
                  <c:v>7.5419999999999998</c:v>
                </c:pt>
                <c:pt idx="6">
                  <c:v>10.358000000000001</c:v>
                </c:pt>
                <c:pt idx="7">
                  <c:v>12.827</c:v>
                </c:pt>
                <c:pt idx="8">
                  <c:v>15.561</c:v>
                </c:pt>
                <c:pt idx="9">
                  <c:v>18.077999999999999</c:v>
                </c:pt>
                <c:pt idx="10">
                  <c:v>20.274999999999999</c:v>
                </c:pt>
                <c:pt idx="11">
                  <c:v>22.547000000000001</c:v>
                </c:pt>
                <c:pt idx="12">
                  <c:v>24.702000000000002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result201638!$BF$23</c:f>
              <c:strCache>
                <c:ptCount val="1"/>
                <c:pt idx="0">
                  <c:v>MTKMP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result201638!$BF$24:$BF$36</c:f>
              <c:numCache>
                <c:formatCode>General</c:formatCode>
                <c:ptCount val="13"/>
                <c:pt idx="0">
                  <c:v>9.6000000000000002E-2</c:v>
                </c:pt>
                <c:pt idx="1">
                  <c:v>0.154</c:v>
                </c:pt>
                <c:pt idx="2">
                  <c:v>0.32300000000000001</c:v>
                </c:pt>
                <c:pt idx="3">
                  <c:v>0.42</c:v>
                </c:pt>
                <c:pt idx="4">
                  <c:v>1.246</c:v>
                </c:pt>
                <c:pt idx="5">
                  <c:v>2.7050000000000001</c:v>
                </c:pt>
                <c:pt idx="6">
                  <c:v>4.1609999999999996</c:v>
                </c:pt>
                <c:pt idx="7">
                  <c:v>5.7889999999999997</c:v>
                </c:pt>
                <c:pt idx="8">
                  <c:v>7.5960000000000001</c:v>
                </c:pt>
                <c:pt idx="9">
                  <c:v>9.6489999999999991</c:v>
                </c:pt>
                <c:pt idx="10">
                  <c:v>11.958</c:v>
                </c:pt>
                <c:pt idx="11">
                  <c:v>14.260999999999999</c:v>
                </c:pt>
                <c:pt idx="12">
                  <c:v>16.879000000000001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result201638!$BG$23</c:f>
              <c:strCache>
                <c:ptCount val="1"/>
                <c:pt idx="0">
                  <c:v>Filter-MTKMP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result201638!$BG$24:$BG$36</c:f>
              <c:numCache>
                <c:formatCode>General</c:formatCode>
                <c:ptCount val="13"/>
                <c:pt idx="0">
                  <c:v>1.4E-2</c:v>
                </c:pt>
                <c:pt idx="1">
                  <c:v>3.5000000000000003E-2</c:v>
                </c:pt>
                <c:pt idx="2">
                  <c:v>9.4E-2</c:v>
                </c:pt>
                <c:pt idx="3">
                  <c:v>0.17299999999999999</c:v>
                </c:pt>
                <c:pt idx="4">
                  <c:v>0.36299999999999999</c:v>
                </c:pt>
                <c:pt idx="5">
                  <c:v>1.113</c:v>
                </c:pt>
                <c:pt idx="6">
                  <c:v>2.1110000000000002</c:v>
                </c:pt>
                <c:pt idx="7">
                  <c:v>2.6960000000000002</c:v>
                </c:pt>
                <c:pt idx="8">
                  <c:v>3.3</c:v>
                </c:pt>
                <c:pt idx="9">
                  <c:v>4.0359999999999996</c:v>
                </c:pt>
                <c:pt idx="10">
                  <c:v>4.97</c:v>
                </c:pt>
                <c:pt idx="11">
                  <c:v>6.0069999999999997</c:v>
                </c:pt>
                <c:pt idx="12">
                  <c:v>6.952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result201638!$BH$23</c:f>
              <c:strCache>
                <c:ptCount val="1"/>
                <c:pt idx="0">
                  <c:v>MTBM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result201638!$BH$24:$BH$36</c:f>
              <c:numCache>
                <c:formatCode>General</c:formatCode>
                <c:ptCount val="13"/>
                <c:pt idx="0">
                  <c:v>9.5000000000000001E-2</c:v>
                </c:pt>
                <c:pt idx="1">
                  <c:v>0.14699999999999999</c:v>
                </c:pt>
                <c:pt idx="2">
                  <c:v>0.26800000000000002</c:v>
                </c:pt>
                <c:pt idx="3">
                  <c:v>0.36199999999999999</c:v>
                </c:pt>
                <c:pt idx="4">
                  <c:v>1.0940000000000001</c:v>
                </c:pt>
                <c:pt idx="5">
                  <c:v>2.4180000000000001</c:v>
                </c:pt>
                <c:pt idx="6">
                  <c:v>3.6379999999999999</c:v>
                </c:pt>
                <c:pt idx="7">
                  <c:v>5.0110000000000001</c:v>
                </c:pt>
                <c:pt idx="8">
                  <c:v>6.6470000000000002</c:v>
                </c:pt>
                <c:pt idx="9">
                  <c:v>8.4770000000000003</c:v>
                </c:pt>
                <c:pt idx="10">
                  <c:v>10.448</c:v>
                </c:pt>
                <c:pt idx="11">
                  <c:v>12.45</c:v>
                </c:pt>
                <c:pt idx="12">
                  <c:v>14.708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result201638!$BI$23</c:f>
              <c:strCache>
                <c:ptCount val="1"/>
                <c:pt idx="0">
                  <c:v>MTHorspool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result201638!$BI$24:$BI$36</c:f>
              <c:numCache>
                <c:formatCode>General</c:formatCode>
                <c:ptCount val="13"/>
                <c:pt idx="0">
                  <c:v>9.4E-2</c:v>
                </c:pt>
                <c:pt idx="1">
                  <c:v>0.14799999999999999</c:v>
                </c:pt>
                <c:pt idx="2">
                  <c:v>0.26800000000000002</c:v>
                </c:pt>
                <c:pt idx="3">
                  <c:v>0.35399999999999998</c:v>
                </c:pt>
                <c:pt idx="4">
                  <c:v>1.0900000000000001</c:v>
                </c:pt>
                <c:pt idx="5">
                  <c:v>2.4209999999999998</c:v>
                </c:pt>
                <c:pt idx="6">
                  <c:v>3.633</c:v>
                </c:pt>
                <c:pt idx="7">
                  <c:v>5.0179999999999998</c:v>
                </c:pt>
                <c:pt idx="8">
                  <c:v>6.6369999999999996</c:v>
                </c:pt>
                <c:pt idx="9">
                  <c:v>8.4749999999999996</c:v>
                </c:pt>
                <c:pt idx="10">
                  <c:v>10.426</c:v>
                </c:pt>
                <c:pt idx="11">
                  <c:v>12.42</c:v>
                </c:pt>
                <c:pt idx="12">
                  <c:v>14.699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result201638!$BJ$23</c:f>
              <c:strCache>
                <c:ptCount val="1"/>
                <c:pt idx="0">
                  <c:v>MTBM+Trie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result201638!$BJ$24:$BJ$36</c:f>
              <c:numCache>
                <c:formatCode>General</c:formatCode>
                <c:ptCount val="13"/>
                <c:pt idx="0">
                  <c:v>0.02</c:v>
                </c:pt>
                <c:pt idx="1">
                  <c:v>2.7E-2</c:v>
                </c:pt>
                <c:pt idx="2">
                  <c:v>5.1999999999999998E-2</c:v>
                </c:pt>
                <c:pt idx="3">
                  <c:v>6.8000000000000005E-2</c:v>
                </c:pt>
                <c:pt idx="4">
                  <c:v>0.13</c:v>
                </c:pt>
                <c:pt idx="5">
                  <c:v>0.25700000000000001</c:v>
                </c:pt>
                <c:pt idx="6">
                  <c:v>0.42599999999999999</c:v>
                </c:pt>
                <c:pt idx="7">
                  <c:v>0.53100000000000003</c:v>
                </c:pt>
                <c:pt idx="8">
                  <c:v>0.65500000000000003</c:v>
                </c:pt>
                <c:pt idx="9">
                  <c:v>0.78200000000000003</c:v>
                </c:pt>
                <c:pt idx="10">
                  <c:v>0.91200000000000003</c:v>
                </c:pt>
                <c:pt idx="11">
                  <c:v>1.073</c:v>
                </c:pt>
                <c:pt idx="12">
                  <c:v>1.2450000000000001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result201638!$BK$23</c:f>
              <c:strCache>
                <c:ptCount val="1"/>
                <c:pt idx="0">
                  <c:v>MTHorspool+Trie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result201638!$BK$24:$BK$36</c:f>
              <c:numCache>
                <c:formatCode>General</c:formatCode>
                <c:ptCount val="13"/>
                <c:pt idx="0">
                  <c:v>0.02</c:v>
                </c:pt>
                <c:pt idx="1">
                  <c:v>2.5000000000000001E-2</c:v>
                </c:pt>
                <c:pt idx="2">
                  <c:v>4.9000000000000002E-2</c:v>
                </c:pt>
                <c:pt idx="3">
                  <c:v>6.6000000000000003E-2</c:v>
                </c:pt>
                <c:pt idx="4">
                  <c:v>0.125</c:v>
                </c:pt>
                <c:pt idx="5">
                  <c:v>0.254</c:v>
                </c:pt>
                <c:pt idx="6">
                  <c:v>0.44400000000000001</c:v>
                </c:pt>
                <c:pt idx="7">
                  <c:v>0.56399999999999995</c:v>
                </c:pt>
                <c:pt idx="8">
                  <c:v>0.68200000000000005</c:v>
                </c:pt>
                <c:pt idx="9">
                  <c:v>0.81599999999999995</c:v>
                </c:pt>
                <c:pt idx="10">
                  <c:v>0.98</c:v>
                </c:pt>
                <c:pt idx="11">
                  <c:v>1.151</c:v>
                </c:pt>
                <c:pt idx="12">
                  <c:v>1.3109999999999999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result201638!$BL$23</c:f>
              <c:strCache>
                <c:ptCount val="1"/>
                <c:pt idx="0">
                  <c:v>MTAC-automaton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result201638!$BL$24:$BL$36</c:f>
              <c:numCache>
                <c:formatCode>General</c:formatCode>
                <c:ptCount val="13"/>
                <c:pt idx="0">
                  <c:v>0.14499999999999999</c:v>
                </c:pt>
                <c:pt idx="1">
                  <c:v>0.221</c:v>
                </c:pt>
                <c:pt idx="2">
                  <c:v>0.35299999999999998</c:v>
                </c:pt>
                <c:pt idx="3">
                  <c:v>0.50600000000000001</c:v>
                </c:pt>
                <c:pt idx="4">
                  <c:v>1.5649999999999999</c:v>
                </c:pt>
                <c:pt idx="5">
                  <c:v>3.4689999999999999</c:v>
                </c:pt>
                <c:pt idx="6">
                  <c:v>5.125</c:v>
                </c:pt>
                <c:pt idx="7">
                  <c:v>6.9630000000000001</c:v>
                </c:pt>
                <c:pt idx="8">
                  <c:v>9.25</c:v>
                </c:pt>
                <c:pt idx="9">
                  <c:v>12.335000000000001</c:v>
                </c:pt>
                <c:pt idx="10">
                  <c:v>14.728</c:v>
                </c:pt>
                <c:pt idx="11">
                  <c:v>17.523</c:v>
                </c:pt>
                <c:pt idx="12">
                  <c:v>20.533000000000001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result201638!$BM$23</c:f>
              <c:strCache>
                <c:ptCount val="1"/>
                <c:pt idx="0">
                  <c:v>MTPerm-automaton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result201638!$BD$24:$BD$36</c:f>
              <c:numCache>
                <c:formatCode>General</c:formatCode>
                <c:ptCount val="1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  <c:pt idx="6">
                  <c:v>400</c:v>
                </c:pt>
                <c:pt idx="7">
                  <c:v>500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</c:numCache>
            </c:numRef>
          </c:xVal>
          <c:yVal>
            <c:numRef>
              <c:f>result201638!$BM$24:$BM$36</c:f>
              <c:numCache>
                <c:formatCode>General</c:formatCode>
                <c:ptCount val="13"/>
                <c:pt idx="0">
                  <c:v>4.5999999999999999E-2</c:v>
                </c:pt>
                <c:pt idx="1">
                  <c:v>9.1999999999999998E-2</c:v>
                </c:pt>
                <c:pt idx="2">
                  <c:v>0.19400000000000001</c:v>
                </c:pt>
                <c:pt idx="3">
                  <c:v>0.3</c:v>
                </c:pt>
                <c:pt idx="4">
                  <c:v>0.59899999999999998</c:v>
                </c:pt>
                <c:pt idx="5">
                  <c:v>1.022</c:v>
                </c:pt>
                <c:pt idx="6">
                  <c:v>1.5669999999999999</c:v>
                </c:pt>
                <c:pt idx="7">
                  <c:v>2.0569999999999999</c:v>
                </c:pt>
                <c:pt idx="8">
                  <c:v>2.4740000000000002</c:v>
                </c:pt>
                <c:pt idx="9">
                  <c:v>2.9620000000000002</c:v>
                </c:pt>
                <c:pt idx="10">
                  <c:v>3.569</c:v>
                </c:pt>
                <c:pt idx="11">
                  <c:v>4.077</c:v>
                </c:pt>
                <c:pt idx="12">
                  <c:v>4.6429999999999998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249512"/>
        <c:axId val="406245592"/>
      </c:scatterChart>
      <c:valAx>
        <c:axId val="406249512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245592"/>
        <c:crosses val="autoZero"/>
        <c:crossBetween val="midCat"/>
      </c:valAx>
      <c:valAx>
        <c:axId val="40624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249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45502645502647E-2"/>
          <c:y val="3.2070707070707069E-2"/>
          <c:w val="0.74698373015873021"/>
          <c:h val="0.89032373737373738"/>
        </c:manualLayout>
      </c:layout>
      <c:scatterChart>
        <c:scatterStyle val="lineMarker"/>
        <c:varyColors val="0"/>
        <c:ser>
          <c:idx val="0"/>
          <c:order val="0"/>
          <c:tx>
            <c:strRef>
              <c:f>result201638!$BE$77</c:f>
              <c:strCache>
                <c:ptCount val="1"/>
                <c:pt idx="0">
                  <c:v>AC-automaton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result201638!$BE$78:$BE$84</c:f>
              <c:numCache>
                <c:formatCode>General</c:formatCode>
                <c:ptCount val="7"/>
                <c:pt idx="0">
                  <c:v>24.695</c:v>
                </c:pt>
                <c:pt idx="1">
                  <c:v>36.198999999999998</c:v>
                </c:pt>
                <c:pt idx="2">
                  <c:v>36.936</c:v>
                </c:pt>
                <c:pt idx="3">
                  <c:v>37.856999999999999</c:v>
                </c:pt>
                <c:pt idx="4">
                  <c:v>37.311</c:v>
                </c:pt>
                <c:pt idx="5">
                  <c:v>38.738999999999997</c:v>
                </c:pt>
                <c:pt idx="6">
                  <c:v>38.597999999999999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result201638!$BF$77</c:f>
              <c:strCache>
                <c:ptCount val="1"/>
                <c:pt idx="0">
                  <c:v>MTKMP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result201638!$BF$78:$BF$84</c:f>
              <c:numCache>
                <c:formatCode>General</c:formatCode>
                <c:ptCount val="7"/>
                <c:pt idx="0">
                  <c:v>16.925999999999998</c:v>
                </c:pt>
                <c:pt idx="1">
                  <c:v>15.326000000000001</c:v>
                </c:pt>
                <c:pt idx="2">
                  <c:v>14.673999999999999</c:v>
                </c:pt>
                <c:pt idx="3">
                  <c:v>14.004</c:v>
                </c:pt>
                <c:pt idx="4">
                  <c:v>14.131</c:v>
                </c:pt>
                <c:pt idx="5">
                  <c:v>14.605</c:v>
                </c:pt>
                <c:pt idx="6">
                  <c:v>14.717000000000001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result201638!$BG$77</c:f>
              <c:strCache>
                <c:ptCount val="1"/>
                <c:pt idx="0">
                  <c:v>Filter-MTKMP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result201638!$BG$78:$BG$84</c:f>
              <c:numCache>
                <c:formatCode>General</c:formatCode>
                <c:ptCount val="7"/>
                <c:pt idx="0">
                  <c:v>6.9279999999999999</c:v>
                </c:pt>
                <c:pt idx="1">
                  <c:v>6.9429999999999996</c:v>
                </c:pt>
                <c:pt idx="2">
                  <c:v>6.8979999999999997</c:v>
                </c:pt>
                <c:pt idx="3">
                  <c:v>6.8789999999999996</c:v>
                </c:pt>
                <c:pt idx="4">
                  <c:v>6.9189999999999996</c:v>
                </c:pt>
                <c:pt idx="5">
                  <c:v>7.0060000000000002</c:v>
                </c:pt>
                <c:pt idx="6">
                  <c:v>7.11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result201638!$BH$77</c:f>
              <c:strCache>
                <c:ptCount val="1"/>
                <c:pt idx="0">
                  <c:v>MTBM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result201638!$BH$78:$BH$84</c:f>
              <c:numCache>
                <c:formatCode>General</c:formatCode>
                <c:ptCount val="7"/>
                <c:pt idx="0">
                  <c:v>14.712999999999999</c:v>
                </c:pt>
                <c:pt idx="1">
                  <c:v>14.407</c:v>
                </c:pt>
                <c:pt idx="2">
                  <c:v>14.288</c:v>
                </c:pt>
                <c:pt idx="3">
                  <c:v>14.27</c:v>
                </c:pt>
                <c:pt idx="4">
                  <c:v>14.654</c:v>
                </c:pt>
                <c:pt idx="5">
                  <c:v>15.103</c:v>
                </c:pt>
                <c:pt idx="6">
                  <c:v>15.387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result201638!$BI$77</c:f>
              <c:strCache>
                <c:ptCount val="1"/>
                <c:pt idx="0">
                  <c:v>MTHorspool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result201638!$BI$78:$BI$84</c:f>
              <c:numCache>
                <c:formatCode>General</c:formatCode>
                <c:ptCount val="7"/>
                <c:pt idx="0">
                  <c:v>14.722</c:v>
                </c:pt>
                <c:pt idx="1">
                  <c:v>14.384</c:v>
                </c:pt>
                <c:pt idx="2">
                  <c:v>14.291</c:v>
                </c:pt>
                <c:pt idx="3">
                  <c:v>14.255000000000001</c:v>
                </c:pt>
                <c:pt idx="4">
                  <c:v>14.632999999999999</c:v>
                </c:pt>
                <c:pt idx="5">
                  <c:v>15.053000000000001</c:v>
                </c:pt>
                <c:pt idx="6">
                  <c:v>15.305999999999999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result201638!$BJ$77</c:f>
              <c:strCache>
                <c:ptCount val="1"/>
                <c:pt idx="0">
                  <c:v>MTBM+Trie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result201638!$BJ$78:$BJ$84</c:f>
              <c:numCache>
                <c:formatCode>General</c:formatCode>
                <c:ptCount val="7"/>
                <c:pt idx="0">
                  <c:v>1.2370000000000001</c:v>
                </c:pt>
                <c:pt idx="1">
                  <c:v>1.2010000000000001</c:v>
                </c:pt>
                <c:pt idx="2">
                  <c:v>1.254</c:v>
                </c:pt>
                <c:pt idx="3">
                  <c:v>1.3360000000000001</c:v>
                </c:pt>
                <c:pt idx="4">
                  <c:v>1.2949999999999999</c:v>
                </c:pt>
                <c:pt idx="5">
                  <c:v>1.254</c:v>
                </c:pt>
                <c:pt idx="6">
                  <c:v>1.266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result201638!$BK$77</c:f>
              <c:strCache>
                <c:ptCount val="1"/>
                <c:pt idx="0">
                  <c:v>MTHorspool+Trie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result201638!$BK$78:$BK$84</c:f>
              <c:numCache>
                <c:formatCode>General</c:formatCode>
                <c:ptCount val="7"/>
                <c:pt idx="0">
                  <c:v>1.304</c:v>
                </c:pt>
                <c:pt idx="1">
                  <c:v>1.2589999999999999</c:v>
                </c:pt>
                <c:pt idx="2">
                  <c:v>1.284</c:v>
                </c:pt>
                <c:pt idx="3">
                  <c:v>1.3360000000000001</c:v>
                </c:pt>
                <c:pt idx="4">
                  <c:v>1.2969999999999999</c:v>
                </c:pt>
                <c:pt idx="5">
                  <c:v>1.252</c:v>
                </c:pt>
                <c:pt idx="6">
                  <c:v>1.2669999999999999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result201638!$BL$77</c:f>
              <c:strCache>
                <c:ptCount val="1"/>
                <c:pt idx="0">
                  <c:v>MTAC-automaton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result201638!$BL$78:$BL$84</c:f>
              <c:numCache>
                <c:formatCode>General</c:formatCode>
                <c:ptCount val="7"/>
                <c:pt idx="0">
                  <c:v>20.535</c:v>
                </c:pt>
                <c:pt idx="1">
                  <c:v>20.312000000000001</c:v>
                </c:pt>
                <c:pt idx="2">
                  <c:v>21.405000000000001</c:v>
                </c:pt>
                <c:pt idx="3">
                  <c:v>20.294</c:v>
                </c:pt>
                <c:pt idx="4">
                  <c:v>20.602</c:v>
                </c:pt>
                <c:pt idx="5">
                  <c:v>21.056000000000001</c:v>
                </c:pt>
                <c:pt idx="6">
                  <c:v>21.376000000000001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result201638!$BM$77</c:f>
              <c:strCache>
                <c:ptCount val="1"/>
                <c:pt idx="0">
                  <c:v>MTPerm-automaton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result201638!$BD$78:$BD$84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26</c:v>
                </c:pt>
                <c:pt idx="5">
                  <c:v>32</c:v>
                </c:pt>
                <c:pt idx="6">
                  <c:v>52</c:v>
                </c:pt>
              </c:numCache>
            </c:numRef>
          </c:xVal>
          <c:yVal>
            <c:numRef>
              <c:f>result201638!$BM$78:$BM$84</c:f>
              <c:numCache>
                <c:formatCode>General</c:formatCode>
                <c:ptCount val="7"/>
                <c:pt idx="0">
                  <c:v>4.6440000000000001</c:v>
                </c:pt>
                <c:pt idx="1">
                  <c:v>4.9960000000000004</c:v>
                </c:pt>
                <c:pt idx="2">
                  <c:v>5.2549999999999999</c:v>
                </c:pt>
                <c:pt idx="3">
                  <c:v>5.5750000000000002</c:v>
                </c:pt>
                <c:pt idx="4">
                  <c:v>5.6760000000000002</c:v>
                </c:pt>
                <c:pt idx="5">
                  <c:v>5.1550000000000002</c:v>
                </c:pt>
                <c:pt idx="6">
                  <c:v>5.0339999999999998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242456"/>
        <c:axId val="406249904"/>
      </c:scatterChart>
      <c:valAx>
        <c:axId val="406242456"/>
        <c:scaling>
          <c:orientation val="minMax"/>
          <c:max val="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249904"/>
        <c:crosses val="autoZero"/>
        <c:crossBetween val="midCat"/>
        <c:majorUnit val="5"/>
      </c:valAx>
      <c:valAx>
        <c:axId val="40624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242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0.86477</cdr:x>
      <cdr:y>0.76909</cdr:y>
    </cdr:from>
    <cdr:to>
      <cdr:x>0.98572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537650" y="3291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CECC-87FD-414C-8B8A-A098484C0592}" type="datetimeFigureOut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ACEFB-B83B-4276-973E-C33111A65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4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CEFB-B83B-4276-973E-C33111A657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10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.5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CEFB-B83B-4276-973E-C33111A657C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20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CEFB-B83B-4276-973E-C33111A657C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0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CEFB-B83B-4276-973E-C33111A657C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29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51B0-13D2-489D-8982-89C53ACF35C3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9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F53-5CB1-4D2C-8DF0-5942811CE8AA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3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032A-B5EC-4F0E-A9F2-0C7B54160179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6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0D9A-46F3-493B-A0E4-38568E6231FA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92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346C-22D9-4E7C-A6B7-F8BD544A1FF4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81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32F3-A601-4A8C-A0D5-EF33A5B67F8C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4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5C4C-73F3-40A5-8F43-B40D6E7A2361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F55-7DAA-4AA1-9759-97883EA75296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2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CC6D-292D-4C65-A4C6-C556B1CA4427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71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B9-3E2D-4C40-A680-D003906A5565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9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0469-C769-4363-AFBB-A12EFAB35248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4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5102-8B04-44E4-AB43-B51CB69185AD}" type="datetime1">
              <a:rPr kumimoji="1" lang="ja-JP" altLang="en-US" smtClean="0"/>
              <a:t>2016/8/29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822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/47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30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7EDA-8721-4476-8375-E1D2DC8E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1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3" Type="http://schemas.openxmlformats.org/officeDocument/2006/relationships/image" Target="../media/image432.png"/><Relationship Id="rId7" Type="http://schemas.openxmlformats.org/officeDocument/2006/relationships/image" Target="../media/image410.png"/><Relationship Id="rId12" Type="http://schemas.openxmlformats.org/officeDocument/2006/relationships/image" Target="../media/image5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2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5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7.png"/><Relationship Id="rId5" Type="http://schemas.openxmlformats.org/officeDocument/2006/relationships/image" Target="../media/image56.png"/><Relationship Id="rId10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9.png"/><Relationship Id="rId5" Type="http://schemas.openxmlformats.org/officeDocument/2006/relationships/image" Target="../media/image56.pn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5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640.png"/><Relationship Id="rId3" Type="http://schemas.openxmlformats.org/officeDocument/2006/relationships/image" Target="../media/image431.png"/><Relationship Id="rId7" Type="http://schemas.openxmlformats.org/officeDocument/2006/relationships/image" Target="../media/image472.png"/><Relationship Id="rId12" Type="http://schemas.openxmlformats.org/officeDocument/2006/relationships/image" Target="../media/image592.png"/><Relationship Id="rId2" Type="http://schemas.openxmlformats.org/officeDocument/2006/relationships/image" Target="../media/image422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1.png"/><Relationship Id="rId5" Type="http://schemas.openxmlformats.org/officeDocument/2006/relationships/image" Target="../media/image451.png"/><Relationship Id="rId15" Type="http://schemas.openxmlformats.org/officeDocument/2006/relationships/image" Target="../media/image660.png"/><Relationship Id="rId10" Type="http://schemas.openxmlformats.org/officeDocument/2006/relationships/image" Target="../media/image501.png"/><Relationship Id="rId4" Type="http://schemas.openxmlformats.org/officeDocument/2006/relationships/image" Target="../media/image441.png"/><Relationship Id="rId9" Type="http://schemas.openxmlformats.org/officeDocument/2006/relationships/image" Target="../media/image491.png"/><Relationship Id="rId14" Type="http://schemas.openxmlformats.org/officeDocument/2006/relationships/image" Target="../media/image650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21" Type="http://schemas.openxmlformats.org/officeDocument/2006/relationships/image" Target="../media/image82.png"/><Relationship Id="rId17" Type="http://schemas.openxmlformats.org/officeDocument/2006/relationships/image" Target="../media/image94.png"/><Relationship Id="rId25" Type="http://schemas.openxmlformats.org/officeDocument/2006/relationships/image" Target="../media/image86.png"/><Relationship Id="rId16" Type="http://schemas.openxmlformats.org/officeDocument/2006/relationships/image" Target="../media/image93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5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26" Type="http://schemas.openxmlformats.org/officeDocument/2006/relationships/image" Target="../media/image90.png"/><Relationship Id="rId21" Type="http://schemas.openxmlformats.org/officeDocument/2006/relationships/image" Target="../media/image85.png"/><Relationship Id="rId17" Type="http://schemas.openxmlformats.org/officeDocument/2006/relationships/image" Target="../media/image94.png"/><Relationship Id="rId25" Type="http://schemas.openxmlformats.org/officeDocument/2006/relationships/image" Target="../media/image89.png"/><Relationship Id="rId16" Type="http://schemas.openxmlformats.org/officeDocument/2006/relationships/image" Target="../media/image93.png"/><Relationship Id="rId20" Type="http://schemas.openxmlformats.org/officeDocument/2006/relationships/image" Target="../media/image84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8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9" Type="http://schemas.openxmlformats.org/officeDocument/2006/relationships/image" Target="../media/image80.png"/><Relationship Id="rId31" Type="http://schemas.openxmlformats.org/officeDocument/2006/relationships/image" Target="../media/image83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83.png"/><Relationship Id="rId2" Type="http://schemas.openxmlformats.org/officeDocument/2006/relationships/image" Target="../media/image9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5" Type="http://schemas.openxmlformats.org/officeDocument/2006/relationships/image" Target="../media/image81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83.png"/><Relationship Id="rId2" Type="http://schemas.openxmlformats.org/officeDocument/2006/relationships/image" Target="../media/image9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5" Type="http://schemas.openxmlformats.org/officeDocument/2006/relationships/image" Target="../media/image81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680.png"/><Relationship Id="rId2" Type="http://schemas.openxmlformats.org/officeDocument/2006/relationships/image" Target="../media/image59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680.png"/><Relationship Id="rId2" Type="http://schemas.openxmlformats.org/officeDocument/2006/relationships/image" Target="../media/image591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7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09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09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110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90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20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110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90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0.png"/><Relationship Id="rId5" Type="http://schemas.openxmlformats.org/officeDocument/2006/relationships/image" Target="../media/image16.png"/><Relationship Id="rId15" Type="http://schemas.openxmlformats.org/officeDocument/2006/relationships/image" Target="../media/image134.png"/><Relationship Id="rId23" Type="http://schemas.openxmlformats.org/officeDocument/2006/relationships/image" Target="../media/image73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20.png"/><Relationship Id="rId9" Type="http://schemas.openxmlformats.org/officeDocument/2006/relationships/image" Target="../media/image20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1.png"/><Relationship Id="rId13" Type="http://schemas.openxmlformats.org/officeDocument/2006/relationships/image" Target="../media/image1401.png"/><Relationship Id="rId18" Type="http://schemas.openxmlformats.org/officeDocument/2006/relationships/image" Target="../media/image145.png"/><Relationship Id="rId3" Type="http://schemas.openxmlformats.org/officeDocument/2006/relationships/image" Target="../media/image1300.png"/><Relationship Id="rId21" Type="http://schemas.openxmlformats.org/officeDocument/2006/relationships/image" Target="../media/image148.png"/><Relationship Id="rId7" Type="http://schemas.openxmlformats.org/officeDocument/2006/relationships/image" Target="../media/image1341.png"/><Relationship Id="rId12" Type="http://schemas.openxmlformats.org/officeDocument/2006/relationships/image" Target="../media/image1391.png"/><Relationship Id="rId17" Type="http://schemas.openxmlformats.org/officeDocument/2006/relationships/image" Target="../media/image144.png"/><Relationship Id="rId2" Type="http://schemas.openxmlformats.org/officeDocument/2006/relationships/image" Target="../media/image142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11" Type="http://schemas.openxmlformats.org/officeDocument/2006/relationships/image" Target="../media/image1381.png"/><Relationship Id="rId5" Type="http://schemas.openxmlformats.org/officeDocument/2006/relationships/image" Target="../media/image1320.png"/><Relationship Id="rId15" Type="http://schemas.openxmlformats.org/officeDocument/2006/relationships/image" Target="../media/image1421.png"/><Relationship Id="rId10" Type="http://schemas.openxmlformats.org/officeDocument/2006/relationships/image" Target="../media/image1371.png"/><Relationship Id="rId19" Type="http://schemas.openxmlformats.org/officeDocument/2006/relationships/image" Target="../media/image146.png"/><Relationship Id="rId4" Type="http://schemas.openxmlformats.org/officeDocument/2006/relationships/image" Target="../media/image1310.png"/><Relationship Id="rId9" Type="http://schemas.openxmlformats.org/officeDocument/2006/relationships/image" Target="../media/image1361.png"/><Relationship Id="rId14" Type="http://schemas.openxmlformats.org/officeDocument/2006/relationships/image" Target="../media/image14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1.png"/><Relationship Id="rId13" Type="http://schemas.openxmlformats.org/officeDocument/2006/relationships/image" Target="../media/image1401.png"/><Relationship Id="rId18" Type="http://schemas.openxmlformats.org/officeDocument/2006/relationships/image" Target="../media/image145.png"/><Relationship Id="rId3" Type="http://schemas.openxmlformats.org/officeDocument/2006/relationships/image" Target="../media/image1300.png"/><Relationship Id="rId21" Type="http://schemas.openxmlformats.org/officeDocument/2006/relationships/image" Target="../media/image148.png"/><Relationship Id="rId7" Type="http://schemas.openxmlformats.org/officeDocument/2006/relationships/image" Target="../media/image1341.png"/><Relationship Id="rId12" Type="http://schemas.openxmlformats.org/officeDocument/2006/relationships/image" Target="../media/image1391.png"/><Relationship Id="rId17" Type="http://schemas.openxmlformats.org/officeDocument/2006/relationships/image" Target="../media/image149.png"/><Relationship Id="rId2" Type="http://schemas.openxmlformats.org/officeDocument/2006/relationships/image" Target="../media/image142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11" Type="http://schemas.openxmlformats.org/officeDocument/2006/relationships/image" Target="../media/image1381.png"/><Relationship Id="rId5" Type="http://schemas.openxmlformats.org/officeDocument/2006/relationships/image" Target="../media/image1320.png"/><Relationship Id="rId15" Type="http://schemas.openxmlformats.org/officeDocument/2006/relationships/image" Target="../media/image1421.png"/><Relationship Id="rId10" Type="http://schemas.openxmlformats.org/officeDocument/2006/relationships/image" Target="../media/image1371.png"/><Relationship Id="rId19" Type="http://schemas.openxmlformats.org/officeDocument/2006/relationships/image" Target="../media/image146.png"/><Relationship Id="rId4" Type="http://schemas.openxmlformats.org/officeDocument/2006/relationships/image" Target="../media/image1310.png"/><Relationship Id="rId9" Type="http://schemas.openxmlformats.org/officeDocument/2006/relationships/image" Target="../media/image1361.png"/><Relationship Id="rId14" Type="http://schemas.openxmlformats.org/officeDocument/2006/relationships/image" Target="../media/image14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1.png"/><Relationship Id="rId13" Type="http://schemas.openxmlformats.org/officeDocument/2006/relationships/image" Target="../media/image1401.png"/><Relationship Id="rId18" Type="http://schemas.openxmlformats.org/officeDocument/2006/relationships/image" Target="../media/image145.png"/><Relationship Id="rId3" Type="http://schemas.openxmlformats.org/officeDocument/2006/relationships/image" Target="../media/image1300.png"/><Relationship Id="rId21" Type="http://schemas.openxmlformats.org/officeDocument/2006/relationships/image" Target="../media/image148.png"/><Relationship Id="rId7" Type="http://schemas.openxmlformats.org/officeDocument/2006/relationships/image" Target="../media/image1341.png"/><Relationship Id="rId12" Type="http://schemas.openxmlformats.org/officeDocument/2006/relationships/image" Target="../media/image1391.png"/><Relationship Id="rId17" Type="http://schemas.openxmlformats.org/officeDocument/2006/relationships/image" Target="../media/image150.png"/><Relationship Id="rId2" Type="http://schemas.openxmlformats.org/officeDocument/2006/relationships/image" Target="../media/image142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11" Type="http://schemas.openxmlformats.org/officeDocument/2006/relationships/image" Target="../media/image1381.png"/><Relationship Id="rId5" Type="http://schemas.openxmlformats.org/officeDocument/2006/relationships/image" Target="../media/image1320.png"/><Relationship Id="rId15" Type="http://schemas.openxmlformats.org/officeDocument/2006/relationships/image" Target="../media/image1421.png"/><Relationship Id="rId10" Type="http://schemas.openxmlformats.org/officeDocument/2006/relationships/image" Target="../media/image1371.png"/><Relationship Id="rId19" Type="http://schemas.openxmlformats.org/officeDocument/2006/relationships/image" Target="../media/image146.png"/><Relationship Id="rId4" Type="http://schemas.openxmlformats.org/officeDocument/2006/relationships/image" Target="../media/image1310.png"/><Relationship Id="rId9" Type="http://schemas.openxmlformats.org/officeDocument/2006/relationships/image" Target="../media/image1361.png"/><Relationship Id="rId14" Type="http://schemas.openxmlformats.org/officeDocument/2006/relationships/image" Target="../media/image14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1.png"/><Relationship Id="rId13" Type="http://schemas.openxmlformats.org/officeDocument/2006/relationships/image" Target="../media/image1401.png"/><Relationship Id="rId18" Type="http://schemas.openxmlformats.org/officeDocument/2006/relationships/image" Target="../media/image145.png"/><Relationship Id="rId3" Type="http://schemas.openxmlformats.org/officeDocument/2006/relationships/image" Target="../media/image1300.png"/><Relationship Id="rId21" Type="http://schemas.openxmlformats.org/officeDocument/2006/relationships/image" Target="../media/image148.png"/><Relationship Id="rId7" Type="http://schemas.openxmlformats.org/officeDocument/2006/relationships/image" Target="../media/image1341.png"/><Relationship Id="rId12" Type="http://schemas.openxmlformats.org/officeDocument/2006/relationships/image" Target="../media/image1391.png"/><Relationship Id="rId17" Type="http://schemas.openxmlformats.org/officeDocument/2006/relationships/image" Target="../media/image151.png"/><Relationship Id="rId2" Type="http://schemas.openxmlformats.org/officeDocument/2006/relationships/image" Target="../media/image142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11" Type="http://schemas.openxmlformats.org/officeDocument/2006/relationships/image" Target="../media/image1381.png"/><Relationship Id="rId5" Type="http://schemas.openxmlformats.org/officeDocument/2006/relationships/image" Target="../media/image1320.png"/><Relationship Id="rId15" Type="http://schemas.openxmlformats.org/officeDocument/2006/relationships/image" Target="../media/image1421.png"/><Relationship Id="rId10" Type="http://schemas.openxmlformats.org/officeDocument/2006/relationships/image" Target="../media/image1371.png"/><Relationship Id="rId19" Type="http://schemas.openxmlformats.org/officeDocument/2006/relationships/image" Target="../media/image146.png"/><Relationship Id="rId4" Type="http://schemas.openxmlformats.org/officeDocument/2006/relationships/image" Target="../media/image1310.png"/><Relationship Id="rId9" Type="http://schemas.openxmlformats.org/officeDocument/2006/relationships/image" Target="../media/image1361.png"/><Relationship Id="rId14" Type="http://schemas.openxmlformats.org/officeDocument/2006/relationships/image" Target="../media/image14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411.png"/><Relationship Id="rId18" Type="http://schemas.openxmlformats.org/officeDocument/2006/relationships/image" Target="../media/image146.png"/><Relationship Id="rId3" Type="http://schemas.openxmlformats.org/officeDocument/2006/relationships/image" Target="../media/image1310.png"/><Relationship Id="rId7" Type="http://schemas.openxmlformats.org/officeDocument/2006/relationships/image" Target="../media/image1351.png"/><Relationship Id="rId12" Type="http://schemas.openxmlformats.org/officeDocument/2006/relationships/image" Target="../media/image1401.png"/><Relationship Id="rId17" Type="http://schemas.openxmlformats.org/officeDocument/2006/relationships/image" Target="../media/image145.png"/><Relationship Id="rId2" Type="http://schemas.openxmlformats.org/officeDocument/2006/relationships/image" Target="../media/image1300.png"/><Relationship Id="rId16" Type="http://schemas.openxmlformats.org/officeDocument/2006/relationships/image" Target="../media/image151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1.png"/><Relationship Id="rId11" Type="http://schemas.openxmlformats.org/officeDocument/2006/relationships/image" Target="../media/image1391.png"/><Relationship Id="rId5" Type="http://schemas.openxmlformats.org/officeDocument/2006/relationships/image" Target="../media/image1330.png"/><Relationship Id="rId15" Type="http://schemas.openxmlformats.org/officeDocument/2006/relationships/image" Target="../media/image143.png"/><Relationship Id="rId10" Type="http://schemas.openxmlformats.org/officeDocument/2006/relationships/image" Target="../media/image153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1.png"/><Relationship Id="rId14" Type="http://schemas.openxmlformats.org/officeDocument/2006/relationships/image" Target="../media/image14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5.png"/><Relationship Id="rId18" Type="http://schemas.openxmlformats.org/officeDocument/2006/relationships/image" Target="../media/image171.png"/><Relationship Id="rId26" Type="http://schemas.openxmlformats.org/officeDocument/2006/relationships/image" Target="../media/image1380.png"/><Relationship Id="rId3" Type="http://schemas.openxmlformats.org/officeDocument/2006/relationships/image" Target="../media/image154.png"/><Relationship Id="rId21" Type="http://schemas.openxmlformats.org/officeDocument/2006/relationships/image" Target="../media/image174.png"/><Relationship Id="rId34" Type="http://schemas.openxmlformats.org/officeDocument/2006/relationships/image" Target="../media/image1460.png"/><Relationship Id="rId7" Type="http://schemas.openxmlformats.org/officeDocument/2006/relationships/image" Target="../media/image158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370.png"/><Relationship Id="rId33" Type="http://schemas.openxmlformats.org/officeDocument/2006/relationships/image" Target="../media/image1450.png"/><Relationship Id="rId38" Type="http://schemas.openxmlformats.org/officeDocument/2006/relationships/image" Target="../media/image177.png"/><Relationship Id="rId2" Type="http://schemas.openxmlformats.org/officeDocument/2006/relationships/image" Target="../media/image1280.png"/><Relationship Id="rId16" Type="http://schemas.openxmlformats.org/officeDocument/2006/relationships/image" Target="../media/image168.png"/><Relationship Id="rId20" Type="http://schemas.openxmlformats.org/officeDocument/2006/relationships/image" Target="../media/image173.png"/><Relationship Id="rId29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3.png"/><Relationship Id="rId24" Type="http://schemas.openxmlformats.org/officeDocument/2006/relationships/image" Target="../media/image1360.png"/><Relationship Id="rId32" Type="http://schemas.openxmlformats.org/officeDocument/2006/relationships/image" Target="../media/image1440.png"/><Relationship Id="rId37" Type="http://schemas.openxmlformats.org/officeDocument/2006/relationships/image" Target="../media/image176.png"/><Relationship Id="rId5" Type="http://schemas.openxmlformats.org/officeDocument/2006/relationships/image" Target="../media/image156.png"/><Relationship Id="rId15" Type="http://schemas.openxmlformats.org/officeDocument/2006/relationships/image" Target="../media/image167.png"/><Relationship Id="rId23" Type="http://schemas.openxmlformats.org/officeDocument/2006/relationships/image" Target="../media/image1350.png"/><Relationship Id="rId28" Type="http://schemas.openxmlformats.org/officeDocument/2006/relationships/image" Target="../media/image1400.png"/><Relationship Id="rId36" Type="http://schemas.openxmlformats.org/officeDocument/2006/relationships/image" Target="../media/image175.png"/><Relationship Id="rId10" Type="http://schemas.openxmlformats.org/officeDocument/2006/relationships/image" Target="../media/image162.png"/><Relationship Id="rId19" Type="http://schemas.openxmlformats.org/officeDocument/2006/relationships/image" Target="../media/image172.png"/><Relationship Id="rId31" Type="http://schemas.openxmlformats.org/officeDocument/2006/relationships/image" Target="../media/image1430.png"/><Relationship Id="rId4" Type="http://schemas.openxmlformats.org/officeDocument/2006/relationships/image" Target="../media/image155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340.png"/><Relationship Id="rId27" Type="http://schemas.openxmlformats.org/officeDocument/2006/relationships/image" Target="../media/image1390.png"/><Relationship Id="rId30" Type="http://schemas.openxmlformats.org/officeDocument/2006/relationships/image" Target="../media/image1420.png"/><Relationship Id="rId35" Type="http://schemas.openxmlformats.org/officeDocument/2006/relationships/image" Target="../media/image14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5.png"/><Relationship Id="rId18" Type="http://schemas.openxmlformats.org/officeDocument/2006/relationships/image" Target="../media/image171.png"/><Relationship Id="rId26" Type="http://schemas.openxmlformats.org/officeDocument/2006/relationships/image" Target="../media/image1380.png"/><Relationship Id="rId3" Type="http://schemas.openxmlformats.org/officeDocument/2006/relationships/image" Target="../media/image154.png"/><Relationship Id="rId21" Type="http://schemas.openxmlformats.org/officeDocument/2006/relationships/image" Target="../media/image174.png"/><Relationship Id="rId34" Type="http://schemas.openxmlformats.org/officeDocument/2006/relationships/image" Target="../media/image1460.png"/><Relationship Id="rId7" Type="http://schemas.openxmlformats.org/officeDocument/2006/relationships/image" Target="../media/image158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370.png"/><Relationship Id="rId33" Type="http://schemas.openxmlformats.org/officeDocument/2006/relationships/image" Target="../media/image1450.png"/><Relationship Id="rId38" Type="http://schemas.openxmlformats.org/officeDocument/2006/relationships/image" Target="../media/image177.png"/><Relationship Id="rId2" Type="http://schemas.openxmlformats.org/officeDocument/2006/relationships/image" Target="../media/image1280.png"/><Relationship Id="rId16" Type="http://schemas.openxmlformats.org/officeDocument/2006/relationships/image" Target="../media/image168.png"/><Relationship Id="rId20" Type="http://schemas.openxmlformats.org/officeDocument/2006/relationships/image" Target="../media/image173.png"/><Relationship Id="rId29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3.png"/><Relationship Id="rId24" Type="http://schemas.openxmlformats.org/officeDocument/2006/relationships/image" Target="../media/image1360.png"/><Relationship Id="rId32" Type="http://schemas.openxmlformats.org/officeDocument/2006/relationships/image" Target="../media/image1440.png"/><Relationship Id="rId37" Type="http://schemas.openxmlformats.org/officeDocument/2006/relationships/image" Target="../media/image176.png"/><Relationship Id="rId5" Type="http://schemas.openxmlformats.org/officeDocument/2006/relationships/image" Target="../media/image156.png"/><Relationship Id="rId15" Type="http://schemas.openxmlformats.org/officeDocument/2006/relationships/image" Target="../media/image167.png"/><Relationship Id="rId23" Type="http://schemas.openxmlformats.org/officeDocument/2006/relationships/image" Target="../media/image1350.png"/><Relationship Id="rId28" Type="http://schemas.openxmlformats.org/officeDocument/2006/relationships/image" Target="../media/image1400.png"/><Relationship Id="rId36" Type="http://schemas.openxmlformats.org/officeDocument/2006/relationships/image" Target="../media/image175.png"/><Relationship Id="rId10" Type="http://schemas.openxmlformats.org/officeDocument/2006/relationships/image" Target="../media/image162.png"/><Relationship Id="rId19" Type="http://schemas.openxmlformats.org/officeDocument/2006/relationships/image" Target="../media/image172.png"/><Relationship Id="rId31" Type="http://schemas.openxmlformats.org/officeDocument/2006/relationships/image" Target="../media/image1430.png"/><Relationship Id="rId4" Type="http://schemas.openxmlformats.org/officeDocument/2006/relationships/image" Target="../media/image155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340.png"/><Relationship Id="rId27" Type="http://schemas.openxmlformats.org/officeDocument/2006/relationships/image" Target="../media/image1390.png"/><Relationship Id="rId30" Type="http://schemas.openxmlformats.org/officeDocument/2006/relationships/image" Target="../media/image1420.png"/><Relationship Id="rId35" Type="http://schemas.openxmlformats.org/officeDocument/2006/relationships/image" Target="../media/image14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3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1100.pn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10.png"/><Relationship Id="rId5" Type="http://schemas.openxmlformats.org/officeDocument/2006/relationships/image" Target="../media/image411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680.png"/><Relationship Id="rId2" Type="http://schemas.openxmlformats.org/officeDocument/2006/relationships/image" Target="../media/image59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1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1.png"/><Relationship Id="rId5" Type="http://schemas.openxmlformats.org/officeDocument/2006/relationships/image" Target="../media/image28.png"/><Relationship Id="rId15" Type="http://schemas.openxmlformats.org/officeDocument/2006/relationships/image" Target="../media/image14.png"/><Relationship Id="rId10" Type="http://schemas.openxmlformats.org/officeDocument/2006/relationships/image" Target="../media/image211.png"/><Relationship Id="rId4" Type="http://schemas.openxmlformats.org/officeDocument/2006/relationships/image" Target="../media/image1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110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90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20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1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2.png"/><Relationship Id="rId10" Type="http://schemas.openxmlformats.org/officeDocument/2006/relationships/image" Target="../media/image1710.png"/><Relationship Id="rId4" Type="http://schemas.openxmlformats.org/officeDocument/2006/relationships/image" Target="../media/image207.png"/><Relationship Id="rId9" Type="http://schemas.openxmlformats.org/officeDocument/2006/relationships/image" Target="../media/image1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8.png"/><Relationship Id="rId3" Type="http://schemas.openxmlformats.org/officeDocument/2006/relationships/image" Target="../media/image412.png"/><Relationship Id="rId7" Type="http://schemas.openxmlformats.org/officeDocument/2006/relationships/image" Target="../media/image712.png"/><Relationship Id="rId12" Type="http://schemas.openxmlformats.org/officeDocument/2006/relationships/image" Target="../media/image34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33.png"/><Relationship Id="rId5" Type="http://schemas.openxmlformats.org/officeDocument/2006/relationships/image" Target="../media/image612.png"/><Relationship Id="rId15" Type="http://schemas.openxmlformats.org/officeDocument/2006/relationships/image" Target="../media/image40.png"/><Relationship Id="rId10" Type="http://schemas.openxmlformats.org/officeDocument/2006/relationships/image" Target="../media/image27.png"/><Relationship Id="rId4" Type="http://schemas.openxmlformats.org/officeDocument/2006/relationships/image" Target="../media/image514.png"/><Relationship Id="rId9" Type="http://schemas.openxmlformats.org/officeDocument/2006/relationships/image" Target="../media/image108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5.png"/><Relationship Id="rId3" Type="http://schemas.openxmlformats.org/officeDocument/2006/relationships/image" Target="../media/image44.png"/><Relationship Id="rId7" Type="http://schemas.openxmlformats.org/officeDocument/2006/relationships/image" Target="../media/image712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49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9491" y="1041400"/>
            <a:ext cx="8312727" cy="23876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Fast Full Permuted Pattern Matching Algorithms on Multi-track Strings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1016077" y="3943961"/>
            <a:ext cx="7370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u="sng" dirty="0"/>
              <a:t>Diptarama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Ryo </a:t>
            </a:r>
            <a:r>
              <a:rPr lang="en-US" altLang="ja-JP" sz="2400" dirty="0" err="1" smtClean="0"/>
              <a:t>Yoshinaka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and </a:t>
            </a:r>
            <a:r>
              <a:rPr lang="en-US" altLang="ja-JP" sz="2400" dirty="0" err="1"/>
              <a:t>Ayumi</a:t>
            </a:r>
            <a:r>
              <a:rPr lang="en-US" altLang="ja-JP" sz="2400" dirty="0"/>
              <a:t> Shinohara</a:t>
            </a:r>
            <a:endParaRPr lang="ja-JP" altLang="en-US" sz="24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929640" y="4837457"/>
            <a:ext cx="7543800" cy="1340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smtClean="0"/>
              <a:t>Graduate </a:t>
            </a:r>
            <a:r>
              <a:rPr lang="en-US" altLang="ja-JP" sz="2000" dirty="0" smtClean="0"/>
              <a:t>School of </a:t>
            </a:r>
            <a:r>
              <a:rPr lang="en-US" altLang="ja-JP" sz="2000" smtClean="0"/>
              <a:t>Information Sciences</a:t>
            </a:r>
            <a:r>
              <a:rPr lang="en-US" altLang="ja-JP" sz="2000" dirty="0" smtClean="0"/>
              <a:t>, </a:t>
            </a:r>
            <a:r>
              <a:rPr lang="en-US" altLang="ja-JP" sz="2000" smtClean="0"/>
              <a:t>Tohoku University</a:t>
            </a:r>
            <a:r>
              <a:rPr lang="en-US" altLang="ja-JP" sz="2000" dirty="0" smtClean="0"/>
              <a:t>, Japan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9701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Horspool</a:t>
            </a:r>
            <a:r>
              <a:rPr lang="en-US" altLang="ja-JP" dirty="0"/>
              <a:t> </a:t>
            </a:r>
            <a:r>
              <a:rPr lang="en-US" altLang="ja-JP" dirty="0" smtClean="0"/>
              <a:t>Algorithm</a:t>
            </a:r>
            <a:r>
              <a:rPr kumimoji="1" lang="ja-JP" altLang="en-US" sz="4000" dirty="0" smtClean="0"/>
              <a:t> </a:t>
            </a:r>
            <a:r>
              <a:rPr kumimoji="1" lang="en-US" altLang="ja-JP" sz="3200" dirty="0" smtClean="0"/>
              <a:t>[Horspool,1980]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8650" y="1476538"/>
            <a:ext cx="578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Horspool</a:t>
            </a:r>
            <a:r>
              <a:rPr kumimoji="1" lang="en-US" altLang="ja-JP" sz="2400" dirty="0" smtClean="0"/>
              <a:t> algorithm uses the failure function to shift the pattern when mismatch </a:t>
            </a:r>
            <a:r>
              <a:rPr kumimoji="1" lang="en-US" altLang="ja-JP" sz="2400" dirty="0" err="1" smtClean="0"/>
              <a:t>occurrs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31687"/>
                  </p:ext>
                </p:extLst>
              </p:nvPr>
            </p:nvGraphicFramePr>
            <p:xfrm>
              <a:off x="835522" y="2811681"/>
              <a:ext cx="1476001" cy="5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1045"/>
                    <a:gridCol w="422478"/>
                    <a:gridCol w="422478"/>
                  </a:tblGrid>
                  <a:tr h="27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1" lang="ja-JP" altLang="en-US" sz="16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7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 </a:t>
                          </a:r>
                          <a:endParaRPr kumimoji="1" lang="ja-JP" altLang="en-US" sz="16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3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31687"/>
                  </p:ext>
                </p:extLst>
              </p:nvPr>
            </p:nvGraphicFramePr>
            <p:xfrm>
              <a:off x="835522" y="2811681"/>
              <a:ext cx="1476001" cy="5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1045"/>
                    <a:gridCol w="422478"/>
                    <a:gridCol w="422478"/>
                  </a:tblGrid>
                  <a:tr h="27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7778" r="-133654" b="-1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7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20455" r="-133654" b="-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3</a:t>
                          </a:r>
                          <a:endParaRPr kumimoji="1" lang="ja-JP" altLang="en-US" sz="16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1955058" y="22050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97297" y="22050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51689" y="22050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05149" y="22050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55388" y="22050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651689" y="2694697"/>
            <a:ext cx="431770" cy="104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1730683" y="2694697"/>
            <a:ext cx="195016" cy="132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9021"/>
              </p:ext>
            </p:extLst>
          </p:nvPr>
        </p:nvGraphicFramePr>
        <p:xfrm>
          <a:off x="1660720" y="3517420"/>
          <a:ext cx="6203512" cy="81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 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95"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16808"/>
              </p:ext>
            </p:extLst>
          </p:nvPr>
        </p:nvGraphicFramePr>
        <p:xfrm>
          <a:off x="1660720" y="5960590"/>
          <a:ext cx="6203512" cy="4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表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05875"/>
              </p:ext>
            </p:extLst>
          </p:nvPr>
        </p:nvGraphicFramePr>
        <p:xfrm>
          <a:off x="1660720" y="5553395"/>
          <a:ext cx="6203512" cy="4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63395"/>
              </p:ext>
            </p:extLst>
          </p:nvPr>
        </p:nvGraphicFramePr>
        <p:xfrm>
          <a:off x="1660720" y="5147434"/>
          <a:ext cx="6203512" cy="4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41151"/>
              </p:ext>
            </p:extLst>
          </p:nvPr>
        </p:nvGraphicFramePr>
        <p:xfrm>
          <a:off x="1660720" y="4738388"/>
          <a:ext cx="6203512" cy="4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06353"/>
              </p:ext>
            </p:extLst>
          </p:nvPr>
        </p:nvGraphicFramePr>
        <p:xfrm>
          <a:off x="1660720" y="4331193"/>
          <a:ext cx="6203512" cy="4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  <a:gridCol w="443108"/>
              </a:tblGrid>
              <a:tr h="407195"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654298" y="3510292"/>
            <a:ext cx="69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Text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8650" y="3902551"/>
            <a:ext cx="110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Pattern</a:t>
            </a:r>
            <a:endParaRPr kumimoji="1" lang="ja-JP" altLang="en-US" sz="2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3439253" y="357492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007755" y="3996723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887793" y="357492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451026" y="4411767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328475" y="357492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897220" y="4802846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772073" y="357492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451026" y="5205301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110046" y="357492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781500" y="5603240"/>
            <a:ext cx="411408" cy="3208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835522" y="2372701"/>
                <a:ext cx="14387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b="1" dirty="0" smtClean="0">
                    <a:latin typeface="Lucida Console" panose="020B0609040504020204" pitchFamily="49" charset="0"/>
                  </a:rPr>
                  <a:t>abaab</a:t>
                </a: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2" y="2372701"/>
                <a:ext cx="143879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r="-3814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角丸四角形吹き出し 58"/>
          <p:cNvSpPr/>
          <p:nvPr/>
        </p:nvSpPr>
        <p:spPr>
          <a:xfrm>
            <a:off x="3113832" y="2877849"/>
            <a:ext cx="3618807" cy="392478"/>
          </a:xfrm>
          <a:prstGeom prst="wedgeRoundRectCallout">
            <a:avLst>
              <a:gd name="adj1" fmla="val -35085"/>
              <a:gd name="adj2" fmla="val 96848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Match from the back of the pattern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Failure function on MT </a:t>
            </a:r>
            <a:r>
              <a:rPr lang="en-US" altLang="ja-JP" dirty="0" err="1" smtClean="0"/>
              <a:t>Horspool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1690689"/>
            <a:ext cx="1982338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(Single track) string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28650" y="2313854"/>
                <a:ext cx="2019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ababcbb</m:t>
                      </m:r>
                    </m:oMath>
                  </m:oMathPara>
                </a14:m>
                <a:endParaRPr kumimoji="1" lang="ja-JP" altLang="en-US" b="1" dirty="0">
                  <a:solidFill>
                    <a:schemeClr val="tx1"/>
                  </a:solidFill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3854"/>
                <a:ext cx="201933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28650" y="4118808"/>
                <a:ext cx="2085053" cy="84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bcba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18808"/>
                <a:ext cx="2085053" cy="849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826787"/>
                  </p:ext>
                </p:extLst>
              </p:nvPr>
            </p:nvGraphicFramePr>
            <p:xfrm>
              <a:off x="661560" y="2893863"/>
              <a:ext cx="1902884" cy="6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2510"/>
                    <a:gridCol w="423458"/>
                    <a:gridCol w="423458"/>
                    <a:gridCol w="423458"/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1" lang="ja-JP" altLang="en-US" sz="18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800" b="0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 </a:t>
                          </a:r>
                          <a:endParaRPr kumimoji="1" lang="ja-JP" altLang="en-US" sz="18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2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826787"/>
                  </p:ext>
                </p:extLst>
              </p:nvPr>
            </p:nvGraphicFramePr>
            <p:xfrm>
              <a:off x="661560" y="2893863"/>
              <a:ext cx="1902884" cy="6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2510"/>
                    <a:gridCol w="423458"/>
                    <a:gridCol w="423458"/>
                    <a:gridCol w="423458"/>
                  </a:tblGrid>
                  <a:tr h="32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t="-12963" r="-201923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t="-112963" r="-201923" b="-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2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241754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69245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8889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25479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53596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56200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4277" y="21535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982281" y="2668996"/>
            <a:ext cx="199154" cy="184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036821" y="2668996"/>
            <a:ext cx="289226" cy="184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1496961" y="2639661"/>
            <a:ext cx="146410" cy="214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30472" y="3693755"/>
            <a:ext cx="1221873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Multi-track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531963"/>
                  </p:ext>
                </p:extLst>
              </p:nvPr>
            </p:nvGraphicFramePr>
            <p:xfrm>
              <a:off x="631483" y="5265387"/>
              <a:ext cx="3734145" cy="11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000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</a:tblGrid>
                  <a:tr h="86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1" lang="ja-JP" altLang="en-US" sz="18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b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</a:br>
                          <a:r>
                            <a:rPr kumimoji="1" lang="en-US" altLang="ja-JP" sz="1800" b="1" dirty="0" err="1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en-US" altLang="ja-JP" sz="1800" b="1" dirty="0" smtClean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b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</a:br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800" b="0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 </a:t>
                          </a:r>
                          <a:endParaRPr kumimoji="1" lang="ja-JP" altLang="en-US" sz="1800" b="0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2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531963"/>
                  </p:ext>
                </p:extLst>
              </p:nvPr>
            </p:nvGraphicFramePr>
            <p:xfrm>
              <a:off x="631483" y="5265387"/>
              <a:ext cx="3734145" cy="118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000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  <a:gridCol w="338905"/>
                  </a:tblGrid>
                  <a:tr h="86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t="-5594" r="-448214" b="-51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b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</a:br>
                          <a:r>
                            <a:rPr kumimoji="1" lang="en-US" altLang="ja-JP" sz="1800" b="1" dirty="0" err="1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en-US" altLang="ja-JP" sz="1800" b="1" dirty="0" smtClean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  <a:b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</a:br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a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b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</a:p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c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 anchorCtr="1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t="-284906" r="-448214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1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2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…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800" b="1" dirty="0" smtClean="0">
                              <a:solidFill>
                                <a:schemeClr val="tx1"/>
                              </a:solidFill>
                              <a:latin typeface="Lucida Console" panose="020B0609040504020204" pitchFamily="49" charset="0"/>
                            </a:rPr>
                            <a:t>4</a:t>
                          </a:r>
                          <a:endParaRPr kumimoji="1" lang="ja-JP" altLang="en-US" sz="1800" b="1" dirty="0">
                            <a:solidFill>
                              <a:schemeClr val="tx1"/>
                            </a:solidFill>
                            <a:latin typeface="Lucida Console" panose="020B0609040504020204" pitchFamily="49" charset="0"/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8" name="直線矢印コネクタ 27"/>
          <p:cNvCxnSpPr/>
          <p:nvPr/>
        </p:nvCxnSpPr>
        <p:spPr>
          <a:xfrm>
            <a:off x="2069245" y="4968015"/>
            <a:ext cx="300910" cy="216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1849564" y="4968015"/>
            <a:ext cx="1616307" cy="245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角丸四角形吹き出し 33"/>
              <p:cNvSpPr/>
              <p:nvPr/>
            </p:nvSpPr>
            <p:spPr>
              <a:xfrm>
                <a:off x="2627313" y="4454012"/>
                <a:ext cx="1908518" cy="369619"/>
              </a:xfrm>
              <a:prstGeom prst="wedgeRoundRectCallout">
                <a:avLst>
                  <a:gd name="adj1" fmla="val -26971"/>
                  <a:gd name="adj2" fmla="val 107112"/>
                  <a:gd name="adj3" fmla="val 16667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0" dirty="0" smtClean="0"/>
                  <a:t>Array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角丸四角形吹き出し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13" y="4454012"/>
                <a:ext cx="1908518" cy="369619"/>
              </a:xfrm>
              <a:prstGeom prst="wedgeRoundRectCallout">
                <a:avLst>
                  <a:gd name="adj1" fmla="val -26971"/>
                  <a:gd name="adj2" fmla="val 107112"/>
                  <a:gd name="adj3" fmla="val 16667"/>
                </a:avLst>
              </a:prstGeom>
              <a:blipFill rotWithShape="0">
                <a:blip r:embed="rId7"/>
                <a:stretch>
                  <a:fillRect t="-515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右矢印 34"/>
          <p:cNvSpPr/>
          <p:nvPr/>
        </p:nvSpPr>
        <p:spPr>
          <a:xfrm>
            <a:off x="4734232" y="4823631"/>
            <a:ext cx="560439" cy="766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558336" y="4092587"/>
                <a:ext cx="2085053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altLang="ja-JP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bcbb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36" y="4092587"/>
                <a:ext cx="2085053" cy="80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角丸四角形吹き出し 36"/>
          <p:cNvSpPr/>
          <p:nvPr/>
        </p:nvSpPr>
        <p:spPr>
          <a:xfrm>
            <a:off x="6299830" y="3484355"/>
            <a:ext cx="1908518" cy="369619"/>
          </a:xfrm>
          <a:prstGeom prst="wedgeRoundRectCallout">
            <a:avLst>
              <a:gd name="adj1" fmla="val -26971"/>
              <a:gd name="adj2" fmla="val 107112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Sort each column</a:t>
            </a:r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6244088" y="501318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244088" y="54478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>
            <a:stCxn id="38" idx="4"/>
            <a:endCxn id="39" idx="0"/>
          </p:cNvCxnSpPr>
          <p:nvPr/>
        </p:nvCxnSpPr>
        <p:spPr>
          <a:xfrm>
            <a:off x="6388088" y="5301187"/>
            <a:ext cx="0" cy="146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6013080" y="51604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80" y="5160420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/楕円 42"/>
          <p:cNvSpPr/>
          <p:nvPr/>
        </p:nvSpPr>
        <p:spPr>
          <a:xfrm>
            <a:off x="5899301" y="62582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592641" y="62582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895534" y="583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592641" y="583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>
            <a:stCxn id="39" idx="3"/>
            <a:endCxn id="45" idx="0"/>
          </p:cNvCxnSpPr>
          <p:nvPr/>
        </p:nvCxnSpPr>
        <p:spPr>
          <a:xfrm flipH="1">
            <a:off x="6039534" y="5693700"/>
            <a:ext cx="246731" cy="137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5" idx="4"/>
            <a:endCxn id="43" idx="0"/>
          </p:cNvCxnSpPr>
          <p:nvPr/>
        </p:nvCxnSpPr>
        <p:spPr>
          <a:xfrm>
            <a:off x="6039534" y="6118949"/>
            <a:ext cx="3767" cy="139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39" idx="5"/>
            <a:endCxn id="46" idx="0"/>
          </p:cNvCxnSpPr>
          <p:nvPr/>
        </p:nvCxnSpPr>
        <p:spPr>
          <a:xfrm>
            <a:off x="6489911" y="5693700"/>
            <a:ext cx="246730" cy="137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46" idx="4"/>
            <a:endCxn id="44" idx="0"/>
          </p:cNvCxnSpPr>
          <p:nvPr/>
        </p:nvCxnSpPr>
        <p:spPr>
          <a:xfrm>
            <a:off x="6736641" y="6118949"/>
            <a:ext cx="0" cy="139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5875650" y="54200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50" y="5420018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6485028" y="54265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28" y="5426521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/>
              <p:cNvSpPr/>
              <p:nvPr/>
            </p:nvSpPr>
            <p:spPr>
              <a:xfrm>
                <a:off x="6722031" y="59987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c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5" name="正方形/長方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31" y="5998757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/>
              <p:cNvSpPr/>
              <p:nvPr/>
            </p:nvSpPr>
            <p:spPr>
              <a:xfrm>
                <a:off x="5650359" y="59881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6" name="正方形/長方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59" y="598810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/>
          <p:cNvSpPr txBox="1"/>
          <p:nvPr/>
        </p:nvSpPr>
        <p:spPr>
          <a:xfrm>
            <a:off x="5899301" y="62143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589825" y="6206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角丸四角形吹き出し 61"/>
              <p:cNvSpPr/>
              <p:nvPr/>
            </p:nvSpPr>
            <p:spPr>
              <a:xfrm>
                <a:off x="6720165" y="5030293"/>
                <a:ext cx="2014864" cy="408623"/>
              </a:xfrm>
              <a:prstGeom prst="wedgeRoundRectCallout">
                <a:avLst>
                  <a:gd name="adj1" fmla="val -37789"/>
                  <a:gd name="adj2" fmla="val 101127"/>
                  <a:gd name="adj3" fmla="val 16667"/>
                </a:avLst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ja-JP" dirty="0" err="1" smtClean="0"/>
                  <a:t>Trie</a:t>
                </a:r>
                <a:r>
                  <a:rPr lang="en-US" altLang="ja-JP" dirty="0" smtClean="0"/>
                  <a:t> of size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角丸四角形吹き出し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65" y="5030293"/>
                <a:ext cx="2014864" cy="408623"/>
              </a:xfrm>
              <a:prstGeom prst="wedgeRoundRectCallout">
                <a:avLst>
                  <a:gd name="adj1" fmla="val -37789"/>
                  <a:gd name="adj2" fmla="val 101127"/>
                  <a:gd name="adj3" fmla="val 16667"/>
                </a:avLst>
              </a:prstGeom>
              <a:blipFill rotWithShape="0">
                <a:blip r:embed="rId14"/>
                <a:stretch>
                  <a:fillRect l="-901" t="-96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1" grpId="0"/>
      <p:bldP spid="43" grpId="0" animBg="1"/>
      <p:bldP spid="44" grpId="0" animBg="1"/>
      <p:bldP spid="45" grpId="0" animBg="1"/>
      <p:bldP spid="46" grpId="0" animBg="1"/>
      <p:bldP spid="52" grpId="0"/>
      <p:bldP spid="54" grpId="0"/>
      <p:bldP spid="55" grpId="0"/>
      <p:bldP spid="56" grpId="0"/>
      <p:bldP spid="57" grpId="0"/>
      <p:bldP spid="59" grpId="0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Matching algorithm of MT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Horspool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2171768" y="1602460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32226"/>
              </p:ext>
            </p:extLst>
          </p:nvPr>
        </p:nvGraphicFramePr>
        <p:xfrm>
          <a:off x="2171768" y="395019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4119775" y="2971947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709546" y="3943240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2171768" y="2985858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3" name="直線コネクタ 22"/>
          <p:cNvCxnSpPr/>
          <p:nvPr/>
        </p:nvCxnSpPr>
        <p:spPr>
          <a:xfrm>
            <a:off x="4512190" y="1592934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603879" y="50883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603879" y="559682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stCxn id="37" idx="4"/>
            <a:endCxn id="38" idx="0"/>
          </p:cNvCxnSpPr>
          <p:nvPr/>
        </p:nvCxnSpPr>
        <p:spPr>
          <a:xfrm>
            <a:off x="2747879" y="5376392"/>
            <a:ext cx="0" cy="220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/楕円 53"/>
          <p:cNvSpPr/>
          <p:nvPr/>
        </p:nvSpPr>
        <p:spPr>
          <a:xfrm>
            <a:off x="2022956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487694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952432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5325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952432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stCxn id="38" idx="3"/>
            <a:endCxn id="60" idx="0"/>
          </p:cNvCxnSpPr>
          <p:nvPr/>
        </p:nvCxnSpPr>
        <p:spPr>
          <a:xfrm flipH="1">
            <a:off x="2399325" y="5842645"/>
            <a:ext cx="246731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60" idx="3"/>
            <a:endCxn id="54" idx="0"/>
          </p:cNvCxnSpPr>
          <p:nvPr/>
        </p:nvCxnSpPr>
        <p:spPr>
          <a:xfrm flipH="1">
            <a:off x="2166956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0" idx="5"/>
            <a:endCxn id="55" idx="0"/>
          </p:cNvCxnSpPr>
          <p:nvPr/>
        </p:nvCxnSpPr>
        <p:spPr>
          <a:xfrm>
            <a:off x="2501148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38" idx="5"/>
            <a:endCxn id="61" idx="0"/>
          </p:cNvCxnSpPr>
          <p:nvPr/>
        </p:nvCxnSpPr>
        <p:spPr>
          <a:xfrm>
            <a:off x="2849702" y="5842645"/>
            <a:ext cx="246730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61" idx="4"/>
            <a:endCxn id="57" idx="0"/>
          </p:cNvCxnSpPr>
          <p:nvPr/>
        </p:nvCxnSpPr>
        <p:spPr>
          <a:xfrm>
            <a:off x="3096432" y="6304764"/>
            <a:ext cx="0" cy="1761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/>
          <p:cNvSpPr txBox="1"/>
          <p:nvPr/>
        </p:nvSpPr>
        <p:spPr>
          <a:xfrm>
            <a:off x="2487694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16113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49616" y="6429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3839" y="5051124"/>
            <a:ext cx="1653401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Failure function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3240432" y="2573594"/>
            <a:ext cx="564652" cy="28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805084" y="2499852"/>
            <a:ext cx="7071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05084" y="253272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sort</a:t>
            </a:r>
            <a:endParaRPr kumimoji="1" lang="ja-JP" altLang="en-US" dirty="0"/>
          </a:p>
        </p:txBody>
      </p:sp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32523"/>
              </p:ext>
            </p:extLst>
          </p:nvPr>
        </p:nvGraphicFramePr>
        <p:xfrm>
          <a:off x="2171768" y="3950704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 flipH="1">
            <a:off x="2642973" y="4819651"/>
            <a:ext cx="18624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2239665" y="4819651"/>
            <a:ext cx="38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178004" y="3422893"/>
                <a:ext cx="570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1:5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04" y="3422893"/>
                <a:ext cx="570349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8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Matching algorithm of MT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Horspool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2171768" y="1602460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2171768" y="395019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5535619" y="2971947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125390" y="3943240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2171768" y="2985858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直線コネクタ 23"/>
          <p:cNvCxnSpPr/>
          <p:nvPr/>
        </p:nvCxnSpPr>
        <p:spPr>
          <a:xfrm>
            <a:off x="5923147" y="1574240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603879" y="50883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603879" y="559682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stCxn id="37" idx="4"/>
            <a:endCxn id="38" idx="0"/>
          </p:cNvCxnSpPr>
          <p:nvPr/>
        </p:nvCxnSpPr>
        <p:spPr>
          <a:xfrm>
            <a:off x="2747879" y="5376392"/>
            <a:ext cx="0" cy="220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/楕円 53"/>
          <p:cNvSpPr/>
          <p:nvPr/>
        </p:nvSpPr>
        <p:spPr>
          <a:xfrm>
            <a:off x="2022956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487694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952432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5325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952432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stCxn id="38" idx="3"/>
            <a:endCxn id="60" idx="0"/>
          </p:cNvCxnSpPr>
          <p:nvPr/>
        </p:nvCxnSpPr>
        <p:spPr>
          <a:xfrm flipH="1">
            <a:off x="2399325" y="5842645"/>
            <a:ext cx="246731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60" idx="3"/>
            <a:endCxn id="54" idx="0"/>
          </p:cNvCxnSpPr>
          <p:nvPr/>
        </p:nvCxnSpPr>
        <p:spPr>
          <a:xfrm flipH="1">
            <a:off x="2166956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0" idx="5"/>
            <a:endCxn id="55" idx="0"/>
          </p:cNvCxnSpPr>
          <p:nvPr/>
        </p:nvCxnSpPr>
        <p:spPr>
          <a:xfrm>
            <a:off x="2501148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38" idx="5"/>
            <a:endCxn id="61" idx="0"/>
          </p:cNvCxnSpPr>
          <p:nvPr/>
        </p:nvCxnSpPr>
        <p:spPr>
          <a:xfrm>
            <a:off x="2849702" y="5842645"/>
            <a:ext cx="246730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61" idx="4"/>
            <a:endCxn id="57" idx="0"/>
          </p:cNvCxnSpPr>
          <p:nvPr/>
        </p:nvCxnSpPr>
        <p:spPr>
          <a:xfrm>
            <a:off x="3096432" y="6304764"/>
            <a:ext cx="0" cy="1761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/>
          <p:cNvSpPr txBox="1"/>
          <p:nvPr/>
        </p:nvSpPr>
        <p:spPr>
          <a:xfrm>
            <a:off x="2487694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16113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49616" y="6429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3839" y="5051124"/>
            <a:ext cx="1653401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Failure function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4572000" y="2545228"/>
            <a:ext cx="564652" cy="28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216041" y="2489941"/>
            <a:ext cx="7071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16041" y="249727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sort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4513006" y="4841774"/>
            <a:ext cx="14101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4076490" y="4850380"/>
            <a:ext cx="38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19968"/>
              </p:ext>
            </p:extLst>
          </p:nvPr>
        </p:nvGraphicFramePr>
        <p:xfrm>
          <a:off x="2171768" y="3952767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178004" y="3422893"/>
                <a:ext cx="570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1:8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04" y="3422893"/>
                <a:ext cx="570349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3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Matching algorithm of MT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Horspool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2171768" y="1602460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6944094" y="2971947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2171768" y="2985858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直線コネクタ 23"/>
          <p:cNvCxnSpPr/>
          <p:nvPr/>
        </p:nvCxnSpPr>
        <p:spPr>
          <a:xfrm>
            <a:off x="7316874" y="1574240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603879" y="50883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603879" y="559682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stCxn id="37" idx="4"/>
            <a:endCxn id="38" idx="0"/>
          </p:cNvCxnSpPr>
          <p:nvPr/>
        </p:nvCxnSpPr>
        <p:spPr>
          <a:xfrm>
            <a:off x="2747879" y="5376392"/>
            <a:ext cx="0" cy="220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/楕円 53"/>
          <p:cNvSpPr/>
          <p:nvPr/>
        </p:nvSpPr>
        <p:spPr>
          <a:xfrm>
            <a:off x="2022956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487694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952432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5325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952432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stCxn id="38" idx="3"/>
            <a:endCxn id="60" idx="0"/>
          </p:cNvCxnSpPr>
          <p:nvPr/>
        </p:nvCxnSpPr>
        <p:spPr>
          <a:xfrm flipH="1">
            <a:off x="2399325" y="5842645"/>
            <a:ext cx="246731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60" idx="3"/>
            <a:endCxn id="54" idx="0"/>
          </p:cNvCxnSpPr>
          <p:nvPr/>
        </p:nvCxnSpPr>
        <p:spPr>
          <a:xfrm flipH="1">
            <a:off x="2166956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0" idx="5"/>
            <a:endCxn id="55" idx="0"/>
          </p:cNvCxnSpPr>
          <p:nvPr/>
        </p:nvCxnSpPr>
        <p:spPr>
          <a:xfrm>
            <a:off x="2501148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38" idx="5"/>
            <a:endCxn id="61" idx="0"/>
          </p:cNvCxnSpPr>
          <p:nvPr/>
        </p:nvCxnSpPr>
        <p:spPr>
          <a:xfrm>
            <a:off x="2849702" y="5842645"/>
            <a:ext cx="246730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61" idx="4"/>
            <a:endCxn id="57" idx="0"/>
          </p:cNvCxnSpPr>
          <p:nvPr/>
        </p:nvCxnSpPr>
        <p:spPr>
          <a:xfrm>
            <a:off x="3096432" y="6304764"/>
            <a:ext cx="0" cy="1761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/>
          <p:cNvSpPr txBox="1"/>
          <p:nvPr/>
        </p:nvSpPr>
        <p:spPr>
          <a:xfrm>
            <a:off x="2487694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16113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49616" y="6429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3839" y="5051124"/>
            <a:ext cx="1653401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Failure function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5965727" y="2545228"/>
            <a:ext cx="564652" cy="28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609768" y="2489941"/>
            <a:ext cx="7071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09768" y="249727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sort</a:t>
            </a:r>
            <a:endParaRPr kumimoji="1" lang="ja-JP" altLang="en-US" dirty="0"/>
          </a:p>
        </p:txBody>
      </p:sp>
      <p:cxnSp>
        <p:nvCxnSpPr>
          <p:cNvPr id="45" name="直線コネクタ 44"/>
          <p:cNvCxnSpPr/>
          <p:nvPr/>
        </p:nvCxnSpPr>
        <p:spPr>
          <a:xfrm flipH="1">
            <a:off x="6884982" y="4857754"/>
            <a:ext cx="38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23621"/>
              </p:ext>
            </p:extLst>
          </p:nvPr>
        </p:nvGraphicFramePr>
        <p:xfrm>
          <a:off x="2171768" y="3952767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33776"/>
              </p:ext>
            </p:extLst>
          </p:nvPr>
        </p:nvGraphicFramePr>
        <p:xfrm>
          <a:off x="2171768" y="3954163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5991065" y="3928492"/>
            <a:ext cx="324000" cy="8368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178004" y="3422893"/>
                <a:ext cx="698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1:11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04" y="3422893"/>
                <a:ext cx="6985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5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Matching algorithm of MT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Horspool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2171768" y="1602460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1896504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2" y="4135145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2171768" y="2985858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直線コネクタ 23"/>
          <p:cNvCxnSpPr/>
          <p:nvPr/>
        </p:nvCxnSpPr>
        <p:spPr>
          <a:xfrm>
            <a:off x="8187023" y="1574240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603879" y="50883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603879" y="559682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stCxn id="37" idx="4"/>
            <a:endCxn id="38" idx="0"/>
          </p:cNvCxnSpPr>
          <p:nvPr/>
        </p:nvCxnSpPr>
        <p:spPr>
          <a:xfrm>
            <a:off x="2747879" y="5376392"/>
            <a:ext cx="0" cy="220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83" y="5266698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/楕円 53"/>
          <p:cNvSpPr/>
          <p:nvPr/>
        </p:nvSpPr>
        <p:spPr>
          <a:xfrm>
            <a:off x="2022956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487694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952432" y="64809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5325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952432" y="601676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/>
          <p:cNvCxnSpPr>
            <a:stCxn id="38" idx="3"/>
            <a:endCxn id="60" idx="0"/>
          </p:cNvCxnSpPr>
          <p:nvPr/>
        </p:nvCxnSpPr>
        <p:spPr>
          <a:xfrm flipH="1">
            <a:off x="2399325" y="5842645"/>
            <a:ext cx="246731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60" idx="3"/>
            <a:endCxn id="54" idx="0"/>
          </p:cNvCxnSpPr>
          <p:nvPr/>
        </p:nvCxnSpPr>
        <p:spPr>
          <a:xfrm flipH="1">
            <a:off x="2166956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0" idx="5"/>
            <a:endCxn id="55" idx="0"/>
          </p:cNvCxnSpPr>
          <p:nvPr/>
        </p:nvCxnSpPr>
        <p:spPr>
          <a:xfrm>
            <a:off x="2501148" y="6262587"/>
            <a:ext cx="130546" cy="218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38" idx="5"/>
            <a:endCxn id="61" idx="0"/>
          </p:cNvCxnSpPr>
          <p:nvPr/>
        </p:nvCxnSpPr>
        <p:spPr>
          <a:xfrm>
            <a:off x="2849702" y="5842645"/>
            <a:ext cx="246730" cy="17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61" idx="4"/>
            <a:endCxn id="57" idx="0"/>
          </p:cNvCxnSpPr>
          <p:nvPr/>
        </p:nvCxnSpPr>
        <p:spPr>
          <a:xfrm>
            <a:off x="3096432" y="6304764"/>
            <a:ext cx="0" cy="1761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25" y="5580068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00" y="6091900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45" y="5612596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3" y="6206104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70" y="6127858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/>
          <p:cNvSpPr txBox="1"/>
          <p:nvPr/>
        </p:nvSpPr>
        <p:spPr>
          <a:xfrm>
            <a:off x="2487694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16113" y="6437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49616" y="6429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3839" y="5051124"/>
            <a:ext cx="1653401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Failure function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>
            <a:off x="6835876" y="2545228"/>
            <a:ext cx="564652" cy="28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479917" y="2489941"/>
            <a:ext cx="7071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479917" y="249727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sort</a:t>
            </a:r>
            <a:endParaRPr kumimoji="1" lang="ja-JP" altLang="en-US" dirty="0"/>
          </a:p>
        </p:txBody>
      </p:sp>
      <p:graphicFrame>
        <p:nvGraphicFramePr>
          <p:cNvPr id="42" name="表 41"/>
          <p:cNvGraphicFramePr>
            <a:graphicFrameLocks noGrp="1"/>
          </p:cNvGraphicFramePr>
          <p:nvPr>
            <p:extLst/>
          </p:nvPr>
        </p:nvGraphicFramePr>
        <p:xfrm>
          <a:off x="2171768" y="3954163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4" name="直線コネクタ 43"/>
          <p:cNvCxnSpPr/>
          <p:nvPr/>
        </p:nvCxnSpPr>
        <p:spPr>
          <a:xfrm flipH="1">
            <a:off x="5965727" y="4841774"/>
            <a:ext cx="21547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 spc="3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" y="3055408"/>
                <a:ext cx="136454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178004" y="3422893"/>
                <a:ext cx="698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1:13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04" y="3422893"/>
                <a:ext cx="6985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2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Problem on MT </a:t>
            </a:r>
            <a:r>
              <a:rPr lang="en-US" altLang="ja-JP" sz="3200" dirty="0" err="1" smtClean="0"/>
              <a:t>Horspool</a:t>
            </a:r>
            <a:r>
              <a:rPr lang="en-US" altLang="ja-JP" sz="3200" dirty="0" smtClean="0"/>
              <a:t>/Boyer-Moore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6314"/>
              </p:ext>
            </p:extLst>
          </p:nvPr>
        </p:nvGraphicFramePr>
        <p:xfrm>
          <a:off x="1964372" y="197953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372493" y="2248303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93" y="2248303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18631"/>
              </p:ext>
            </p:extLst>
          </p:nvPr>
        </p:nvGraphicFramePr>
        <p:xfrm>
          <a:off x="1973802" y="2853150"/>
          <a:ext cx="234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00773" y="3084671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73" y="3084671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740462" y="3972618"/>
                <a:ext cx="68425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ea typeface="Cambria Math" panose="02040503050406030204" pitchFamily="18" charset="0"/>
                  </a:rPr>
                  <a:t>We need to sort the text in order to compare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ja-JP" altLang="en-US" sz="2000" spc="300" dirty="0" smtClean="0"/>
                  <a:t> </a:t>
                </a:r>
                <a:r>
                  <a:rPr lang="en-US" altLang="ja-JP" sz="2000" dirty="0" smtClean="0"/>
                  <a:t>with</a:t>
                </a:r>
                <a:r>
                  <a:rPr lang="ja-JP" altLang="en-US" sz="2000" spc="300" dirty="0" smtClean="0"/>
                  <a:t> </a:t>
                </a:r>
                <a14:m>
                  <m:oMath xmlns:m="http://schemas.openxmlformats.org/officeDocument/2006/math">
                    <m:r>
                      <a:rPr lang="ja-JP" altLang="en-US" sz="2000" spc="300" smtClean="0">
                        <a:latin typeface="Cambria Math" panose="02040503050406030204" pitchFamily="18" charset="0"/>
                      </a:rPr>
                      <m:t>𝕋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pc="3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0" spc="300" smtClean="0">
                            <a:latin typeface="Cambria Math" panose="02040503050406030204" pitchFamily="18" charset="0"/>
                          </a:rPr>
                          <m:t>1:5</m:t>
                        </m:r>
                      </m:e>
                    </m:d>
                  </m:oMath>
                </a14:m>
                <a:endParaRPr lang="en-US" altLang="ja-JP" sz="2000" dirty="0" smtClean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2" y="3972618"/>
                <a:ext cx="684257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90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491457" y="4561010"/>
                <a:ext cx="2858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</m:d>
                      <m:r>
                        <a:rPr lang="en-US" altLang="ja-JP" b="0" i="1" spc="300" smtClean="0">
                          <a:latin typeface="Cambria Math" panose="02040503050406030204" pitchFamily="18" charset="0"/>
                        </a:rPr>
                        <m:t>≟</m:t>
                      </m:r>
                      <m:r>
                        <m:rPr>
                          <m:nor/>
                        </m:rP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pc="300">
                              <a:latin typeface="Cambria Math" panose="02040503050406030204" pitchFamily="18" charset="0"/>
                            </a:rPr>
                            <m:t>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spc="3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pc="300">
                                  <a:latin typeface="Cambria Math" panose="02040503050406030204" pitchFamily="18" charset="0"/>
                                </a:rPr>
                                <m:t>1:5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57" y="4561010"/>
                <a:ext cx="285821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40462" y="5099072"/>
            <a:ext cx="501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 use </a:t>
            </a:r>
            <a:r>
              <a:rPr lang="en-US" altLang="ja-JP" sz="2400" dirty="0" smtClean="0">
                <a:solidFill>
                  <a:srgbClr val="FF0000"/>
                </a:solidFill>
              </a:rPr>
              <a:t>track-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trie</a:t>
            </a:r>
            <a:r>
              <a:rPr lang="en-US" altLang="ja-JP" sz="2400" dirty="0" smtClean="0"/>
              <a:t> to solve this problem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37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Track-</a:t>
            </a:r>
            <a:r>
              <a:rPr lang="en-US" altLang="ja-JP" dirty="0" err="1" smtClean="0"/>
              <a:t>trie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88728" y="3423893"/>
                <a:ext cx="1870256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28" y="3423893"/>
                <a:ext cx="1870256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 flipH="1">
            <a:off x="2190183" y="3461601"/>
            <a:ext cx="834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945634" y="470570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379644" y="471180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816884" y="471180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252508" y="471180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690873" y="471180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110070" y="4711804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10" idx="2"/>
            <a:endCxn id="11" idx="6"/>
          </p:cNvCxnSpPr>
          <p:nvPr/>
        </p:nvCxnSpPr>
        <p:spPr>
          <a:xfrm flipH="1">
            <a:off x="3667644" y="4849708"/>
            <a:ext cx="277990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1" idx="2"/>
            <a:endCxn id="12" idx="6"/>
          </p:cNvCxnSpPr>
          <p:nvPr/>
        </p:nvCxnSpPr>
        <p:spPr>
          <a:xfrm flipH="1">
            <a:off x="3104884" y="4855804"/>
            <a:ext cx="274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2" idx="2"/>
            <a:endCxn id="13" idx="6"/>
          </p:cNvCxnSpPr>
          <p:nvPr/>
        </p:nvCxnSpPr>
        <p:spPr>
          <a:xfrm flipH="1">
            <a:off x="2540508" y="4855804"/>
            <a:ext cx="2763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2"/>
            <a:endCxn id="14" idx="6"/>
          </p:cNvCxnSpPr>
          <p:nvPr/>
        </p:nvCxnSpPr>
        <p:spPr>
          <a:xfrm flipH="1">
            <a:off x="1978873" y="4855804"/>
            <a:ext cx="2736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4" idx="2"/>
            <a:endCxn id="50" idx="3"/>
          </p:cNvCxnSpPr>
          <p:nvPr/>
        </p:nvCxnSpPr>
        <p:spPr>
          <a:xfrm flipH="1">
            <a:off x="1398070" y="4855804"/>
            <a:ext cx="292803" cy="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094253" y="449780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253" y="4497802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3637648" y="4499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648" y="4499637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1388099" y="44900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99" y="4490088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938595" y="448931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95" y="4489312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501232" y="447819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32" y="4478190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/>
          <p:cNvSpPr txBox="1"/>
          <p:nvPr/>
        </p:nvSpPr>
        <p:spPr>
          <a:xfrm>
            <a:off x="2812764" y="4671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51477" y="4671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85187" y="4671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96384" y="4671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73" name="円/楕円 72"/>
          <p:cNvSpPr/>
          <p:nvPr/>
        </p:nvSpPr>
        <p:spPr>
          <a:xfrm>
            <a:off x="2813652" y="525429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247660" y="525429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81668" y="525429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1115676" y="525429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>
            <a:stCxn id="73" idx="2"/>
            <a:endCxn id="74" idx="6"/>
          </p:cNvCxnSpPr>
          <p:nvPr/>
        </p:nvCxnSpPr>
        <p:spPr>
          <a:xfrm flipH="1">
            <a:off x="2535660" y="5398298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>
            <a:stCxn id="74" idx="2"/>
            <a:endCxn id="75" idx="6"/>
          </p:cNvCxnSpPr>
          <p:nvPr/>
        </p:nvCxnSpPr>
        <p:spPr>
          <a:xfrm flipH="1">
            <a:off x="1969668" y="5398298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75" idx="2"/>
            <a:endCxn id="76" idx="6"/>
          </p:cNvCxnSpPr>
          <p:nvPr/>
        </p:nvCxnSpPr>
        <p:spPr>
          <a:xfrm flipH="1">
            <a:off x="1403676" y="5398298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11" idx="4"/>
            <a:endCxn id="73" idx="6"/>
          </p:cNvCxnSpPr>
          <p:nvPr/>
        </p:nvCxnSpPr>
        <p:spPr>
          <a:xfrm flipH="1">
            <a:off x="3101652" y="4999804"/>
            <a:ext cx="421992" cy="398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3378416" y="4658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810846" y="5206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238822" y="5211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674446" y="5207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107454" y="5204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3379773" y="58000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2813910" y="58000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2248047" y="58000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1682184" y="58000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1116321" y="58000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矢印コネクタ 99"/>
          <p:cNvCxnSpPr>
            <a:stCxn id="95" idx="2"/>
            <a:endCxn id="96" idx="6"/>
          </p:cNvCxnSpPr>
          <p:nvPr/>
        </p:nvCxnSpPr>
        <p:spPr>
          <a:xfrm flipH="1">
            <a:off x="3101910" y="5944015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96" idx="2"/>
            <a:endCxn id="97" idx="6"/>
          </p:cNvCxnSpPr>
          <p:nvPr/>
        </p:nvCxnSpPr>
        <p:spPr>
          <a:xfrm flipH="1">
            <a:off x="2536047" y="5944015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97" idx="2"/>
            <a:endCxn id="98" idx="6"/>
          </p:cNvCxnSpPr>
          <p:nvPr/>
        </p:nvCxnSpPr>
        <p:spPr>
          <a:xfrm flipH="1">
            <a:off x="1970184" y="5944015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98" idx="2"/>
            <a:endCxn id="99" idx="6"/>
          </p:cNvCxnSpPr>
          <p:nvPr/>
        </p:nvCxnSpPr>
        <p:spPr>
          <a:xfrm flipH="1">
            <a:off x="1404321" y="5944015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2810846" y="5758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250619" y="5758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677437" y="5761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112933" y="5751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09" name="直線矢印コネクタ 108"/>
          <p:cNvCxnSpPr>
            <a:stCxn id="10" idx="4"/>
            <a:endCxn id="95" idx="7"/>
          </p:cNvCxnSpPr>
          <p:nvPr/>
        </p:nvCxnSpPr>
        <p:spPr>
          <a:xfrm flipH="1">
            <a:off x="3625596" y="4993708"/>
            <a:ext cx="464038" cy="848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3938173" y="4658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79644" y="5747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正方形/長方形 117"/>
              <p:cNvSpPr/>
              <p:nvPr/>
            </p:nvSpPr>
            <p:spPr>
              <a:xfrm>
                <a:off x="2507752" y="504676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8" name="正方形/長方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52" y="5046768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正方形/長方形 118"/>
              <p:cNvSpPr/>
              <p:nvPr/>
            </p:nvSpPr>
            <p:spPr>
              <a:xfrm>
                <a:off x="3024364" y="48881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9" name="正方形/長方形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4" y="4888188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正方形/長方形 119"/>
              <p:cNvSpPr/>
              <p:nvPr/>
            </p:nvSpPr>
            <p:spPr>
              <a:xfrm>
                <a:off x="3600522" y="502370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0" name="正方形/長方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22" y="5023704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1371021" y="503576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21" y="5035769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正方形/長方形 121"/>
              <p:cNvSpPr/>
              <p:nvPr/>
            </p:nvSpPr>
            <p:spPr>
              <a:xfrm>
                <a:off x="2469571" y="55903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2" name="正方形/長方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71" y="5590301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正方形/長方形 122"/>
              <p:cNvSpPr/>
              <p:nvPr/>
            </p:nvSpPr>
            <p:spPr>
              <a:xfrm>
                <a:off x="3029095" y="559621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3" name="正方形/長方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95" y="5596212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正方形/長方形 123"/>
              <p:cNvSpPr/>
              <p:nvPr/>
            </p:nvSpPr>
            <p:spPr>
              <a:xfrm>
                <a:off x="1945210" y="55882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4" name="正方形/長方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10" y="5588288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/>
              <p:cNvSpPr/>
              <p:nvPr/>
            </p:nvSpPr>
            <p:spPr>
              <a:xfrm>
                <a:off x="1384775" y="55882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5" name="正方形/長方形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75" y="5588288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正方形/長方形 143"/>
              <p:cNvSpPr/>
              <p:nvPr/>
            </p:nvSpPr>
            <p:spPr>
              <a:xfrm>
                <a:off x="1948254" y="505386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4" name="正方形/長方形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54" y="5053863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矢印コネクタ 80"/>
          <p:cNvCxnSpPr/>
          <p:nvPr/>
        </p:nvCxnSpPr>
        <p:spPr>
          <a:xfrm flipH="1">
            <a:off x="2209622" y="3735921"/>
            <a:ext cx="834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2190183" y="4022433"/>
            <a:ext cx="8342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928372" y="2662329"/>
            <a:ext cx="2118593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Example of track </a:t>
            </a:r>
            <a:r>
              <a:rPr lang="en-US" altLang="ja-JP" dirty="0" err="1" smtClean="0"/>
              <a:t>trie</a:t>
            </a:r>
            <a:endParaRPr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746636" y="2033175"/>
            <a:ext cx="3342998" cy="39901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36000" bIns="36000" rtlCol="0" anchor="ctr"/>
          <a:lstStyle/>
          <a:p>
            <a:r>
              <a:rPr lang="en-US" altLang="ja-JP" dirty="0" smtClean="0"/>
              <a:t>A </a:t>
            </a:r>
            <a:r>
              <a:rPr lang="en-US" altLang="ja-JP" dirty="0" err="1"/>
              <a:t>trie</a:t>
            </a:r>
            <a:r>
              <a:rPr lang="en-US" altLang="ja-JP" dirty="0"/>
              <a:t> of all </a:t>
            </a:r>
            <a:r>
              <a:rPr lang="en-US" altLang="ja-JP" dirty="0" smtClean="0"/>
              <a:t>tracks </a:t>
            </a:r>
            <a:r>
              <a:rPr lang="en-US" altLang="ja-JP" dirty="0"/>
              <a:t>in a multi-track</a:t>
            </a:r>
          </a:p>
        </p:txBody>
      </p:sp>
      <p:sp>
        <p:nvSpPr>
          <p:cNvPr id="87" name="片側の 2 つの角を丸めた四角形 86"/>
          <p:cNvSpPr/>
          <p:nvPr/>
        </p:nvSpPr>
        <p:spPr>
          <a:xfrm>
            <a:off x="746636" y="1724170"/>
            <a:ext cx="2277727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</a:t>
            </a:r>
            <a:r>
              <a:rPr lang="en-US" altLang="ja-JP" b="1" dirty="0"/>
              <a:t>Track-</a:t>
            </a:r>
            <a:r>
              <a:rPr lang="en-US" altLang="ja-JP" b="1" dirty="0" err="1"/>
              <a:t>trie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404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Matching algorithm by using track-</a:t>
            </a:r>
            <a:r>
              <a:rPr lang="en-US" altLang="ja-JP" sz="3200" dirty="0" err="1" smtClean="0"/>
              <a:t>trie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128" name="表 127"/>
          <p:cNvGraphicFramePr>
            <a:graphicFrameLocks noGrp="1"/>
          </p:cNvGraphicFramePr>
          <p:nvPr/>
        </p:nvGraphicFramePr>
        <p:xfrm>
          <a:off x="1483255" y="418661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9" name="表 128"/>
          <p:cNvGraphicFramePr>
            <a:graphicFrameLocks noGrp="1"/>
          </p:cNvGraphicFramePr>
          <p:nvPr/>
        </p:nvGraphicFramePr>
        <p:xfrm>
          <a:off x="1504950" y="5300345"/>
          <a:ext cx="234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" name="パイ 132"/>
          <p:cNvSpPr/>
          <p:nvPr/>
        </p:nvSpPr>
        <p:spPr>
          <a:xfrm flipH="1">
            <a:off x="3728322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4" name="パイ 133"/>
          <p:cNvSpPr/>
          <p:nvPr/>
        </p:nvSpPr>
        <p:spPr>
          <a:xfrm flipH="1">
            <a:off x="3728322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5" name="パイ 134"/>
          <p:cNvSpPr/>
          <p:nvPr/>
        </p:nvSpPr>
        <p:spPr>
          <a:xfrm flipH="1">
            <a:off x="3728322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9" name="パイ 138"/>
          <p:cNvSpPr/>
          <p:nvPr/>
        </p:nvSpPr>
        <p:spPr>
          <a:xfrm flipH="1">
            <a:off x="3230818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パイ 139"/>
          <p:cNvSpPr/>
          <p:nvPr/>
        </p:nvSpPr>
        <p:spPr>
          <a:xfrm flipH="1">
            <a:off x="3230818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1" name="パイ 140"/>
          <p:cNvSpPr/>
          <p:nvPr/>
        </p:nvSpPr>
        <p:spPr>
          <a:xfrm flipH="1">
            <a:off x="3230818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パイ 83"/>
          <p:cNvSpPr/>
          <p:nvPr/>
        </p:nvSpPr>
        <p:spPr>
          <a:xfrm flipH="1">
            <a:off x="2773842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パイ 84"/>
          <p:cNvSpPr/>
          <p:nvPr/>
        </p:nvSpPr>
        <p:spPr>
          <a:xfrm flipH="1">
            <a:off x="2773842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パイ 85"/>
          <p:cNvSpPr/>
          <p:nvPr/>
        </p:nvSpPr>
        <p:spPr>
          <a:xfrm flipH="1">
            <a:off x="2773842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パイ 86"/>
          <p:cNvSpPr/>
          <p:nvPr/>
        </p:nvSpPr>
        <p:spPr>
          <a:xfrm flipH="1">
            <a:off x="2309090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パイ 107"/>
          <p:cNvSpPr/>
          <p:nvPr/>
        </p:nvSpPr>
        <p:spPr>
          <a:xfrm flipH="1">
            <a:off x="2309090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パイ 109"/>
          <p:cNvSpPr/>
          <p:nvPr/>
        </p:nvSpPr>
        <p:spPr>
          <a:xfrm flipH="1">
            <a:off x="2309090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" name="パイ 114"/>
          <p:cNvSpPr/>
          <p:nvPr/>
        </p:nvSpPr>
        <p:spPr>
          <a:xfrm flipH="1">
            <a:off x="1844338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" name="パイ 115"/>
          <p:cNvSpPr/>
          <p:nvPr/>
        </p:nvSpPr>
        <p:spPr>
          <a:xfrm flipH="1">
            <a:off x="1844338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7" name="パイ 126"/>
          <p:cNvSpPr/>
          <p:nvPr/>
        </p:nvSpPr>
        <p:spPr>
          <a:xfrm flipH="1">
            <a:off x="1844338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正方形/長方形 113"/>
              <p:cNvSpPr/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正方形/長方形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/>
              <p:cNvSpPr/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8" name="正方形/長方形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円/楕円 148"/>
          <p:cNvSpPr/>
          <p:nvPr/>
        </p:nvSpPr>
        <p:spPr>
          <a:xfrm>
            <a:off x="5476563" y="232572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91057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434781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3783437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3221802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640999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5" name="直線矢印コネクタ 154"/>
          <p:cNvCxnSpPr>
            <a:stCxn id="149" idx="2"/>
            <a:endCxn id="150" idx="6"/>
          </p:cNvCxnSpPr>
          <p:nvPr/>
        </p:nvCxnSpPr>
        <p:spPr>
          <a:xfrm flipH="1">
            <a:off x="5198573" y="2469725"/>
            <a:ext cx="277990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/>
          <p:cNvCxnSpPr>
            <a:stCxn id="150" idx="2"/>
            <a:endCxn id="151" idx="6"/>
          </p:cNvCxnSpPr>
          <p:nvPr/>
        </p:nvCxnSpPr>
        <p:spPr>
          <a:xfrm flipH="1">
            <a:off x="4635813" y="2475821"/>
            <a:ext cx="274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56"/>
          <p:cNvCxnSpPr>
            <a:stCxn id="151" idx="2"/>
            <a:endCxn id="152" idx="6"/>
          </p:cNvCxnSpPr>
          <p:nvPr/>
        </p:nvCxnSpPr>
        <p:spPr>
          <a:xfrm flipH="1">
            <a:off x="4071437" y="2475821"/>
            <a:ext cx="2763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>
            <a:stCxn id="152" idx="2"/>
            <a:endCxn id="153" idx="6"/>
          </p:cNvCxnSpPr>
          <p:nvPr/>
        </p:nvCxnSpPr>
        <p:spPr>
          <a:xfrm flipH="1">
            <a:off x="3509802" y="2475821"/>
            <a:ext cx="2736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>
            <a:stCxn id="153" idx="2"/>
            <a:endCxn id="168" idx="3"/>
          </p:cNvCxnSpPr>
          <p:nvPr/>
        </p:nvCxnSpPr>
        <p:spPr>
          <a:xfrm flipH="1">
            <a:off x="2928999" y="2475821"/>
            <a:ext cx="292803" cy="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正方形/長方形 159"/>
              <p:cNvSpPr/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0" name="正方形/長方形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正方形/長方形 160"/>
              <p:cNvSpPr/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1" name="正方形/長方形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正方形/長方形 161"/>
              <p:cNvSpPr/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2" name="正方形/長方形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正方形/長方形 163"/>
              <p:cNvSpPr/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4" name="正方形/長方形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テキスト ボックス 164"/>
          <p:cNvSpPr txBox="1"/>
          <p:nvPr/>
        </p:nvSpPr>
        <p:spPr>
          <a:xfrm>
            <a:off x="434369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378240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21611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62731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9" name="円/楕円 168"/>
          <p:cNvSpPr/>
          <p:nvPr/>
        </p:nvSpPr>
        <p:spPr>
          <a:xfrm>
            <a:off x="4344581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778589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3212597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2646605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矢印コネクタ 172"/>
          <p:cNvCxnSpPr>
            <a:stCxn id="169" idx="2"/>
            <a:endCxn id="170" idx="6"/>
          </p:cNvCxnSpPr>
          <p:nvPr/>
        </p:nvCxnSpPr>
        <p:spPr>
          <a:xfrm flipH="1">
            <a:off x="4066589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73"/>
          <p:cNvCxnSpPr>
            <a:stCxn id="170" idx="2"/>
            <a:endCxn id="171" idx="6"/>
          </p:cNvCxnSpPr>
          <p:nvPr/>
        </p:nvCxnSpPr>
        <p:spPr>
          <a:xfrm flipH="1">
            <a:off x="3500597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/>
          <p:cNvCxnSpPr>
            <a:stCxn id="171" idx="2"/>
            <a:endCxn id="172" idx="6"/>
          </p:cNvCxnSpPr>
          <p:nvPr/>
        </p:nvCxnSpPr>
        <p:spPr>
          <a:xfrm flipH="1">
            <a:off x="2934605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/>
          <p:cNvCxnSpPr>
            <a:stCxn id="150" idx="4"/>
            <a:endCxn id="169" idx="6"/>
          </p:cNvCxnSpPr>
          <p:nvPr/>
        </p:nvCxnSpPr>
        <p:spPr>
          <a:xfrm flipH="1">
            <a:off x="4632581" y="2619821"/>
            <a:ext cx="421992" cy="398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/>
          <p:cNvSpPr txBox="1"/>
          <p:nvPr/>
        </p:nvSpPr>
        <p:spPr>
          <a:xfrm>
            <a:off x="4341775" y="2826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3769751" y="283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205375" y="2827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638383" y="2824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4904468" y="228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84" name="円/楕円 183"/>
          <p:cNvSpPr/>
          <p:nvPr/>
        </p:nvSpPr>
        <p:spPr>
          <a:xfrm>
            <a:off x="4910702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>
            <a:off x="4344839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>
            <a:off x="3778976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3213113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>
            <a:off x="2647250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9" name="直線矢印コネクタ 188"/>
          <p:cNvCxnSpPr>
            <a:stCxn id="184" idx="2"/>
            <a:endCxn id="185" idx="6"/>
          </p:cNvCxnSpPr>
          <p:nvPr/>
        </p:nvCxnSpPr>
        <p:spPr>
          <a:xfrm flipH="1">
            <a:off x="4632839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>
            <a:stCxn id="185" idx="2"/>
            <a:endCxn id="186" idx="6"/>
          </p:cNvCxnSpPr>
          <p:nvPr/>
        </p:nvCxnSpPr>
        <p:spPr>
          <a:xfrm flipH="1">
            <a:off x="4066976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6" idx="2"/>
            <a:endCxn id="187" idx="6"/>
          </p:cNvCxnSpPr>
          <p:nvPr/>
        </p:nvCxnSpPr>
        <p:spPr>
          <a:xfrm flipH="1">
            <a:off x="3501113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7" idx="2"/>
            <a:endCxn id="188" idx="6"/>
          </p:cNvCxnSpPr>
          <p:nvPr/>
        </p:nvCxnSpPr>
        <p:spPr>
          <a:xfrm flipH="1">
            <a:off x="2935250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2"/>
          <p:cNvSpPr txBox="1"/>
          <p:nvPr/>
        </p:nvSpPr>
        <p:spPr>
          <a:xfrm>
            <a:off x="4341775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3781548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3208366" y="3381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2643862" y="3371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97" name="直線矢印コネクタ 196"/>
          <p:cNvCxnSpPr>
            <a:stCxn id="149" idx="4"/>
            <a:endCxn id="184" idx="7"/>
          </p:cNvCxnSpPr>
          <p:nvPr/>
        </p:nvCxnSpPr>
        <p:spPr>
          <a:xfrm flipH="1">
            <a:off x="5156525" y="2613725"/>
            <a:ext cx="464038" cy="848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テキスト ボックス 198"/>
          <p:cNvSpPr txBox="1"/>
          <p:nvPr/>
        </p:nvSpPr>
        <p:spPr>
          <a:xfrm>
            <a:off x="4910573" y="3367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正方形/長方形 199"/>
              <p:cNvSpPr/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0" name="正方形/長方形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正方形/長方形 200"/>
              <p:cNvSpPr/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1" name="正方形/長方形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正方形/長方形 201"/>
              <p:cNvSpPr/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2" name="正方形/長方形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正方形/長方形 202"/>
              <p:cNvSpPr/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3" name="正方形/長方形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正方形/長方形 203"/>
              <p:cNvSpPr/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4" name="正方形/長方形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正方形/長方形 204"/>
              <p:cNvSpPr/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5" name="正方形/長方形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正方形/長方形 205"/>
              <p:cNvSpPr/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6" name="正方形/長方形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正方形/長方形 206"/>
              <p:cNvSpPr/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7" name="正方形/長方形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正方形/長方形 207"/>
              <p:cNvSpPr/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8" name="正方形/長方形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テキスト ボックス 208"/>
          <p:cNvSpPr txBox="1"/>
          <p:nvPr/>
        </p:nvSpPr>
        <p:spPr>
          <a:xfrm>
            <a:off x="5479521" y="2276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130" name="パイ 129"/>
          <p:cNvSpPr/>
          <p:nvPr/>
        </p:nvSpPr>
        <p:spPr>
          <a:xfrm flipH="1">
            <a:off x="5583656" y="220465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1" name="パイ 130"/>
          <p:cNvSpPr/>
          <p:nvPr/>
        </p:nvSpPr>
        <p:spPr>
          <a:xfrm flipH="1">
            <a:off x="5592829" y="231265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2" name="パイ 131"/>
          <p:cNvSpPr/>
          <p:nvPr/>
        </p:nvSpPr>
        <p:spPr>
          <a:xfrm flipH="1">
            <a:off x="5618531" y="2452225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6" name="パイ 135"/>
          <p:cNvSpPr/>
          <p:nvPr/>
        </p:nvSpPr>
        <p:spPr>
          <a:xfrm flipH="1">
            <a:off x="4983294" y="225716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7" name="パイ 136"/>
          <p:cNvSpPr/>
          <p:nvPr/>
        </p:nvSpPr>
        <p:spPr>
          <a:xfrm flipH="1">
            <a:off x="4990154" y="345058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8" name="パイ 137"/>
          <p:cNvSpPr/>
          <p:nvPr/>
        </p:nvSpPr>
        <p:spPr>
          <a:xfrm flipH="1">
            <a:off x="4980241" y="248149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2" name="パイ 141"/>
          <p:cNvSpPr/>
          <p:nvPr/>
        </p:nvSpPr>
        <p:spPr>
          <a:xfrm flipH="1">
            <a:off x="4445468" y="228340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パイ 142"/>
          <p:cNvSpPr/>
          <p:nvPr/>
        </p:nvSpPr>
        <p:spPr>
          <a:xfrm flipH="1">
            <a:off x="4404917" y="3003941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パイ 82"/>
          <p:cNvSpPr/>
          <p:nvPr/>
        </p:nvSpPr>
        <p:spPr>
          <a:xfrm flipH="1">
            <a:off x="4428234" y="347186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1" name="パイ 110"/>
          <p:cNvSpPr/>
          <p:nvPr/>
        </p:nvSpPr>
        <p:spPr>
          <a:xfrm flipH="1">
            <a:off x="3823477" y="228170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2" name="パイ 111"/>
          <p:cNvSpPr/>
          <p:nvPr/>
        </p:nvSpPr>
        <p:spPr>
          <a:xfrm flipH="1">
            <a:off x="3833754" y="2965887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" name="パイ 112"/>
          <p:cNvSpPr/>
          <p:nvPr/>
        </p:nvSpPr>
        <p:spPr>
          <a:xfrm flipH="1">
            <a:off x="3828850" y="34995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5" name="パイ 144"/>
          <p:cNvSpPr/>
          <p:nvPr/>
        </p:nvSpPr>
        <p:spPr>
          <a:xfrm flipH="1">
            <a:off x="3293384" y="229432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6" name="パイ 145"/>
          <p:cNvSpPr/>
          <p:nvPr/>
        </p:nvSpPr>
        <p:spPr>
          <a:xfrm flipH="1">
            <a:off x="3291621" y="2938802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7" name="パイ 146"/>
          <p:cNvSpPr/>
          <p:nvPr/>
        </p:nvSpPr>
        <p:spPr>
          <a:xfrm flipH="1">
            <a:off x="3286717" y="347249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108" grpId="0" animBg="1"/>
      <p:bldP spid="108" grpId="1" animBg="1"/>
      <p:bldP spid="110" grpId="0" animBg="1"/>
      <p:bldP spid="110" grpId="1" animBg="1"/>
      <p:bldP spid="115" grpId="0" animBg="1"/>
      <p:bldP spid="116" grpId="0" animBg="1"/>
      <p:bldP spid="127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2" grpId="0" animBg="1"/>
      <p:bldP spid="142" grpId="1" animBg="1"/>
      <p:bldP spid="143" grpId="0" animBg="1"/>
      <p:bldP spid="143" grpId="1" animBg="1"/>
      <p:bldP spid="83" grpId="0" animBg="1"/>
      <p:bldP spid="83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45" grpId="0" animBg="1"/>
      <p:bldP spid="146" grpId="0" animBg="1"/>
      <p:bldP spid="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128" name="表 127"/>
          <p:cNvGraphicFramePr>
            <a:graphicFrameLocks noGrp="1"/>
          </p:cNvGraphicFramePr>
          <p:nvPr/>
        </p:nvGraphicFramePr>
        <p:xfrm>
          <a:off x="1483255" y="418661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" name="パイ 132"/>
          <p:cNvSpPr/>
          <p:nvPr/>
        </p:nvSpPr>
        <p:spPr>
          <a:xfrm flipH="1">
            <a:off x="5091903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0" name="パイ 129"/>
          <p:cNvSpPr/>
          <p:nvPr/>
        </p:nvSpPr>
        <p:spPr>
          <a:xfrm flipH="1">
            <a:off x="5585688" y="221997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1" name="パイ 130"/>
          <p:cNvSpPr/>
          <p:nvPr/>
        </p:nvSpPr>
        <p:spPr>
          <a:xfrm flipH="1">
            <a:off x="5594861" y="232797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2" name="パイ 131"/>
          <p:cNvSpPr/>
          <p:nvPr/>
        </p:nvSpPr>
        <p:spPr>
          <a:xfrm flipH="1">
            <a:off x="5620563" y="246753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4" name="パイ 133"/>
          <p:cNvSpPr/>
          <p:nvPr/>
        </p:nvSpPr>
        <p:spPr>
          <a:xfrm flipH="1">
            <a:off x="5091903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5" name="パイ 134"/>
          <p:cNvSpPr/>
          <p:nvPr/>
        </p:nvSpPr>
        <p:spPr>
          <a:xfrm flipH="1">
            <a:off x="5091903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9" name="パイ 138"/>
          <p:cNvSpPr/>
          <p:nvPr/>
        </p:nvSpPr>
        <p:spPr>
          <a:xfrm flipH="1">
            <a:off x="4646395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パイ 139"/>
          <p:cNvSpPr/>
          <p:nvPr/>
        </p:nvSpPr>
        <p:spPr>
          <a:xfrm flipH="1">
            <a:off x="4646395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1" name="パイ 140"/>
          <p:cNvSpPr/>
          <p:nvPr/>
        </p:nvSpPr>
        <p:spPr>
          <a:xfrm flipH="1">
            <a:off x="4646395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パイ 83"/>
          <p:cNvSpPr/>
          <p:nvPr/>
        </p:nvSpPr>
        <p:spPr>
          <a:xfrm flipH="1">
            <a:off x="4174179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パイ 84"/>
          <p:cNvSpPr/>
          <p:nvPr/>
        </p:nvSpPr>
        <p:spPr>
          <a:xfrm flipH="1">
            <a:off x="4174179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パイ 85"/>
          <p:cNvSpPr/>
          <p:nvPr/>
        </p:nvSpPr>
        <p:spPr>
          <a:xfrm flipH="1">
            <a:off x="4174179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パイ 86"/>
          <p:cNvSpPr/>
          <p:nvPr/>
        </p:nvSpPr>
        <p:spPr>
          <a:xfrm flipH="1">
            <a:off x="3701807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パイ 107"/>
          <p:cNvSpPr/>
          <p:nvPr/>
        </p:nvSpPr>
        <p:spPr>
          <a:xfrm flipH="1">
            <a:off x="3701807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パイ 109"/>
          <p:cNvSpPr/>
          <p:nvPr/>
        </p:nvSpPr>
        <p:spPr>
          <a:xfrm flipH="1">
            <a:off x="3701807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94462"/>
              </p:ext>
            </p:extLst>
          </p:nvPr>
        </p:nvGraphicFramePr>
        <p:xfrm>
          <a:off x="2895903" y="5264276"/>
          <a:ext cx="234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正方形/長方形 110"/>
              <p:cNvSpPr/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1" name="正方形/長方形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円/楕円 111"/>
          <p:cNvSpPr/>
          <p:nvPr/>
        </p:nvSpPr>
        <p:spPr>
          <a:xfrm>
            <a:off x="5476563" y="232572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491057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434781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3783437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3221802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2640999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矢印コネクタ 144"/>
          <p:cNvCxnSpPr>
            <a:stCxn id="112" idx="2"/>
            <a:endCxn id="113" idx="6"/>
          </p:cNvCxnSpPr>
          <p:nvPr/>
        </p:nvCxnSpPr>
        <p:spPr>
          <a:xfrm flipH="1">
            <a:off x="5198573" y="2469725"/>
            <a:ext cx="277990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>
            <a:stCxn id="113" idx="2"/>
            <a:endCxn id="115" idx="6"/>
          </p:cNvCxnSpPr>
          <p:nvPr/>
        </p:nvCxnSpPr>
        <p:spPr>
          <a:xfrm flipH="1">
            <a:off x="4635813" y="2475821"/>
            <a:ext cx="274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>
            <a:stCxn id="115" idx="2"/>
            <a:endCxn id="116" idx="6"/>
          </p:cNvCxnSpPr>
          <p:nvPr/>
        </p:nvCxnSpPr>
        <p:spPr>
          <a:xfrm flipH="1">
            <a:off x="4071437" y="2475821"/>
            <a:ext cx="2763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>
            <a:stCxn id="116" idx="2"/>
            <a:endCxn id="127" idx="6"/>
          </p:cNvCxnSpPr>
          <p:nvPr/>
        </p:nvCxnSpPr>
        <p:spPr>
          <a:xfrm flipH="1">
            <a:off x="3509802" y="2475821"/>
            <a:ext cx="2736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>
            <a:stCxn id="127" idx="2"/>
            <a:endCxn id="158" idx="3"/>
          </p:cNvCxnSpPr>
          <p:nvPr/>
        </p:nvCxnSpPr>
        <p:spPr>
          <a:xfrm flipH="1">
            <a:off x="2928999" y="2475821"/>
            <a:ext cx="292803" cy="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正方形/長方形 152"/>
              <p:cNvSpPr/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3" name="正方形/長方形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正方形/長方形 153"/>
              <p:cNvSpPr/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4" name="正方形/長方形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テキスト ボックス 154"/>
          <p:cNvSpPr txBox="1"/>
          <p:nvPr/>
        </p:nvSpPr>
        <p:spPr>
          <a:xfrm>
            <a:off x="434369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78240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1611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62731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9" name="円/楕円 158"/>
          <p:cNvSpPr/>
          <p:nvPr/>
        </p:nvSpPr>
        <p:spPr>
          <a:xfrm>
            <a:off x="4344581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3778589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3212597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2646605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3" name="直線矢印コネクタ 162"/>
          <p:cNvCxnSpPr>
            <a:stCxn id="159" idx="2"/>
            <a:endCxn id="160" idx="6"/>
          </p:cNvCxnSpPr>
          <p:nvPr/>
        </p:nvCxnSpPr>
        <p:spPr>
          <a:xfrm flipH="1">
            <a:off x="4066589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stCxn id="160" idx="2"/>
            <a:endCxn id="161" idx="6"/>
          </p:cNvCxnSpPr>
          <p:nvPr/>
        </p:nvCxnSpPr>
        <p:spPr>
          <a:xfrm flipH="1">
            <a:off x="3500597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>
            <a:stCxn id="161" idx="2"/>
            <a:endCxn id="162" idx="6"/>
          </p:cNvCxnSpPr>
          <p:nvPr/>
        </p:nvCxnSpPr>
        <p:spPr>
          <a:xfrm flipH="1">
            <a:off x="2934605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>
            <a:stCxn id="113" idx="4"/>
            <a:endCxn id="159" idx="6"/>
          </p:cNvCxnSpPr>
          <p:nvPr/>
        </p:nvCxnSpPr>
        <p:spPr>
          <a:xfrm flipH="1">
            <a:off x="4632581" y="2619821"/>
            <a:ext cx="421992" cy="398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テキスト ボックス 166"/>
          <p:cNvSpPr txBox="1"/>
          <p:nvPr/>
        </p:nvSpPr>
        <p:spPr>
          <a:xfrm>
            <a:off x="4341775" y="2826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769751" y="283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3205375" y="2827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2638383" y="2824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904468" y="228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72" name="円/楕円 171"/>
          <p:cNvSpPr/>
          <p:nvPr/>
        </p:nvSpPr>
        <p:spPr>
          <a:xfrm>
            <a:off x="4910702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4344839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778976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3213113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2647250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7" name="直線矢印コネクタ 176"/>
          <p:cNvCxnSpPr>
            <a:stCxn id="172" idx="2"/>
            <a:endCxn id="173" idx="6"/>
          </p:cNvCxnSpPr>
          <p:nvPr/>
        </p:nvCxnSpPr>
        <p:spPr>
          <a:xfrm flipH="1">
            <a:off x="4632839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>
            <a:stCxn id="173" idx="2"/>
            <a:endCxn id="174" idx="6"/>
          </p:cNvCxnSpPr>
          <p:nvPr/>
        </p:nvCxnSpPr>
        <p:spPr>
          <a:xfrm flipH="1">
            <a:off x="4066976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矢印コネクタ 178"/>
          <p:cNvCxnSpPr>
            <a:stCxn id="174" idx="2"/>
            <a:endCxn id="175" idx="6"/>
          </p:cNvCxnSpPr>
          <p:nvPr/>
        </p:nvCxnSpPr>
        <p:spPr>
          <a:xfrm flipH="1">
            <a:off x="3501113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>
            <a:stCxn id="175" idx="2"/>
            <a:endCxn id="176" idx="6"/>
          </p:cNvCxnSpPr>
          <p:nvPr/>
        </p:nvCxnSpPr>
        <p:spPr>
          <a:xfrm flipH="1">
            <a:off x="2935250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テキスト ボックス 180"/>
          <p:cNvSpPr txBox="1"/>
          <p:nvPr/>
        </p:nvSpPr>
        <p:spPr>
          <a:xfrm>
            <a:off x="4341775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3781548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3208366" y="3381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2643862" y="3371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85" name="直線矢印コネクタ 184"/>
          <p:cNvCxnSpPr>
            <a:stCxn id="112" idx="4"/>
            <a:endCxn id="172" idx="7"/>
          </p:cNvCxnSpPr>
          <p:nvPr/>
        </p:nvCxnSpPr>
        <p:spPr>
          <a:xfrm flipH="1">
            <a:off x="5156525" y="2613725"/>
            <a:ext cx="464038" cy="848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85"/>
          <p:cNvSpPr txBox="1"/>
          <p:nvPr/>
        </p:nvSpPr>
        <p:spPr>
          <a:xfrm>
            <a:off x="4910573" y="3367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正方形/長方形 186"/>
              <p:cNvSpPr/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7" name="正方形/長方形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正方形/長方形 187"/>
              <p:cNvSpPr/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8" name="正方形/長方形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正方形/長方形 188"/>
              <p:cNvSpPr/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9" name="正方形/長方形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正方形/長方形 189"/>
              <p:cNvSpPr/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0" name="正方形/長方形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/>
              <p:cNvSpPr/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1" name="正方形/長方形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正方形/長方形 191"/>
              <p:cNvSpPr/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2" name="正方形/長方形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正方形/長方形 192"/>
              <p:cNvSpPr/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3" name="正方形/長方形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正方形/長方形 193"/>
              <p:cNvSpPr/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4" name="正方形/長方形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正方形/長方形 194"/>
              <p:cNvSpPr/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5" name="正方形/長方形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テキスト ボックス 195"/>
          <p:cNvSpPr txBox="1"/>
          <p:nvPr/>
        </p:nvSpPr>
        <p:spPr>
          <a:xfrm>
            <a:off x="5479521" y="2276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正方形/長方形 196"/>
              <p:cNvSpPr/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7" name="正方形/長方形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正方形/長方形 197"/>
              <p:cNvSpPr/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8" name="正方形/長方形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正方形/長方形 198"/>
              <p:cNvSpPr/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9" name="正方形/長方形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Matching algorithm by using track-</a:t>
            </a:r>
            <a:r>
              <a:rPr lang="en-US" altLang="ja-JP" sz="3200" dirty="0" err="1"/>
              <a:t>trie</a:t>
            </a:r>
            <a:endParaRPr kumimoji="1" lang="ja-JP" altLang="en-US" sz="3200" dirty="0"/>
          </a:p>
        </p:txBody>
      </p:sp>
      <p:sp>
        <p:nvSpPr>
          <p:cNvPr id="136" name="パイ 135"/>
          <p:cNvSpPr/>
          <p:nvPr/>
        </p:nvSpPr>
        <p:spPr>
          <a:xfrm flipH="1">
            <a:off x="5015630" y="341808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7" name="パイ 136"/>
          <p:cNvSpPr/>
          <p:nvPr/>
        </p:nvSpPr>
        <p:spPr>
          <a:xfrm flipH="1">
            <a:off x="5037315" y="22949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8" name="パイ 137"/>
          <p:cNvSpPr/>
          <p:nvPr/>
        </p:nvSpPr>
        <p:spPr>
          <a:xfrm flipH="1">
            <a:off x="5050466" y="2411675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2" name="パイ 141"/>
          <p:cNvSpPr/>
          <p:nvPr/>
        </p:nvSpPr>
        <p:spPr>
          <a:xfrm flipH="1">
            <a:off x="4428279" y="337439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パイ 142"/>
          <p:cNvSpPr/>
          <p:nvPr/>
        </p:nvSpPr>
        <p:spPr>
          <a:xfrm flipH="1">
            <a:off x="4478201" y="2408136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パイ 82"/>
          <p:cNvSpPr/>
          <p:nvPr/>
        </p:nvSpPr>
        <p:spPr>
          <a:xfrm flipH="1">
            <a:off x="4467875" y="290452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8" name="パイ 147"/>
          <p:cNvSpPr/>
          <p:nvPr/>
        </p:nvSpPr>
        <p:spPr>
          <a:xfrm flipH="1">
            <a:off x="3886360" y="34058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9" name="パイ 148"/>
          <p:cNvSpPr/>
          <p:nvPr/>
        </p:nvSpPr>
        <p:spPr>
          <a:xfrm flipH="1">
            <a:off x="3874829" y="2408136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0" name="パイ 149"/>
          <p:cNvSpPr/>
          <p:nvPr/>
        </p:nvSpPr>
        <p:spPr>
          <a:xfrm flipH="1">
            <a:off x="3894199" y="291053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108" grpId="0" animBg="1"/>
      <p:bldP spid="110" grpId="0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2" grpId="0" animBg="1"/>
      <p:bldP spid="142" grpId="1" animBg="1"/>
      <p:bldP spid="143" grpId="0" animBg="1"/>
      <p:bldP spid="143" grpId="1" animBg="1"/>
      <p:bldP spid="83" grpId="0" animBg="1"/>
      <p:bldP spid="83" grpId="1" animBg="1"/>
      <p:bldP spid="148" grpId="0" animBg="1"/>
      <p:bldP spid="149" grpId="0" animBg="1"/>
      <p:bldP spid="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1461308"/>
            <a:ext cx="40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Consider 4 earthquake sensors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6353" y="21070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①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8346" y="28682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</a:rPr>
              <a:t>②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06353" y="36450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③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4361" y="28682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④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grpSp>
        <p:nvGrpSpPr>
          <p:cNvPr id="367" name="グループ化 366"/>
          <p:cNvGrpSpPr/>
          <p:nvPr/>
        </p:nvGrpSpPr>
        <p:grpSpPr>
          <a:xfrm>
            <a:off x="2168882" y="2040313"/>
            <a:ext cx="638928" cy="638935"/>
            <a:chOff x="2168882" y="2040313"/>
            <a:chExt cx="638928" cy="638935"/>
          </a:xfrm>
        </p:grpSpPr>
        <p:sp>
          <p:nvSpPr>
            <p:cNvPr id="17" name="円/楕円 16"/>
            <p:cNvSpPr/>
            <p:nvPr/>
          </p:nvSpPr>
          <p:spPr>
            <a:xfrm>
              <a:off x="2447788" y="2319222"/>
              <a:ext cx="81116" cy="811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394432" y="2265865"/>
              <a:ext cx="187828" cy="187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300463" y="2171895"/>
              <a:ext cx="375766" cy="37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168882" y="2040313"/>
              <a:ext cx="638928" cy="6389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781076" y="23282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①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81076" y="26799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</a:rPr>
              <a:t>②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81076" y="30492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③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81076" y="34185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④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grpSp>
        <p:nvGrpSpPr>
          <p:cNvPr id="353" name="グループ化 352"/>
          <p:cNvGrpSpPr/>
          <p:nvPr/>
        </p:nvGrpSpPr>
        <p:grpSpPr>
          <a:xfrm>
            <a:off x="4272745" y="2383982"/>
            <a:ext cx="1008062" cy="250899"/>
            <a:chOff x="4608513" y="2235129"/>
            <a:chExt cx="1008062" cy="250899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4608513" y="2381633"/>
              <a:ext cx="10336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4704735" y="2329005"/>
              <a:ext cx="16287" cy="526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 flipV="1">
              <a:off x="4719210" y="2329100"/>
              <a:ext cx="26767" cy="939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4749275" y="2293144"/>
              <a:ext cx="20369" cy="129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4769644" y="2293144"/>
              <a:ext cx="33280" cy="1704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4800418" y="2235129"/>
              <a:ext cx="29989" cy="2210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830406" y="2235129"/>
              <a:ext cx="39332" cy="250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4869738" y="2235129"/>
              <a:ext cx="21430" cy="250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4887844" y="2235129"/>
              <a:ext cx="36335" cy="250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4924179" y="2235129"/>
              <a:ext cx="23552" cy="2508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 flipV="1">
              <a:off x="4951029" y="2243353"/>
              <a:ext cx="23893" cy="2426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4974923" y="2243350"/>
              <a:ext cx="21429" cy="2368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5151575" y="2330507"/>
              <a:ext cx="17900" cy="60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4996352" y="2243350"/>
              <a:ext cx="31740" cy="2368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5035684" y="2243350"/>
              <a:ext cx="16782" cy="2368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V="1">
              <a:off x="5087857" y="2288834"/>
              <a:ext cx="18106" cy="1928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 flipV="1">
              <a:off x="5106510" y="2288836"/>
              <a:ext cx="19974" cy="1585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flipH="1">
              <a:off x="5124446" y="2319051"/>
              <a:ext cx="26462" cy="1276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162906" y="2374162"/>
              <a:ext cx="4536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5056576" y="2254074"/>
              <a:ext cx="22005" cy="22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グループ化 351"/>
          <p:cNvGrpSpPr/>
          <p:nvPr/>
        </p:nvGrpSpPr>
        <p:grpSpPr>
          <a:xfrm>
            <a:off x="4272745" y="2750702"/>
            <a:ext cx="1008062" cy="176390"/>
            <a:chOff x="4608513" y="2601849"/>
            <a:chExt cx="1008062" cy="176390"/>
          </a:xfrm>
        </p:grpSpPr>
        <p:cxnSp>
          <p:nvCxnSpPr>
            <p:cNvPr id="158" name="直線コネクタ 157"/>
            <p:cNvCxnSpPr/>
            <p:nvPr/>
          </p:nvCxnSpPr>
          <p:spPr>
            <a:xfrm>
              <a:off x="4608513" y="2700461"/>
              <a:ext cx="23275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4834125" y="2647833"/>
              <a:ext cx="16287" cy="5262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 flipV="1">
              <a:off x="4848601" y="2647928"/>
              <a:ext cx="25349" cy="9035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874687" y="2637879"/>
              <a:ext cx="18457" cy="8903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893691" y="2647833"/>
              <a:ext cx="22198" cy="9813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922127" y="2607662"/>
              <a:ext cx="28380" cy="1383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>
              <a:off x="4947731" y="2607662"/>
              <a:ext cx="39836" cy="17057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/>
            <p:nvPr/>
          </p:nvCxnSpPr>
          <p:spPr>
            <a:xfrm flipV="1">
              <a:off x="4991360" y="2601849"/>
              <a:ext cx="20862" cy="16712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H="1" flipV="1">
              <a:off x="5012222" y="2610899"/>
              <a:ext cx="32071" cy="16734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flipV="1">
              <a:off x="5042776" y="2609903"/>
              <a:ext cx="29211" cy="15907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 flipH="1" flipV="1">
              <a:off x="5075911" y="2609903"/>
              <a:ext cx="27816" cy="15907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H="1">
              <a:off x="5102255" y="2615027"/>
              <a:ext cx="19377" cy="15049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5280965" y="2649335"/>
              <a:ext cx="17900" cy="6051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>
              <a:off x="5124446" y="2614178"/>
              <a:ext cx="33081" cy="14553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5166673" y="2627802"/>
              <a:ext cx="16940" cy="12656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 flipV="1">
              <a:off x="5207642" y="2637879"/>
              <a:ext cx="20914" cy="100402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 flipH="1" flipV="1">
              <a:off x="5232745" y="2637880"/>
              <a:ext cx="21748" cy="7646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 flipH="1">
              <a:off x="5254493" y="2637879"/>
              <a:ext cx="25805" cy="8903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5292296" y="2692990"/>
              <a:ext cx="32427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189427" y="2634108"/>
              <a:ext cx="14764" cy="10837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グループ化 353"/>
          <p:cNvGrpSpPr/>
          <p:nvPr/>
        </p:nvGrpSpPr>
        <p:grpSpPr>
          <a:xfrm>
            <a:off x="4272745" y="3538227"/>
            <a:ext cx="1008062" cy="122877"/>
            <a:chOff x="4608513" y="3013231"/>
            <a:chExt cx="1008062" cy="122877"/>
          </a:xfrm>
        </p:grpSpPr>
        <p:cxnSp>
          <p:nvCxnSpPr>
            <p:cNvPr id="178" name="直線コネクタ 177"/>
            <p:cNvCxnSpPr/>
            <p:nvPr/>
          </p:nvCxnSpPr>
          <p:spPr>
            <a:xfrm>
              <a:off x="4608513" y="3091257"/>
              <a:ext cx="528997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V="1">
              <a:off x="5130367" y="3074313"/>
              <a:ext cx="9149" cy="1694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 flipH="1" flipV="1">
              <a:off x="5139516" y="3067704"/>
              <a:ext cx="31005" cy="4841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 flipH="1">
              <a:off x="5169418" y="3024882"/>
              <a:ext cx="23621" cy="9123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5190659" y="3024882"/>
              <a:ext cx="23022" cy="1112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5218872" y="3013231"/>
              <a:ext cx="35621" cy="12287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5257791" y="3024882"/>
              <a:ext cx="23894" cy="1112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 flipV="1">
              <a:off x="5284544" y="3018681"/>
              <a:ext cx="25634" cy="11742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H="1" flipV="1">
              <a:off x="5309707" y="3028676"/>
              <a:ext cx="25537" cy="10743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V="1">
              <a:off x="5335003" y="3018681"/>
              <a:ext cx="30161" cy="11742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 flipH="1" flipV="1">
              <a:off x="5367183" y="3018681"/>
              <a:ext cx="13858" cy="11363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flipH="1">
              <a:off x="5387950" y="3040131"/>
              <a:ext cx="14975" cy="9218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>
              <a:off x="5406973" y="3048280"/>
              <a:ext cx="18026" cy="6391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 flipH="1">
              <a:off x="5422374" y="3057636"/>
              <a:ext cx="19022" cy="5331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flipV="1">
              <a:off x="5455773" y="3082391"/>
              <a:ext cx="160802" cy="139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>
              <a:off x="5436167" y="3067704"/>
              <a:ext cx="22336" cy="2355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グループ化 354"/>
          <p:cNvGrpSpPr/>
          <p:nvPr/>
        </p:nvGrpSpPr>
        <p:grpSpPr>
          <a:xfrm>
            <a:off x="4272745" y="3171715"/>
            <a:ext cx="1008062" cy="108730"/>
            <a:chOff x="4608513" y="3393015"/>
            <a:chExt cx="1008062" cy="108730"/>
          </a:xfrm>
        </p:grpSpPr>
        <p:cxnSp>
          <p:nvCxnSpPr>
            <p:cNvPr id="198" name="直線コネクタ 197"/>
            <p:cNvCxnSpPr/>
            <p:nvPr/>
          </p:nvCxnSpPr>
          <p:spPr>
            <a:xfrm>
              <a:off x="4608513" y="3455597"/>
              <a:ext cx="75872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V="1">
              <a:off x="5360090" y="3426979"/>
              <a:ext cx="15505" cy="2862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H="1" flipV="1">
              <a:off x="5376917" y="3434542"/>
              <a:ext cx="20107" cy="4491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H="1">
              <a:off x="5396082" y="3413176"/>
              <a:ext cx="19641" cy="6241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5415645" y="3404471"/>
              <a:ext cx="20565" cy="972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H="1">
              <a:off x="5437085" y="3393015"/>
              <a:ext cx="13285" cy="10873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5452058" y="3404471"/>
              <a:ext cx="23430" cy="972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5484702" y="3413176"/>
              <a:ext cx="6879" cy="885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5491110" y="3413177"/>
              <a:ext cx="17970" cy="6140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flipV="1">
              <a:off x="5509080" y="3434542"/>
              <a:ext cx="17728" cy="4004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flipH="1" flipV="1">
              <a:off x="5526267" y="3441289"/>
              <a:ext cx="14827" cy="2369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5539656" y="3448126"/>
              <a:ext cx="7691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6" name="テキスト ボックス 355"/>
          <p:cNvSpPr txBox="1"/>
          <p:nvPr/>
        </p:nvSpPr>
        <p:spPr>
          <a:xfrm>
            <a:off x="3682314" y="1894075"/>
            <a:ext cx="145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Sensors</a:t>
            </a:r>
            <a:r>
              <a:rPr lang="ja-JP" altLang="en-US" dirty="0"/>
              <a:t> </a:t>
            </a:r>
            <a:r>
              <a:rPr lang="en-US" altLang="ja-JP" dirty="0" smtClean="0"/>
              <a:t>value</a:t>
            </a:r>
            <a:endParaRPr kumimoji="1" lang="ja-JP" altLang="en-US" dirty="0"/>
          </a:p>
        </p:txBody>
      </p:sp>
      <p:sp>
        <p:nvSpPr>
          <p:cNvPr id="357" name="テキスト ボックス 356"/>
          <p:cNvSpPr txBox="1"/>
          <p:nvPr/>
        </p:nvSpPr>
        <p:spPr>
          <a:xfrm>
            <a:off x="1706353" y="43124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①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2488346" y="50736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</a:rPr>
              <a:t>②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359" name="テキスト ボックス 358"/>
          <p:cNvSpPr txBox="1"/>
          <p:nvPr/>
        </p:nvSpPr>
        <p:spPr>
          <a:xfrm>
            <a:off x="1706353" y="5850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③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60" name="テキスト ボックス 359"/>
          <p:cNvSpPr txBox="1"/>
          <p:nvPr/>
        </p:nvSpPr>
        <p:spPr>
          <a:xfrm>
            <a:off x="924361" y="50736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④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grpSp>
        <p:nvGrpSpPr>
          <p:cNvPr id="366" name="グループ化 365"/>
          <p:cNvGrpSpPr/>
          <p:nvPr/>
        </p:nvGrpSpPr>
        <p:grpSpPr>
          <a:xfrm>
            <a:off x="1021029" y="5644714"/>
            <a:ext cx="638928" cy="638935"/>
            <a:chOff x="924361" y="5580865"/>
            <a:chExt cx="638928" cy="638935"/>
          </a:xfrm>
        </p:grpSpPr>
        <p:sp>
          <p:nvSpPr>
            <p:cNvPr id="361" name="円/楕円 360"/>
            <p:cNvSpPr/>
            <p:nvPr/>
          </p:nvSpPr>
          <p:spPr>
            <a:xfrm>
              <a:off x="1203267" y="5859774"/>
              <a:ext cx="81116" cy="811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1149911" y="5806417"/>
              <a:ext cx="187828" cy="1878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円/楕円 362"/>
            <p:cNvSpPr/>
            <p:nvPr/>
          </p:nvSpPr>
          <p:spPr>
            <a:xfrm>
              <a:off x="1055942" y="5712447"/>
              <a:ext cx="375766" cy="37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円/楕円 363"/>
            <p:cNvSpPr/>
            <p:nvPr/>
          </p:nvSpPr>
          <p:spPr>
            <a:xfrm>
              <a:off x="924361" y="5580865"/>
              <a:ext cx="638928" cy="6389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8" name="テキスト ボックス 367"/>
          <p:cNvSpPr txBox="1"/>
          <p:nvPr/>
        </p:nvSpPr>
        <p:spPr>
          <a:xfrm>
            <a:off x="3770787" y="47797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①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69" name="テキスト ボックス 368"/>
          <p:cNvSpPr txBox="1"/>
          <p:nvPr/>
        </p:nvSpPr>
        <p:spPr>
          <a:xfrm>
            <a:off x="3770787" y="51314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/>
                </a:solidFill>
              </a:rPr>
              <a:t>②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sp>
        <p:nvSpPr>
          <p:cNvPr id="370" name="テキスト ボックス 369"/>
          <p:cNvSpPr txBox="1"/>
          <p:nvPr/>
        </p:nvSpPr>
        <p:spPr>
          <a:xfrm>
            <a:off x="3770787" y="55008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③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3770787" y="58701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/>
                </a:solidFill>
              </a:rPr>
              <a:t>④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grpSp>
        <p:nvGrpSpPr>
          <p:cNvPr id="372" name="グループ化 371"/>
          <p:cNvGrpSpPr/>
          <p:nvPr/>
        </p:nvGrpSpPr>
        <p:grpSpPr>
          <a:xfrm>
            <a:off x="4262456" y="5547695"/>
            <a:ext cx="1008062" cy="250899"/>
            <a:chOff x="4608513" y="2235129"/>
            <a:chExt cx="1008062" cy="250899"/>
          </a:xfrm>
        </p:grpSpPr>
        <p:cxnSp>
          <p:nvCxnSpPr>
            <p:cNvPr id="373" name="直線コネクタ 372"/>
            <p:cNvCxnSpPr/>
            <p:nvPr/>
          </p:nvCxnSpPr>
          <p:spPr>
            <a:xfrm>
              <a:off x="4608513" y="2381633"/>
              <a:ext cx="1033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V="1">
              <a:off x="4704735" y="2329005"/>
              <a:ext cx="16287" cy="526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 flipV="1">
              <a:off x="4719210" y="2329100"/>
              <a:ext cx="26767" cy="9391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/>
            <p:cNvCxnSpPr/>
            <p:nvPr/>
          </p:nvCxnSpPr>
          <p:spPr>
            <a:xfrm flipH="1">
              <a:off x="4749275" y="2293144"/>
              <a:ext cx="20369" cy="12987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>
              <a:off x="4769644" y="2293144"/>
              <a:ext cx="33280" cy="17042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コネクタ 377"/>
            <p:cNvCxnSpPr/>
            <p:nvPr/>
          </p:nvCxnSpPr>
          <p:spPr>
            <a:xfrm flipH="1">
              <a:off x="4800418" y="2235129"/>
              <a:ext cx="29989" cy="22108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/>
            <p:cNvCxnSpPr/>
            <p:nvPr/>
          </p:nvCxnSpPr>
          <p:spPr>
            <a:xfrm>
              <a:off x="4830406" y="2235129"/>
              <a:ext cx="39332" cy="25089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コネクタ 379"/>
            <p:cNvCxnSpPr/>
            <p:nvPr/>
          </p:nvCxnSpPr>
          <p:spPr>
            <a:xfrm flipV="1">
              <a:off x="4869738" y="2235129"/>
              <a:ext cx="21430" cy="25089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/>
            <p:cNvCxnSpPr/>
            <p:nvPr/>
          </p:nvCxnSpPr>
          <p:spPr>
            <a:xfrm flipH="1" flipV="1">
              <a:off x="4887844" y="2235129"/>
              <a:ext cx="36335" cy="25089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/>
            <p:cNvCxnSpPr/>
            <p:nvPr/>
          </p:nvCxnSpPr>
          <p:spPr>
            <a:xfrm flipV="1">
              <a:off x="4924179" y="2235129"/>
              <a:ext cx="23552" cy="25089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/>
            <p:cNvCxnSpPr/>
            <p:nvPr/>
          </p:nvCxnSpPr>
          <p:spPr>
            <a:xfrm flipH="1" flipV="1">
              <a:off x="4951029" y="2243353"/>
              <a:ext cx="23893" cy="24267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コネクタ 383"/>
            <p:cNvCxnSpPr/>
            <p:nvPr/>
          </p:nvCxnSpPr>
          <p:spPr>
            <a:xfrm flipH="1">
              <a:off x="4974923" y="2243350"/>
              <a:ext cx="21429" cy="2368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/>
            <p:cNvCxnSpPr/>
            <p:nvPr/>
          </p:nvCxnSpPr>
          <p:spPr>
            <a:xfrm>
              <a:off x="5151575" y="2330507"/>
              <a:ext cx="17900" cy="6051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/>
            <p:cNvCxnSpPr/>
            <p:nvPr/>
          </p:nvCxnSpPr>
          <p:spPr>
            <a:xfrm>
              <a:off x="4996352" y="2243350"/>
              <a:ext cx="31740" cy="2368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/>
            <p:cNvCxnSpPr/>
            <p:nvPr/>
          </p:nvCxnSpPr>
          <p:spPr>
            <a:xfrm flipH="1">
              <a:off x="5035684" y="2243350"/>
              <a:ext cx="16782" cy="2368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/>
            <p:cNvCxnSpPr/>
            <p:nvPr/>
          </p:nvCxnSpPr>
          <p:spPr>
            <a:xfrm flipV="1">
              <a:off x="5087857" y="2288834"/>
              <a:ext cx="18106" cy="19288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 flipH="1" flipV="1">
              <a:off x="5106510" y="2288836"/>
              <a:ext cx="19974" cy="15855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/>
            <p:cNvCxnSpPr/>
            <p:nvPr/>
          </p:nvCxnSpPr>
          <p:spPr>
            <a:xfrm flipH="1">
              <a:off x="5124446" y="2319051"/>
              <a:ext cx="26462" cy="1276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/>
            <p:cNvCxnSpPr/>
            <p:nvPr/>
          </p:nvCxnSpPr>
          <p:spPr>
            <a:xfrm>
              <a:off x="5162906" y="2374162"/>
              <a:ext cx="453669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/>
            <p:cNvCxnSpPr/>
            <p:nvPr/>
          </p:nvCxnSpPr>
          <p:spPr>
            <a:xfrm>
              <a:off x="5056576" y="2254074"/>
              <a:ext cx="22005" cy="22514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グループ化 392"/>
          <p:cNvGrpSpPr/>
          <p:nvPr/>
        </p:nvGrpSpPr>
        <p:grpSpPr>
          <a:xfrm>
            <a:off x="4262456" y="5958348"/>
            <a:ext cx="1008062" cy="176390"/>
            <a:chOff x="4608513" y="2601849"/>
            <a:chExt cx="1008062" cy="176390"/>
          </a:xfrm>
        </p:grpSpPr>
        <p:cxnSp>
          <p:nvCxnSpPr>
            <p:cNvPr id="394" name="直線コネクタ 393"/>
            <p:cNvCxnSpPr/>
            <p:nvPr/>
          </p:nvCxnSpPr>
          <p:spPr>
            <a:xfrm>
              <a:off x="4608513" y="2700461"/>
              <a:ext cx="232755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 flipV="1">
              <a:off x="4834125" y="2647833"/>
              <a:ext cx="16287" cy="5262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コネクタ 395"/>
            <p:cNvCxnSpPr/>
            <p:nvPr/>
          </p:nvCxnSpPr>
          <p:spPr>
            <a:xfrm flipH="1" flipV="1">
              <a:off x="4848601" y="2647928"/>
              <a:ext cx="25349" cy="9035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/>
            <p:cNvCxnSpPr/>
            <p:nvPr/>
          </p:nvCxnSpPr>
          <p:spPr>
            <a:xfrm flipH="1">
              <a:off x="4874687" y="2637879"/>
              <a:ext cx="18457" cy="8903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/>
            <p:cNvCxnSpPr/>
            <p:nvPr/>
          </p:nvCxnSpPr>
          <p:spPr>
            <a:xfrm>
              <a:off x="4893691" y="2647833"/>
              <a:ext cx="22198" cy="9813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 flipH="1">
              <a:off x="4922127" y="2607662"/>
              <a:ext cx="28380" cy="1383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/>
            <p:cNvCxnSpPr/>
            <p:nvPr/>
          </p:nvCxnSpPr>
          <p:spPr>
            <a:xfrm>
              <a:off x="4947731" y="2607662"/>
              <a:ext cx="39836" cy="17057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/>
            <p:cNvCxnSpPr/>
            <p:nvPr/>
          </p:nvCxnSpPr>
          <p:spPr>
            <a:xfrm flipV="1">
              <a:off x="4991360" y="2601849"/>
              <a:ext cx="20862" cy="16712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/>
            <p:cNvCxnSpPr/>
            <p:nvPr/>
          </p:nvCxnSpPr>
          <p:spPr>
            <a:xfrm flipH="1" flipV="1">
              <a:off x="5012222" y="2610899"/>
              <a:ext cx="32071" cy="16734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/>
            <p:cNvCxnSpPr/>
            <p:nvPr/>
          </p:nvCxnSpPr>
          <p:spPr>
            <a:xfrm flipV="1">
              <a:off x="5042776" y="2609903"/>
              <a:ext cx="29211" cy="15907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 flipH="1" flipV="1">
              <a:off x="5075911" y="2609903"/>
              <a:ext cx="27816" cy="15907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/>
            <p:cNvCxnSpPr/>
            <p:nvPr/>
          </p:nvCxnSpPr>
          <p:spPr>
            <a:xfrm flipH="1">
              <a:off x="5102255" y="2615027"/>
              <a:ext cx="19377" cy="15049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>
              <a:off x="5280965" y="2649335"/>
              <a:ext cx="17900" cy="6051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/>
            <p:cNvCxnSpPr/>
            <p:nvPr/>
          </p:nvCxnSpPr>
          <p:spPr>
            <a:xfrm>
              <a:off x="5124446" y="2614178"/>
              <a:ext cx="33081" cy="14553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コネクタ 407"/>
            <p:cNvCxnSpPr/>
            <p:nvPr/>
          </p:nvCxnSpPr>
          <p:spPr>
            <a:xfrm flipH="1">
              <a:off x="5166673" y="2627802"/>
              <a:ext cx="16940" cy="12656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/>
            <p:cNvCxnSpPr/>
            <p:nvPr/>
          </p:nvCxnSpPr>
          <p:spPr>
            <a:xfrm flipV="1">
              <a:off x="5207642" y="2637879"/>
              <a:ext cx="20914" cy="10040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/>
            <p:cNvCxnSpPr/>
            <p:nvPr/>
          </p:nvCxnSpPr>
          <p:spPr>
            <a:xfrm flipH="1" flipV="1">
              <a:off x="5232745" y="2637880"/>
              <a:ext cx="21748" cy="7646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/>
            <p:cNvCxnSpPr/>
            <p:nvPr/>
          </p:nvCxnSpPr>
          <p:spPr>
            <a:xfrm flipH="1">
              <a:off x="5254493" y="2637879"/>
              <a:ext cx="25805" cy="8903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/>
            <p:cNvCxnSpPr/>
            <p:nvPr/>
          </p:nvCxnSpPr>
          <p:spPr>
            <a:xfrm>
              <a:off x="5292296" y="2692990"/>
              <a:ext cx="324279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/>
            <p:cNvCxnSpPr/>
            <p:nvPr/>
          </p:nvCxnSpPr>
          <p:spPr>
            <a:xfrm>
              <a:off x="5189427" y="2634108"/>
              <a:ext cx="14764" cy="10837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4" name="グループ化 413"/>
          <p:cNvGrpSpPr/>
          <p:nvPr/>
        </p:nvGrpSpPr>
        <p:grpSpPr>
          <a:xfrm>
            <a:off x="4262456" y="4883671"/>
            <a:ext cx="1008062" cy="122877"/>
            <a:chOff x="4608513" y="3013231"/>
            <a:chExt cx="1008062" cy="122877"/>
          </a:xfrm>
        </p:grpSpPr>
        <p:cxnSp>
          <p:nvCxnSpPr>
            <p:cNvPr id="415" name="直線コネクタ 414"/>
            <p:cNvCxnSpPr/>
            <p:nvPr/>
          </p:nvCxnSpPr>
          <p:spPr>
            <a:xfrm>
              <a:off x="4608513" y="3091257"/>
              <a:ext cx="52899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/>
            <p:cNvCxnSpPr/>
            <p:nvPr/>
          </p:nvCxnSpPr>
          <p:spPr>
            <a:xfrm flipV="1">
              <a:off x="5130367" y="3074313"/>
              <a:ext cx="9149" cy="1694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/>
            <p:cNvCxnSpPr/>
            <p:nvPr/>
          </p:nvCxnSpPr>
          <p:spPr>
            <a:xfrm flipH="1" flipV="1">
              <a:off x="5139516" y="3067704"/>
              <a:ext cx="31005" cy="4841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 flipH="1">
              <a:off x="5169418" y="3024882"/>
              <a:ext cx="23621" cy="9123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/>
            <p:cNvCxnSpPr/>
            <p:nvPr/>
          </p:nvCxnSpPr>
          <p:spPr>
            <a:xfrm>
              <a:off x="5190659" y="3024882"/>
              <a:ext cx="23022" cy="1112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 flipH="1">
              <a:off x="5218872" y="3013231"/>
              <a:ext cx="35621" cy="12287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/>
            <p:cNvCxnSpPr/>
            <p:nvPr/>
          </p:nvCxnSpPr>
          <p:spPr>
            <a:xfrm>
              <a:off x="5257791" y="3024882"/>
              <a:ext cx="23894" cy="1112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/>
            <p:cNvCxnSpPr/>
            <p:nvPr/>
          </p:nvCxnSpPr>
          <p:spPr>
            <a:xfrm flipV="1">
              <a:off x="5284544" y="3018681"/>
              <a:ext cx="25634" cy="11742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/>
            <p:cNvCxnSpPr/>
            <p:nvPr/>
          </p:nvCxnSpPr>
          <p:spPr>
            <a:xfrm flipH="1" flipV="1">
              <a:off x="5309707" y="3028676"/>
              <a:ext cx="25537" cy="10743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/>
            <p:cNvCxnSpPr/>
            <p:nvPr/>
          </p:nvCxnSpPr>
          <p:spPr>
            <a:xfrm flipV="1">
              <a:off x="5335003" y="3018681"/>
              <a:ext cx="30161" cy="11742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/>
            <p:cNvCxnSpPr/>
            <p:nvPr/>
          </p:nvCxnSpPr>
          <p:spPr>
            <a:xfrm flipH="1" flipV="1">
              <a:off x="5367183" y="3018681"/>
              <a:ext cx="13858" cy="11363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/>
            <p:cNvCxnSpPr/>
            <p:nvPr/>
          </p:nvCxnSpPr>
          <p:spPr>
            <a:xfrm flipH="1">
              <a:off x="5387950" y="3040131"/>
              <a:ext cx="14975" cy="9218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/>
            <p:cNvCxnSpPr/>
            <p:nvPr/>
          </p:nvCxnSpPr>
          <p:spPr>
            <a:xfrm>
              <a:off x="5406973" y="3048280"/>
              <a:ext cx="18026" cy="6391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/>
            <p:cNvCxnSpPr/>
            <p:nvPr/>
          </p:nvCxnSpPr>
          <p:spPr>
            <a:xfrm flipH="1">
              <a:off x="5422374" y="3057636"/>
              <a:ext cx="19022" cy="5331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/>
            <p:cNvCxnSpPr/>
            <p:nvPr/>
          </p:nvCxnSpPr>
          <p:spPr>
            <a:xfrm flipV="1">
              <a:off x="5455773" y="3082391"/>
              <a:ext cx="160802" cy="139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コネクタ 429"/>
            <p:cNvCxnSpPr/>
            <p:nvPr/>
          </p:nvCxnSpPr>
          <p:spPr>
            <a:xfrm>
              <a:off x="5436167" y="3067704"/>
              <a:ext cx="22336" cy="2355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グループ化 430"/>
          <p:cNvGrpSpPr/>
          <p:nvPr/>
        </p:nvGrpSpPr>
        <p:grpSpPr>
          <a:xfrm>
            <a:off x="4262456" y="5263203"/>
            <a:ext cx="1008062" cy="108730"/>
            <a:chOff x="4608513" y="3393015"/>
            <a:chExt cx="1008062" cy="108730"/>
          </a:xfrm>
        </p:grpSpPr>
        <p:cxnSp>
          <p:nvCxnSpPr>
            <p:cNvPr id="432" name="直線コネクタ 431"/>
            <p:cNvCxnSpPr/>
            <p:nvPr/>
          </p:nvCxnSpPr>
          <p:spPr>
            <a:xfrm>
              <a:off x="4608513" y="3455597"/>
              <a:ext cx="75872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コネクタ 432"/>
            <p:cNvCxnSpPr/>
            <p:nvPr/>
          </p:nvCxnSpPr>
          <p:spPr>
            <a:xfrm flipV="1">
              <a:off x="5360090" y="3426979"/>
              <a:ext cx="15505" cy="2862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コネクタ 433"/>
            <p:cNvCxnSpPr/>
            <p:nvPr/>
          </p:nvCxnSpPr>
          <p:spPr>
            <a:xfrm flipH="1" flipV="1">
              <a:off x="5376917" y="3434542"/>
              <a:ext cx="20107" cy="4491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 flipH="1">
              <a:off x="5396082" y="3413176"/>
              <a:ext cx="19641" cy="6241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線コネクタ 435"/>
            <p:cNvCxnSpPr/>
            <p:nvPr/>
          </p:nvCxnSpPr>
          <p:spPr>
            <a:xfrm>
              <a:off x="5415645" y="3404471"/>
              <a:ext cx="20565" cy="9727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線コネクタ 436"/>
            <p:cNvCxnSpPr/>
            <p:nvPr/>
          </p:nvCxnSpPr>
          <p:spPr>
            <a:xfrm flipH="1">
              <a:off x="5437085" y="3393015"/>
              <a:ext cx="13285" cy="10873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線コネクタ 437"/>
            <p:cNvCxnSpPr/>
            <p:nvPr/>
          </p:nvCxnSpPr>
          <p:spPr>
            <a:xfrm>
              <a:off x="5452058" y="3404471"/>
              <a:ext cx="23430" cy="9727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線コネクタ 438"/>
            <p:cNvCxnSpPr/>
            <p:nvPr/>
          </p:nvCxnSpPr>
          <p:spPr>
            <a:xfrm flipV="1">
              <a:off x="5484702" y="3413176"/>
              <a:ext cx="6879" cy="8856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線コネクタ 439"/>
            <p:cNvCxnSpPr/>
            <p:nvPr/>
          </p:nvCxnSpPr>
          <p:spPr>
            <a:xfrm flipH="1" flipV="1">
              <a:off x="5491110" y="3413177"/>
              <a:ext cx="17970" cy="61405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440"/>
            <p:cNvCxnSpPr/>
            <p:nvPr/>
          </p:nvCxnSpPr>
          <p:spPr>
            <a:xfrm flipV="1">
              <a:off x="5509080" y="3434542"/>
              <a:ext cx="17728" cy="4004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コネクタ 441"/>
            <p:cNvCxnSpPr/>
            <p:nvPr/>
          </p:nvCxnSpPr>
          <p:spPr>
            <a:xfrm flipH="1" flipV="1">
              <a:off x="5526267" y="3441289"/>
              <a:ext cx="14827" cy="23695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/>
            <p:cNvCxnSpPr/>
            <p:nvPr/>
          </p:nvCxnSpPr>
          <p:spPr>
            <a:xfrm>
              <a:off x="5539656" y="3448126"/>
              <a:ext cx="7691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4" name="テキスト ボックス 443"/>
          <p:cNvSpPr txBox="1"/>
          <p:nvPr/>
        </p:nvSpPr>
        <p:spPr>
          <a:xfrm>
            <a:off x="3672025" y="4345625"/>
            <a:ext cx="145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Sensors</a:t>
            </a:r>
            <a:r>
              <a:rPr lang="ja-JP" altLang="en-US" dirty="0"/>
              <a:t> </a:t>
            </a:r>
            <a:r>
              <a:rPr lang="en-US" altLang="ja-JP" dirty="0" smtClean="0"/>
              <a:t>value</a:t>
            </a:r>
            <a:endParaRPr kumimoji="1" lang="ja-JP" altLang="en-US" dirty="0"/>
          </a:p>
        </p:txBody>
      </p:sp>
      <p:sp>
        <p:nvSpPr>
          <p:cNvPr id="447" name="角丸四角形吹き出し 446"/>
          <p:cNvSpPr/>
          <p:nvPr/>
        </p:nvSpPr>
        <p:spPr>
          <a:xfrm>
            <a:off x="5373655" y="3848372"/>
            <a:ext cx="1908518" cy="279393"/>
          </a:xfrm>
          <a:prstGeom prst="wedgeRoundRectCallout">
            <a:avLst>
              <a:gd name="adj1" fmla="val -48994"/>
              <a:gd name="adj2" fmla="val -283265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8" name="角丸四角形吹き出し 447"/>
          <p:cNvSpPr/>
          <p:nvPr/>
        </p:nvSpPr>
        <p:spPr>
          <a:xfrm>
            <a:off x="5280807" y="3836550"/>
            <a:ext cx="2543440" cy="707170"/>
          </a:xfrm>
          <a:prstGeom prst="wedgeRoundRectCallout">
            <a:avLst>
              <a:gd name="adj1" fmla="val -43110"/>
              <a:gd name="adj2" fmla="val 168570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Same pattern</a:t>
            </a:r>
          </a:p>
          <a:p>
            <a:pPr algn="ctr"/>
            <a:r>
              <a:rPr lang="en-US" altLang="ja-JP" sz="2000" dirty="0" smtClean="0"/>
              <a:t>Different permutation</a:t>
            </a:r>
            <a:endParaRPr kumimoji="1" lang="ja-JP" altLang="en-US" sz="2000" dirty="0"/>
          </a:p>
        </p:txBody>
      </p:sp>
      <p:sp>
        <p:nvSpPr>
          <p:cNvPr id="449" name="テキスト ボックス 448"/>
          <p:cNvSpPr txBox="1"/>
          <p:nvPr/>
        </p:nvSpPr>
        <p:spPr>
          <a:xfrm>
            <a:off x="5772176" y="2168890"/>
            <a:ext cx="3193474" cy="1015663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want to find the same pattern over multiple strings  modulo permutation</a:t>
            </a:r>
          </a:p>
        </p:txBody>
      </p:sp>
      <p:sp>
        <p:nvSpPr>
          <p:cNvPr id="450" name="角丸四角形吹き出し 449"/>
          <p:cNvSpPr/>
          <p:nvPr/>
        </p:nvSpPr>
        <p:spPr>
          <a:xfrm>
            <a:off x="5772176" y="5308477"/>
            <a:ext cx="2303308" cy="741011"/>
          </a:xfrm>
          <a:prstGeom prst="wedgeRoundRectCallout">
            <a:avLst>
              <a:gd name="adj1" fmla="val -62606"/>
              <a:gd name="adj2" fmla="val 2641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We consider it as a multi-track string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56" grpId="0"/>
      <p:bldP spid="357" grpId="0"/>
      <p:bldP spid="358" grpId="0"/>
      <p:bldP spid="359" grpId="0"/>
      <p:bldP spid="360" grpId="0"/>
      <p:bldP spid="368" grpId="0"/>
      <p:bldP spid="369" grpId="0"/>
      <p:bldP spid="370" grpId="0"/>
      <p:bldP spid="371" grpId="0"/>
      <p:bldP spid="444" grpId="0"/>
      <p:bldP spid="447" grpId="0" animBg="1"/>
      <p:bldP spid="448" grpId="0" animBg="1"/>
      <p:bldP spid="449" grpId="0" animBg="1"/>
      <p:bldP spid="4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Matching algorithm by using track-</a:t>
            </a:r>
            <a:r>
              <a:rPr lang="en-US" altLang="ja-JP" sz="3200" dirty="0" err="1"/>
              <a:t>trie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128" name="表 127"/>
          <p:cNvGraphicFramePr>
            <a:graphicFrameLocks noGrp="1"/>
          </p:cNvGraphicFramePr>
          <p:nvPr/>
        </p:nvGraphicFramePr>
        <p:xfrm>
          <a:off x="1483255" y="418661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43727"/>
              </p:ext>
            </p:extLst>
          </p:nvPr>
        </p:nvGraphicFramePr>
        <p:xfrm>
          <a:off x="4298924" y="5235840"/>
          <a:ext cx="234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3" name="パイ 92"/>
          <p:cNvSpPr/>
          <p:nvPr/>
        </p:nvSpPr>
        <p:spPr>
          <a:xfrm flipH="1">
            <a:off x="6506544" y="417007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1" name="パイ 110"/>
          <p:cNvSpPr/>
          <p:nvPr/>
        </p:nvSpPr>
        <p:spPr>
          <a:xfrm flipH="1">
            <a:off x="6506544" y="44896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2" name="パイ 111"/>
          <p:cNvSpPr/>
          <p:nvPr/>
        </p:nvSpPr>
        <p:spPr>
          <a:xfrm flipH="1">
            <a:off x="6506544" y="480926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" name="パイ 112"/>
          <p:cNvSpPr/>
          <p:nvPr/>
        </p:nvSpPr>
        <p:spPr>
          <a:xfrm flipH="1">
            <a:off x="6036667" y="416119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" name="パイ 114"/>
          <p:cNvSpPr/>
          <p:nvPr/>
        </p:nvSpPr>
        <p:spPr>
          <a:xfrm flipH="1">
            <a:off x="6036667" y="448079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" name="パイ 115"/>
          <p:cNvSpPr/>
          <p:nvPr/>
        </p:nvSpPr>
        <p:spPr>
          <a:xfrm flipH="1">
            <a:off x="6036667" y="480039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円/楕円 78"/>
          <p:cNvSpPr/>
          <p:nvPr/>
        </p:nvSpPr>
        <p:spPr>
          <a:xfrm>
            <a:off x="5476563" y="232572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1057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434781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783437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3221802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2640999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矢印コネクタ 86"/>
          <p:cNvCxnSpPr>
            <a:stCxn id="79" idx="2"/>
            <a:endCxn id="80" idx="6"/>
          </p:cNvCxnSpPr>
          <p:nvPr/>
        </p:nvCxnSpPr>
        <p:spPr>
          <a:xfrm flipH="1">
            <a:off x="5198573" y="2469725"/>
            <a:ext cx="277990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80" idx="2"/>
            <a:endCxn id="83" idx="6"/>
          </p:cNvCxnSpPr>
          <p:nvPr/>
        </p:nvCxnSpPr>
        <p:spPr>
          <a:xfrm flipH="1">
            <a:off x="4635813" y="2475821"/>
            <a:ext cx="274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83" idx="2"/>
            <a:endCxn id="84" idx="6"/>
          </p:cNvCxnSpPr>
          <p:nvPr/>
        </p:nvCxnSpPr>
        <p:spPr>
          <a:xfrm flipH="1">
            <a:off x="4071437" y="2475821"/>
            <a:ext cx="2763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4" idx="2"/>
            <a:endCxn id="85" idx="6"/>
          </p:cNvCxnSpPr>
          <p:nvPr/>
        </p:nvCxnSpPr>
        <p:spPr>
          <a:xfrm flipH="1">
            <a:off x="3509802" y="2475821"/>
            <a:ext cx="2736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85" idx="2"/>
            <a:endCxn id="98" idx="3"/>
          </p:cNvCxnSpPr>
          <p:nvPr/>
        </p:nvCxnSpPr>
        <p:spPr>
          <a:xfrm flipH="1">
            <a:off x="2928999" y="2475821"/>
            <a:ext cx="292803" cy="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テキスト ボックス 94"/>
          <p:cNvSpPr txBox="1"/>
          <p:nvPr/>
        </p:nvSpPr>
        <p:spPr>
          <a:xfrm>
            <a:off x="434369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78240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21611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62731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9" name="円/楕円 98"/>
          <p:cNvSpPr/>
          <p:nvPr/>
        </p:nvSpPr>
        <p:spPr>
          <a:xfrm>
            <a:off x="4344581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3778589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3212597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2646605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矢印コネクタ 102"/>
          <p:cNvCxnSpPr>
            <a:stCxn id="99" idx="2"/>
            <a:endCxn id="100" idx="6"/>
          </p:cNvCxnSpPr>
          <p:nvPr/>
        </p:nvCxnSpPr>
        <p:spPr>
          <a:xfrm flipH="1">
            <a:off x="4066589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stCxn id="100" idx="2"/>
            <a:endCxn id="101" idx="6"/>
          </p:cNvCxnSpPr>
          <p:nvPr/>
        </p:nvCxnSpPr>
        <p:spPr>
          <a:xfrm flipH="1">
            <a:off x="3500597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>
            <a:stCxn id="101" idx="2"/>
            <a:endCxn id="102" idx="6"/>
          </p:cNvCxnSpPr>
          <p:nvPr/>
        </p:nvCxnSpPr>
        <p:spPr>
          <a:xfrm flipH="1">
            <a:off x="2934605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>
            <a:stCxn id="80" idx="4"/>
            <a:endCxn id="99" idx="6"/>
          </p:cNvCxnSpPr>
          <p:nvPr/>
        </p:nvCxnSpPr>
        <p:spPr>
          <a:xfrm flipH="1">
            <a:off x="4632581" y="2619821"/>
            <a:ext cx="421992" cy="398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4341775" y="2826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769751" y="283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205375" y="2827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638383" y="2824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904468" y="228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18" name="円/楕円 117"/>
          <p:cNvSpPr/>
          <p:nvPr/>
        </p:nvSpPr>
        <p:spPr>
          <a:xfrm>
            <a:off x="4910702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4344839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3778976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3213113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2647250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矢印コネクタ 122"/>
          <p:cNvCxnSpPr>
            <a:stCxn id="118" idx="2"/>
            <a:endCxn id="119" idx="6"/>
          </p:cNvCxnSpPr>
          <p:nvPr/>
        </p:nvCxnSpPr>
        <p:spPr>
          <a:xfrm flipH="1">
            <a:off x="4632839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>
            <a:stCxn id="119" idx="2"/>
            <a:endCxn id="120" idx="6"/>
          </p:cNvCxnSpPr>
          <p:nvPr/>
        </p:nvCxnSpPr>
        <p:spPr>
          <a:xfrm flipH="1">
            <a:off x="4066976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>
            <a:stCxn id="120" idx="2"/>
            <a:endCxn id="121" idx="6"/>
          </p:cNvCxnSpPr>
          <p:nvPr/>
        </p:nvCxnSpPr>
        <p:spPr>
          <a:xfrm flipH="1">
            <a:off x="3501113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>
            <a:stCxn id="121" idx="2"/>
            <a:endCxn id="122" idx="6"/>
          </p:cNvCxnSpPr>
          <p:nvPr/>
        </p:nvCxnSpPr>
        <p:spPr>
          <a:xfrm flipH="1">
            <a:off x="2935250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4341775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781548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208366" y="3381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643862" y="3371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32" name="直線矢印コネクタ 131"/>
          <p:cNvCxnSpPr>
            <a:stCxn id="79" idx="4"/>
            <a:endCxn id="118" idx="7"/>
          </p:cNvCxnSpPr>
          <p:nvPr/>
        </p:nvCxnSpPr>
        <p:spPr>
          <a:xfrm flipH="1">
            <a:off x="5156525" y="2613725"/>
            <a:ext cx="464038" cy="848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4910573" y="3367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/>
              <p:cNvSpPr/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4" name="正方形/長方形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正方形/長方形 134"/>
              <p:cNvSpPr/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5" name="正方形/長方形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正方形/長方形 135"/>
              <p:cNvSpPr/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6" name="正方形/長方形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正方形/長方形 136"/>
              <p:cNvSpPr/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7" name="正方形/長方形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正方形/長方形 137"/>
              <p:cNvSpPr/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8" name="正方形/長方形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正方形/長方形 138"/>
              <p:cNvSpPr/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9" name="正方形/長方形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正方形/長方形 139"/>
              <p:cNvSpPr/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0" name="正方形/長方形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正方形/長方形 140"/>
              <p:cNvSpPr/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1" name="正方形/長方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正方形/長方形 141"/>
              <p:cNvSpPr/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2" name="正方形/長方形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テキスト ボックス 142"/>
          <p:cNvSpPr txBox="1"/>
          <p:nvPr/>
        </p:nvSpPr>
        <p:spPr>
          <a:xfrm>
            <a:off x="5479521" y="2276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正方形/長方形 143"/>
              <p:cNvSpPr/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4" name="正方形/長方形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正方形/長方形 144"/>
              <p:cNvSpPr/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5" name="正方形/長方形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正方形/長方形 145"/>
              <p:cNvSpPr/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6" name="正方形/長方形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" name="パイ 253"/>
          <p:cNvSpPr/>
          <p:nvPr/>
        </p:nvSpPr>
        <p:spPr>
          <a:xfrm flipH="1">
            <a:off x="5599530" y="222825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5" name="パイ 254"/>
          <p:cNvSpPr/>
          <p:nvPr/>
        </p:nvSpPr>
        <p:spPr>
          <a:xfrm flipH="1">
            <a:off x="5608703" y="233625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6" name="パイ 255"/>
          <p:cNvSpPr/>
          <p:nvPr/>
        </p:nvSpPr>
        <p:spPr>
          <a:xfrm flipH="1">
            <a:off x="5634405" y="2475821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7" name="パイ 266"/>
          <p:cNvSpPr/>
          <p:nvPr/>
        </p:nvSpPr>
        <p:spPr>
          <a:xfrm flipH="1">
            <a:off x="5025447" y="329835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8" name="パイ 267"/>
          <p:cNvSpPr/>
          <p:nvPr/>
        </p:nvSpPr>
        <p:spPr>
          <a:xfrm flipH="1">
            <a:off x="5034620" y="340635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9" name="パイ 268"/>
          <p:cNvSpPr/>
          <p:nvPr/>
        </p:nvSpPr>
        <p:spPr>
          <a:xfrm flipH="1">
            <a:off x="5060322" y="354591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254" grpId="0" animBg="1"/>
      <p:bldP spid="255" grpId="0" animBg="1"/>
      <p:bldP spid="256" grpId="0" animBg="1"/>
      <p:bldP spid="267" grpId="0" animBg="1"/>
      <p:bldP spid="268" grpId="0" animBg="1"/>
      <p:bldP spid="2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Matching algorithm by using track-</a:t>
            </a:r>
            <a:r>
              <a:rPr lang="en-US" altLang="ja-JP" sz="3200" dirty="0" err="1"/>
              <a:t>trie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128" name="表 127"/>
          <p:cNvGraphicFramePr>
            <a:graphicFrameLocks noGrp="1"/>
          </p:cNvGraphicFramePr>
          <p:nvPr/>
        </p:nvGraphicFramePr>
        <p:xfrm>
          <a:off x="1483255" y="418661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表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53582"/>
              </p:ext>
            </p:extLst>
          </p:nvPr>
        </p:nvGraphicFramePr>
        <p:xfrm>
          <a:off x="5235903" y="5226413"/>
          <a:ext cx="2340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パイ 81"/>
          <p:cNvSpPr/>
          <p:nvPr/>
        </p:nvSpPr>
        <p:spPr>
          <a:xfrm flipH="1">
            <a:off x="7458139" y="417851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パイ 82"/>
          <p:cNvSpPr/>
          <p:nvPr/>
        </p:nvSpPr>
        <p:spPr>
          <a:xfrm flipH="1">
            <a:off x="7458139" y="449811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パイ 83"/>
          <p:cNvSpPr/>
          <p:nvPr/>
        </p:nvSpPr>
        <p:spPr>
          <a:xfrm flipH="1">
            <a:off x="7458139" y="481770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9" name="パイ 138"/>
          <p:cNvSpPr/>
          <p:nvPr/>
        </p:nvSpPr>
        <p:spPr>
          <a:xfrm flipH="1">
            <a:off x="5107143" y="418367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パイ 139"/>
          <p:cNvSpPr/>
          <p:nvPr/>
        </p:nvSpPr>
        <p:spPr>
          <a:xfrm flipH="1">
            <a:off x="5107143" y="450326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1" name="パイ 140"/>
          <p:cNvSpPr/>
          <p:nvPr/>
        </p:nvSpPr>
        <p:spPr>
          <a:xfrm flipH="1">
            <a:off x="5107143" y="4822863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正方形/長方形 113"/>
              <p:cNvSpPr/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正方形/長方形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4450470"/>
                <a:ext cx="4539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正方形/長方形 114"/>
              <p:cNvSpPr/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5" name="正方形/長方形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80" y="5511770"/>
                <a:ext cx="420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円/楕円 78"/>
          <p:cNvSpPr/>
          <p:nvPr/>
        </p:nvSpPr>
        <p:spPr>
          <a:xfrm>
            <a:off x="5476563" y="232572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1057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4347813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3783437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3221802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640999" y="233182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/>
          <p:cNvCxnSpPr>
            <a:stCxn id="79" idx="2"/>
            <a:endCxn id="80" idx="6"/>
          </p:cNvCxnSpPr>
          <p:nvPr/>
        </p:nvCxnSpPr>
        <p:spPr>
          <a:xfrm flipH="1">
            <a:off x="5198573" y="2469725"/>
            <a:ext cx="277990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0" idx="2"/>
            <a:endCxn id="85" idx="6"/>
          </p:cNvCxnSpPr>
          <p:nvPr/>
        </p:nvCxnSpPr>
        <p:spPr>
          <a:xfrm flipH="1">
            <a:off x="4635813" y="2475821"/>
            <a:ext cx="274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85" idx="2"/>
            <a:endCxn id="86" idx="6"/>
          </p:cNvCxnSpPr>
          <p:nvPr/>
        </p:nvCxnSpPr>
        <p:spPr>
          <a:xfrm flipH="1">
            <a:off x="4071437" y="2475821"/>
            <a:ext cx="2763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86" idx="2"/>
            <a:endCxn id="87" idx="6"/>
          </p:cNvCxnSpPr>
          <p:nvPr/>
        </p:nvCxnSpPr>
        <p:spPr>
          <a:xfrm flipH="1">
            <a:off x="3509802" y="2475821"/>
            <a:ext cx="2736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87" idx="2"/>
            <a:endCxn id="99" idx="3"/>
          </p:cNvCxnSpPr>
          <p:nvPr/>
        </p:nvCxnSpPr>
        <p:spPr>
          <a:xfrm flipH="1">
            <a:off x="2928999" y="2475821"/>
            <a:ext cx="292803" cy="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182" y="2117819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正方形/長方形 94"/>
              <p:cNvSpPr/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5" name="正方形/長方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7" y="2119654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テキスト ボックス 95"/>
          <p:cNvSpPr txBox="1"/>
          <p:nvPr/>
        </p:nvSpPr>
        <p:spPr>
          <a:xfrm>
            <a:off x="434369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78240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216116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627313" y="2291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4344581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3778589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212597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2646605" y="287431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4" name="直線矢印コネクタ 103"/>
          <p:cNvCxnSpPr>
            <a:stCxn id="100" idx="2"/>
            <a:endCxn id="101" idx="6"/>
          </p:cNvCxnSpPr>
          <p:nvPr/>
        </p:nvCxnSpPr>
        <p:spPr>
          <a:xfrm flipH="1">
            <a:off x="4066589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>
            <a:stCxn id="101" idx="2"/>
            <a:endCxn id="102" idx="6"/>
          </p:cNvCxnSpPr>
          <p:nvPr/>
        </p:nvCxnSpPr>
        <p:spPr>
          <a:xfrm flipH="1">
            <a:off x="3500597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>
            <a:stCxn id="102" idx="2"/>
            <a:endCxn id="103" idx="6"/>
          </p:cNvCxnSpPr>
          <p:nvPr/>
        </p:nvCxnSpPr>
        <p:spPr>
          <a:xfrm flipH="1">
            <a:off x="2934605" y="3018315"/>
            <a:ext cx="27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stCxn id="80" idx="4"/>
            <a:endCxn id="100" idx="6"/>
          </p:cNvCxnSpPr>
          <p:nvPr/>
        </p:nvCxnSpPr>
        <p:spPr>
          <a:xfrm flipH="1">
            <a:off x="4632581" y="2619821"/>
            <a:ext cx="421992" cy="398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4341775" y="2826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769751" y="28310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205375" y="2827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638383" y="2824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904468" y="2284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4910702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4344839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3778976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3213113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2647250" y="342003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1" name="直線矢印コネクタ 120"/>
          <p:cNvCxnSpPr>
            <a:stCxn id="113" idx="2"/>
            <a:endCxn id="117" idx="6"/>
          </p:cNvCxnSpPr>
          <p:nvPr/>
        </p:nvCxnSpPr>
        <p:spPr>
          <a:xfrm flipH="1">
            <a:off x="4632839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17" idx="2"/>
            <a:endCxn id="118" idx="6"/>
          </p:cNvCxnSpPr>
          <p:nvPr/>
        </p:nvCxnSpPr>
        <p:spPr>
          <a:xfrm flipH="1">
            <a:off x="4066976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118" idx="2"/>
            <a:endCxn id="119" idx="6"/>
          </p:cNvCxnSpPr>
          <p:nvPr/>
        </p:nvCxnSpPr>
        <p:spPr>
          <a:xfrm flipH="1">
            <a:off x="3501113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>
            <a:stCxn id="119" idx="2"/>
            <a:endCxn id="120" idx="6"/>
          </p:cNvCxnSpPr>
          <p:nvPr/>
        </p:nvCxnSpPr>
        <p:spPr>
          <a:xfrm flipH="1">
            <a:off x="2935250" y="3564032"/>
            <a:ext cx="2778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>
          <a:xfrm>
            <a:off x="4341775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781548" y="3378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208366" y="3381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643862" y="3371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32" name="直線矢印コネクタ 131"/>
          <p:cNvCxnSpPr>
            <a:stCxn id="79" idx="4"/>
            <a:endCxn id="113" idx="7"/>
          </p:cNvCxnSpPr>
          <p:nvPr/>
        </p:nvCxnSpPr>
        <p:spPr>
          <a:xfrm flipH="1">
            <a:off x="5156525" y="2613725"/>
            <a:ext cx="464038" cy="848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4910573" y="3367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/>
              <p:cNvSpPr/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4" name="正方形/長方形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81" y="2666785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正方形/長方形 134"/>
              <p:cNvSpPr/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5" name="正方形/長方形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93" y="2508205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正方形/長方形 135"/>
              <p:cNvSpPr/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6" name="正方形/長方形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51" y="2643721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正方形/長方形 136"/>
              <p:cNvSpPr/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7" name="正方形/長方形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0" y="2655786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正方形/長方形 137"/>
              <p:cNvSpPr/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8" name="正方形/長方形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210318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正方形/長方形 141"/>
              <p:cNvSpPr/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2" name="正方形/長方形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24" y="3216229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正方形/長方形 142"/>
              <p:cNvSpPr/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3" name="正方形/長方形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39" y="3208305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正方形/長方形 143"/>
              <p:cNvSpPr/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4" name="正方形/長方形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04" y="3208305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正方形/長方形 145"/>
              <p:cNvSpPr/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6" name="正方形/長方形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183" y="2673880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テキスト ボックス 146"/>
          <p:cNvSpPr txBox="1"/>
          <p:nvPr/>
        </p:nvSpPr>
        <p:spPr>
          <a:xfrm>
            <a:off x="5479521" y="2276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/>
              <p:cNvSpPr/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8" name="正方形/長方形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28" y="2110105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正方形/長方形 148"/>
              <p:cNvSpPr/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9" name="正方形/長方形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24" y="2109329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正方形/長方形 149"/>
              <p:cNvSpPr/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0" name="正方形/長方形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61" y="2098207"/>
                <a:ext cx="41549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パイ 211"/>
          <p:cNvSpPr/>
          <p:nvPr/>
        </p:nvSpPr>
        <p:spPr>
          <a:xfrm flipH="1">
            <a:off x="5620642" y="222498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3" name="パイ 212"/>
          <p:cNvSpPr/>
          <p:nvPr/>
        </p:nvSpPr>
        <p:spPr>
          <a:xfrm flipH="1">
            <a:off x="5629815" y="233298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4" name="パイ 213"/>
          <p:cNvSpPr/>
          <p:nvPr/>
        </p:nvSpPr>
        <p:spPr>
          <a:xfrm flipH="1">
            <a:off x="5655517" y="2472558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6" name="パイ 215"/>
          <p:cNvSpPr/>
          <p:nvPr/>
        </p:nvSpPr>
        <p:spPr>
          <a:xfrm flipH="1">
            <a:off x="2800953" y="228421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7" name="パイ 216"/>
          <p:cNvSpPr/>
          <p:nvPr/>
        </p:nvSpPr>
        <p:spPr>
          <a:xfrm flipH="1">
            <a:off x="2749607" y="291835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8" name="パイ 217"/>
          <p:cNvSpPr/>
          <p:nvPr/>
        </p:nvSpPr>
        <p:spPr>
          <a:xfrm flipH="1">
            <a:off x="2766306" y="351209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139" grpId="0" animBg="1"/>
      <p:bldP spid="140" grpId="0" animBg="1"/>
      <p:bldP spid="141" grpId="0" animBg="1"/>
      <p:bldP spid="212" grpId="0" animBg="1"/>
      <p:bldP spid="213" grpId="0" animBg="1"/>
      <p:bldP spid="214" grpId="0" animBg="1"/>
      <p:bldP spid="216" grpId="0" animBg="1"/>
      <p:bldP spid="217" grpId="0" animBg="1"/>
      <p:bldP spid="2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contributions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1179" y="1521083"/>
            <a:ext cx="85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propose four </a:t>
            </a:r>
            <a:r>
              <a:rPr lang="en-US" altLang="ja-JP" dirty="0"/>
              <a:t>full-permuted </a:t>
            </a:r>
            <a:r>
              <a:rPr kumimoji="1" lang="en-US" altLang="ja-JP" dirty="0" smtClean="0"/>
              <a:t>pattern matching algorithms </a:t>
            </a:r>
            <a:r>
              <a:rPr lang="en-US" altLang="ja-JP" dirty="0" smtClean="0"/>
              <a:t>that</a:t>
            </a:r>
            <a:r>
              <a:rPr kumimoji="1" lang="en-US" altLang="ja-JP" dirty="0" smtClean="0"/>
              <a:t> preprocess the pattern.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0011919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6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1"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dirty="0" smtClean="0">
                                      <a:latin typeface="Cambria Math" panose="02040503050406030204" pitchFamily="18" charset="0"/>
                                    </a:rPr>
                                    <m:t>𝑑𝑀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1" lang="en-US" altLang="ja-JP" sz="1600" baseline="30000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0011919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93846" r="-151299" b="-6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93846" r="-215" b="-6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193846" r="-151299" b="-5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193846" r="-215" b="-5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289394" r="-151299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289394" r="-215" b="-404545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395385" r="-151299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395385" r="-215" b="-3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495385" r="-151299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495385" r="-215" b="-2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595385" r="-151299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595385" r="-215" b="-1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695385" r="-15129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695385" r="-215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81179" y="1816673"/>
            <a:ext cx="73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Our </a:t>
            </a:r>
            <a:r>
              <a:rPr kumimoji="1" lang="en-US" altLang="ja-JP" dirty="0" smtClean="0"/>
              <a:t>algorithms are practically faster than existing algorithms by experiment.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1179" y="5644148"/>
            <a:ext cx="5028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1) Can perform multi-track dictionary matching (multiple patterns)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2)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is the length </a:t>
                </a:r>
                <a:r>
                  <a:rPr lang="en-US" altLang="ja-JP" sz="1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blipFill rotWithShape="0">
                <a:blip r:embed="rId3"/>
                <a:stretch>
                  <a:fillRect l="-386" t="-104000" b="-16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64383" y="2713703"/>
            <a:ext cx="8288535" cy="38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AC-automaton based algorithm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Katsura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</a:t>
            </a:r>
            <a:r>
              <a:rPr lang="en-US" altLang="ja-JP" sz="2000" dirty="0" smtClean="0"/>
              <a:t>2013</a:t>
            </a:r>
            <a:r>
              <a:rPr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788435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745352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702269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659186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16103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573021" y="426399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2076435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3033352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990269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947186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904103" y="4407990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3702269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659186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616103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73021" y="5193497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7" idx="6"/>
            <a:endCxn id="18" idx="2"/>
          </p:cNvCxnSpPr>
          <p:nvPr/>
        </p:nvCxnSpPr>
        <p:spPr>
          <a:xfrm>
            <a:off x="3990269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8" idx="6"/>
            <a:endCxn id="19" idx="2"/>
          </p:cNvCxnSpPr>
          <p:nvPr/>
        </p:nvCxnSpPr>
        <p:spPr>
          <a:xfrm>
            <a:off x="4947186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9" idx="6"/>
            <a:endCxn id="20" idx="2"/>
          </p:cNvCxnSpPr>
          <p:nvPr/>
        </p:nvCxnSpPr>
        <p:spPr>
          <a:xfrm>
            <a:off x="5904103" y="5337497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745352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02269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659186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616103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573021" y="612300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3033352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990269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947186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904103" y="6267003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/>
          <p:cNvCxnSpPr>
            <a:stCxn id="7" idx="5"/>
            <a:endCxn id="17" idx="1"/>
          </p:cNvCxnSpPr>
          <p:nvPr/>
        </p:nvCxnSpPr>
        <p:spPr>
          <a:xfrm>
            <a:off x="2991175" y="4509813"/>
            <a:ext cx="753271" cy="725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6" idx="4"/>
            <a:endCxn id="24" idx="1"/>
          </p:cNvCxnSpPr>
          <p:nvPr/>
        </p:nvCxnSpPr>
        <p:spPr>
          <a:xfrm>
            <a:off x="1932435" y="4551990"/>
            <a:ext cx="855094" cy="1613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66" idx="0"/>
          </p:cNvCxnSpPr>
          <p:nvPr/>
        </p:nvCxnSpPr>
        <p:spPr>
          <a:xfrm rot="16200000" flipH="1" flipV="1">
            <a:off x="1539519" y="3882491"/>
            <a:ext cx="11418" cy="774415"/>
          </a:xfrm>
          <a:prstGeom prst="curvedConnector3">
            <a:avLst>
              <a:gd name="adj1" fmla="val -200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2410894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24" idx="4"/>
            <a:endCxn id="6" idx="3"/>
          </p:cNvCxnSpPr>
          <p:nvPr/>
        </p:nvCxnSpPr>
        <p:spPr>
          <a:xfrm rot="5400000" flipH="1">
            <a:off x="1409387" y="4931038"/>
            <a:ext cx="1901190" cy="1058740"/>
          </a:xfrm>
          <a:prstGeom prst="curvedConnector3">
            <a:avLst>
              <a:gd name="adj1" fmla="val -1202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8" idx="0"/>
            <a:endCxn id="7" idx="0"/>
          </p:cNvCxnSpPr>
          <p:nvPr/>
        </p:nvCxnSpPr>
        <p:spPr>
          <a:xfrm rot="16200000" flipV="1">
            <a:off x="3367811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9" idx="0"/>
            <a:endCxn id="8" idx="0"/>
          </p:cNvCxnSpPr>
          <p:nvPr/>
        </p:nvCxnSpPr>
        <p:spPr>
          <a:xfrm rot="16200000" flipV="1">
            <a:off x="4324728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10" idx="3"/>
            <a:endCxn id="17" idx="0"/>
          </p:cNvCxnSpPr>
          <p:nvPr/>
        </p:nvCxnSpPr>
        <p:spPr>
          <a:xfrm rot="5400000">
            <a:off x="4410433" y="3945650"/>
            <a:ext cx="683684" cy="1812011"/>
          </a:xfrm>
          <a:prstGeom prst="curvedConnector3">
            <a:avLst>
              <a:gd name="adj1" fmla="val 3573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7" idx="3"/>
            <a:endCxn id="24" idx="0"/>
          </p:cNvCxnSpPr>
          <p:nvPr/>
        </p:nvCxnSpPr>
        <p:spPr>
          <a:xfrm rot="5400000">
            <a:off x="2975058" y="5353614"/>
            <a:ext cx="683683" cy="855094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25" idx="4"/>
            <a:endCxn id="24" idx="4"/>
          </p:cNvCxnSpPr>
          <p:nvPr/>
        </p:nvCxnSpPr>
        <p:spPr>
          <a:xfrm rot="5400000">
            <a:off x="3367811" y="5932545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26" idx="1"/>
            <a:endCxn id="7" idx="4"/>
          </p:cNvCxnSpPr>
          <p:nvPr/>
        </p:nvCxnSpPr>
        <p:spPr>
          <a:xfrm rot="16200000" flipV="1">
            <a:off x="2988763" y="4452579"/>
            <a:ext cx="1613190" cy="1812011"/>
          </a:xfrm>
          <a:prstGeom prst="curvedConnector3">
            <a:avLst>
              <a:gd name="adj1" fmla="val 2392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18" idx="0"/>
            <a:endCxn id="7" idx="5"/>
          </p:cNvCxnSpPr>
          <p:nvPr/>
        </p:nvCxnSpPr>
        <p:spPr>
          <a:xfrm rot="16200000" flipV="1">
            <a:off x="3555339" y="3945649"/>
            <a:ext cx="683684" cy="1812011"/>
          </a:xfrm>
          <a:prstGeom prst="curvedConnector3">
            <a:avLst>
              <a:gd name="adj1" fmla="val 455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11" idx="6"/>
            <a:endCxn id="25" idx="5"/>
          </p:cNvCxnSpPr>
          <p:nvPr/>
        </p:nvCxnSpPr>
        <p:spPr>
          <a:xfrm flipH="1">
            <a:off x="3948092" y="4407990"/>
            <a:ext cx="2912929" cy="1960836"/>
          </a:xfrm>
          <a:prstGeom prst="curvedConnector4">
            <a:avLst>
              <a:gd name="adj1" fmla="val -40704"/>
              <a:gd name="adj2" fmla="val 11567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7" idx="0"/>
            <a:endCxn id="8" idx="5"/>
          </p:cNvCxnSpPr>
          <p:nvPr/>
        </p:nvCxnSpPr>
        <p:spPr>
          <a:xfrm rot="16200000" flipV="1">
            <a:off x="4047503" y="4410402"/>
            <a:ext cx="1613190" cy="1812011"/>
          </a:xfrm>
          <a:prstGeom prst="curvedConnector3">
            <a:avLst>
              <a:gd name="adj1" fmla="val 329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8" idx="1"/>
            <a:endCxn id="9" idx="4"/>
          </p:cNvCxnSpPr>
          <p:nvPr/>
        </p:nvCxnSpPr>
        <p:spPr>
          <a:xfrm rot="16200000" flipV="1">
            <a:off x="4902597" y="4452579"/>
            <a:ext cx="1613190" cy="1812012"/>
          </a:xfrm>
          <a:prstGeom prst="curvedConnector3">
            <a:avLst>
              <a:gd name="adj1" fmla="val 7796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19" idx="0"/>
            <a:endCxn id="8" idx="5"/>
          </p:cNvCxnSpPr>
          <p:nvPr/>
        </p:nvCxnSpPr>
        <p:spPr>
          <a:xfrm rot="16200000" flipV="1">
            <a:off x="4512256" y="3945649"/>
            <a:ext cx="683684" cy="1812011"/>
          </a:xfrm>
          <a:prstGeom prst="curvedConnector3">
            <a:avLst>
              <a:gd name="adj1" fmla="val 3305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20" idx="3"/>
            <a:endCxn id="17" idx="5"/>
          </p:cNvCxnSpPr>
          <p:nvPr/>
        </p:nvCxnSpPr>
        <p:spPr>
          <a:xfrm rot="5400000">
            <a:off x="5281645" y="4105767"/>
            <a:ext cx="12700" cy="2667106"/>
          </a:xfrm>
          <a:prstGeom prst="curvedConnector3">
            <a:avLst>
              <a:gd name="adj1" fmla="val 213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AC-automaton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2473" t="-4225" b="-1971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円/楕円 65"/>
          <p:cNvSpPr/>
          <p:nvPr/>
        </p:nvSpPr>
        <p:spPr>
          <a:xfrm>
            <a:off x="1014020" y="427540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66" idx="6"/>
            <a:endCxn id="6" idx="2"/>
          </p:cNvCxnSpPr>
          <p:nvPr/>
        </p:nvCxnSpPr>
        <p:spPr>
          <a:xfrm flipV="1">
            <a:off x="1302020" y="4407990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636024" y="1768189"/>
            <a:ext cx="4866940" cy="40011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AC-automaton of all tracks in a multi-track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9009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AC-automaton based algorithm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Katsura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</a:t>
            </a:r>
            <a:r>
              <a:rPr lang="en-US" altLang="ja-JP" sz="2000" dirty="0" smtClean="0"/>
              <a:t>2013</a:t>
            </a:r>
            <a:r>
              <a:rPr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788435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745352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702269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659186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16103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573021" y="426399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2076435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3033352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990269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947186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904103" y="4407990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3702269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659186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616103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73021" y="5193497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7" idx="6"/>
            <a:endCxn id="18" idx="2"/>
          </p:cNvCxnSpPr>
          <p:nvPr/>
        </p:nvCxnSpPr>
        <p:spPr>
          <a:xfrm>
            <a:off x="3990269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8" idx="6"/>
            <a:endCxn id="19" idx="2"/>
          </p:cNvCxnSpPr>
          <p:nvPr/>
        </p:nvCxnSpPr>
        <p:spPr>
          <a:xfrm>
            <a:off x="4947186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9" idx="6"/>
            <a:endCxn id="20" idx="2"/>
          </p:cNvCxnSpPr>
          <p:nvPr/>
        </p:nvCxnSpPr>
        <p:spPr>
          <a:xfrm>
            <a:off x="5904103" y="5337497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745352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02269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659186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616103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573021" y="612300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3033352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990269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947186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904103" y="6267003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/>
          <p:cNvCxnSpPr>
            <a:stCxn id="7" idx="5"/>
            <a:endCxn id="17" idx="1"/>
          </p:cNvCxnSpPr>
          <p:nvPr/>
        </p:nvCxnSpPr>
        <p:spPr>
          <a:xfrm>
            <a:off x="2991175" y="4509813"/>
            <a:ext cx="753271" cy="725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6" idx="4"/>
            <a:endCxn id="24" idx="1"/>
          </p:cNvCxnSpPr>
          <p:nvPr/>
        </p:nvCxnSpPr>
        <p:spPr>
          <a:xfrm>
            <a:off x="1932435" y="4551990"/>
            <a:ext cx="855094" cy="1613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66" idx="0"/>
          </p:cNvCxnSpPr>
          <p:nvPr/>
        </p:nvCxnSpPr>
        <p:spPr>
          <a:xfrm rot="16200000" flipH="1" flipV="1">
            <a:off x="1539519" y="3882491"/>
            <a:ext cx="11418" cy="774415"/>
          </a:xfrm>
          <a:prstGeom prst="curvedConnector3">
            <a:avLst>
              <a:gd name="adj1" fmla="val -200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2410894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24" idx="4"/>
            <a:endCxn id="6" idx="3"/>
          </p:cNvCxnSpPr>
          <p:nvPr/>
        </p:nvCxnSpPr>
        <p:spPr>
          <a:xfrm rot="5400000" flipH="1">
            <a:off x="1409387" y="4931038"/>
            <a:ext cx="1901190" cy="1058740"/>
          </a:xfrm>
          <a:prstGeom prst="curvedConnector3">
            <a:avLst>
              <a:gd name="adj1" fmla="val -1202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8" idx="0"/>
            <a:endCxn id="7" idx="0"/>
          </p:cNvCxnSpPr>
          <p:nvPr/>
        </p:nvCxnSpPr>
        <p:spPr>
          <a:xfrm rot="16200000" flipV="1">
            <a:off x="3367811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9" idx="0"/>
            <a:endCxn id="8" idx="0"/>
          </p:cNvCxnSpPr>
          <p:nvPr/>
        </p:nvCxnSpPr>
        <p:spPr>
          <a:xfrm rot="16200000" flipV="1">
            <a:off x="4324728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10" idx="3"/>
            <a:endCxn id="17" idx="0"/>
          </p:cNvCxnSpPr>
          <p:nvPr/>
        </p:nvCxnSpPr>
        <p:spPr>
          <a:xfrm rot="5400000">
            <a:off x="4410433" y="3945650"/>
            <a:ext cx="683684" cy="1812011"/>
          </a:xfrm>
          <a:prstGeom prst="curvedConnector3">
            <a:avLst>
              <a:gd name="adj1" fmla="val 35734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7" idx="3"/>
            <a:endCxn id="24" idx="0"/>
          </p:cNvCxnSpPr>
          <p:nvPr/>
        </p:nvCxnSpPr>
        <p:spPr>
          <a:xfrm rot="5400000">
            <a:off x="2975058" y="5353614"/>
            <a:ext cx="683683" cy="855094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25" idx="4"/>
            <a:endCxn id="24" idx="4"/>
          </p:cNvCxnSpPr>
          <p:nvPr/>
        </p:nvCxnSpPr>
        <p:spPr>
          <a:xfrm rot="5400000">
            <a:off x="3367811" y="5932545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26" idx="1"/>
            <a:endCxn id="7" idx="4"/>
          </p:cNvCxnSpPr>
          <p:nvPr/>
        </p:nvCxnSpPr>
        <p:spPr>
          <a:xfrm rot="16200000" flipV="1">
            <a:off x="2988763" y="4452579"/>
            <a:ext cx="1613190" cy="1812011"/>
          </a:xfrm>
          <a:prstGeom prst="curvedConnector3">
            <a:avLst>
              <a:gd name="adj1" fmla="val 2392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18" idx="0"/>
            <a:endCxn id="7" idx="5"/>
          </p:cNvCxnSpPr>
          <p:nvPr/>
        </p:nvCxnSpPr>
        <p:spPr>
          <a:xfrm rot="16200000" flipV="1">
            <a:off x="3555339" y="3945649"/>
            <a:ext cx="683684" cy="1812011"/>
          </a:xfrm>
          <a:prstGeom prst="curvedConnector3">
            <a:avLst>
              <a:gd name="adj1" fmla="val 455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11" idx="6"/>
            <a:endCxn id="25" idx="5"/>
          </p:cNvCxnSpPr>
          <p:nvPr/>
        </p:nvCxnSpPr>
        <p:spPr>
          <a:xfrm flipH="1">
            <a:off x="3948092" y="4407990"/>
            <a:ext cx="2912929" cy="1960836"/>
          </a:xfrm>
          <a:prstGeom prst="curvedConnector4">
            <a:avLst>
              <a:gd name="adj1" fmla="val -40704"/>
              <a:gd name="adj2" fmla="val 11567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7" idx="0"/>
            <a:endCxn id="8" idx="5"/>
          </p:cNvCxnSpPr>
          <p:nvPr/>
        </p:nvCxnSpPr>
        <p:spPr>
          <a:xfrm rot="16200000" flipV="1">
            <a:off x="4047503" y="4410402"/>
            <a:ext cx="1613190" cy="1812011"/>
          </a:xfrm>
          <a:prstGeom prst="curvedConnector3">
            <a:avLst>
              <a:gd name="adj1" fmla="val 329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8" idx="1"/>
            <a:endCxn id="9" idx="4"/>
          </p:cNvCxnSpPr>
          <p:nvPr/>
        </p:nvCxnSpPr>
        <p:spPr>
          <a:xfrm rot="16200000" flipV="1">
            <a:off x="4902597" y="4452579"/>
            <a:ext cx="1613190" cy="1812012"/>
          </a:xfrm>
          <a:prstGeom prst="curvedConnector3">
            <a:avLst>
              <a:gd name="adj1" fmla="val 7796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19" idx="0"/>
            <a:endCxn id="8" idx="5"/>
          </p:cNvCxnSpPr>
          <p:nvPr/>
        </p:nvCxnSpPr>
        <p:spPr>
          <a:xfrm rot="16200000" flipV="1">
            <a:off x="4512256" y="3945649"/>
            <a:ext cx="683684" cy="1812011"/>
          </a:xfrm>
          <a:prstGeom prst="curvedConnector3">
            <a:avLst>
              <a:gd name="adj1" fmla="val 3305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20" idx="3"/>
            <a:endCxn id="17" idx="5"/>
          </p:cNvCxnSpPr>
          <p:nvPr/>
        </p:nvCxnSpPr>
        <p:spPr>
          <a:xfrm rot="5400000">
            <a:off x="5281645" y="4105767"/>
            <a:ext cx="12700" cy="2667106"/>
          </a:xfrm>
          <a:prstGeom prst="curvedConnector3">
            <a:avLst>
              <a:gd name="adj1" fmla="val 213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AC-automaton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2473" t="-4225" b="-1971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円/楕円 65"/>
          <p:cNvSpPr/>
          <p:nvPr/>
        </p:nvSpPr>
        <p:spPr>
          <a:xfrm>
            <a:off x="1014020" y="427540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66" idx="6"/>
            <a:endCxn id="6" idx="2"/>
          </p:cNvCxnSpPr>
          <p:nvPr/>
        </p:nvCxnSpPr>
        <p:spPr>
          <a:xfrm flipV="1">
            <a:off x="1302020" y="4407990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636024" y="1768189"/>
            <a:ext cx="4866940" cy="40011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AC-automaton of all tracks in a multi-track</a:t>
            </a:r>
            <a:endParaRPr kumimoji="1" lang="en-US" altLang="ja-JP" sz="2000" dirty="0" smtClean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3846269" y="3902697"/>
            <a:ext cx="19138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2625069" y="4528151"/>
            <a:ext cx="967740" cy="949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2078607" y="4528152"/>
            <a:ext cx="564922" cy="78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4426710" y="3469625"/>
                <a:ext cx="593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ab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10" y="3469625"/>
                <a:ext cx="593432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2334948" y="4659200"/>
                <a:ext cx="593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ab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948" y="4659200"/>
                <a:ext cx="593432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円/楕円 157"/>
          <p:cNvSpPr/>
          <p:nvPr/>
        </p:nvSpPr>
        <p:spPr>
          <a:xfrm>
            <a:off x="808525" y="190762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9" name="直線矢印コネクタ 158"/>
          <p:cNvCxnSpPr>
            <a:stCxn id="158" idx="6"/>
          </p:cNvCxnSpPr>
          <p:nvPr/>
        </p:nvCxnSpPr>
        <p:spPr>
          <a:xfrm flipV="1">
            <a:off x="1096525" y="2040209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Permuted pattern matching by using AC-automaton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144" name="表 143"/>
          <p:cNvGraphicFramePr>
            <a:graphicFrameLocks noGrp="1"/>
          </p:cNvGraphicFramePr>
          <p:nvPr>
            <p:extLst/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6" name="パイ 145"/>
          <p:cNvSpPr/>
          <p:nvPr/>
        </p:nvSpPr>
        <p:spPr>
          <a:xfrm>
            <a:off x="103431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7" name="パイ 146"/>
          <p:cNvSpPr/>
          <p:nvPr/>
        </p:nvSpPr>
        <p:spPr>
          <a:xfrm>
            <a:off x="103431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8" name="パイ 147"/>
          <p:cNvSpPr/>
          <p:nvPr/>
        </p:nvSpPr>
        <p:spPr>
          <a:xfrm>
            <a:off x="103431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2" name="パイ 171"/>
          <p:cNvSpPr/>
          <p:nvPr/>
        </p:nvSpPr>
        <p:spPr>
          <a:xfrm>
            <a:off x="150380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3" name="パイ 172"/>
          <p:cNvSpPr/>
          <p:nvPr/>
        </p:nvSpPr>
        <p:spPr>
          <a:xfrm>
            <a:off x="150380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4" name="パイ 173"/>
          <p:cNvSpPr/>
          <p:nvPr/>
        </p:nvSpPr>
        <p:spPr>
          <a:xfrm>
            <a:off x="150380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1" name="パイ 180"/>
          <p:cNvSpPr/>
          <p:nvPr/>
        </p:nvSpPr>
        <p:spPr>
          <a:xfrm>
            <a:off x="197329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2" name="パイ 181"/>
          <p:cNvSpPr/>
          <p:nvPr/>
        </p:nvSpPr>
        <p:spPr>
          <a:xfrm>
            <a:off x="197329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3" name="パイ 182"/>
          <p:cNvSpPr/>
          <p:nvPr/>
        </p:nvSpPr>
        <p:spPr>
          <a:xfrm>
            <a:off x="197329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2" name="パイ 231"/>
          <p:cNvSpPr/>
          <p:nvPr/>
        </p:nvSpPr>
        <p:spPr>
          <a:xfrm>
            <a:off x="2444565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3" name="パイ 232"/>
          <p:cNvSpPr/>
          <p:nvPr/>
        </p:nvSpPr>
        <p:spPr>
          <a:xfrm>
            <a:off x="2444565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4" name="パイ 233"/>
          <p:cNvSpPr/>
          <p:nvPr/>
        </p:nvSpPr>
        <p:spPr>
          <a:xfrm>
            <a:off x="2444565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5" name="パイ 234"/>
          <p:cNvSpPr/>
          <p:nvPr/>
        </p:nvSpPr>
        <p:spPr>
          <a:xfrm>
            <a:off x="2929691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6" name="パイ 235"/>
          <p:cNvSpPr/>
          <p:nvPr/>
        </p:nvSpPr>
        <p:spPr>
          <a:xfrm>
            <a:off x="2929691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7" name="パイ 236"/>
          <p:cNvSpPr/>
          <p:nvPr/>
        </p:nvSpPr>
        <p:spPr>
          <a:xfrm>
            <a:off x="2929691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1596945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553862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3510779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4467696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5424613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381531" y="191261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0" name="直線矢印コネクタ 99"/>
          <p:cNvCxnSpPr>
            <a:stCxn id="94" idx="6"/>
            <a:endCxn id="95" idx="2"/>
          </p:cNvCxnSpPr>
          <p:nvPr/>
        </p:nvCxnSpPr>
        <p:spPr>
          <a:xfrm>
            <a:off x="1884945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95" idx="6"/>
            <a:endCxn id="96" idx="2"/>
          </p:cNvCxnSpPr>
          <p:nvPr/>
        </p:nvCxnSpPr>
        <p:spPr>
          <a:xfrm>
            <a:off x="2841862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96" idx="6"/>
            <a:endCxn id="97" idx="2"/>
          </p:cNvCxnSpPr>
          <p:nvPr/>
        </p:nvCxnSpPr>
        <p:spPr>
          <a:xfrm>
            <a:off x="3798779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97" idx="6"/>
            <a:endCxn id="98" idx="2"/>
          </p:cNvCxnSpPr>
          <p:nvPr/>
        </p:nvCxnSpPr>
        <p:spPr>
          <a:xfrm>
            <a:off x="4755696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stCxn id="98" idx="6"/>
            <a:endCxn id="99" idx="2"/>
          </p:cNvCxnSpPr>
          <p:nvPr/>
        </p:nvCxnSpPr>
        <p:spPr>
          <a:xfrm>
            <a:off x="5712613" y="2056613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円/楕円 104"/>
          <p:cNvSpPr/>
          <p:nvPr/>
        </p:nvSpPr>
        <p:spPr>
          <a:xfrm>
            <a:off x="3510779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4467696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5424613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6381531" y="284212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9" name="直線矢印コネクタ 108"/>
          <p:cNvCxnSpPr>
            <a:stCxn id="105" idx="6"/>
            <a:endCxn id="106" idx="2"/>
          </p:cNvCxnSpPr>
          <p:nvPr/>
        </p:nvCxnSpPr>
        <p:spPr>
          <a:xfrm>
            <a:off x="3798779" y="298612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>
            <a:stCxn id="106" idx="6"/>
            <a:endCxn id="107" idx="2"/>
          </p:cNvCxnSpPr>
          <p:nvPr/>
        </p:nvCxnSpPr>
        <p:spPr>
          <a:xfrm>
            <a:off x="4755696" y="298612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107" idx="6"/>
            <a:endCxn id="108" idx="2"/>
          </p:cNvCxnSpPr>
          <p:nvPr/>
        </p:nvCxnSpPr>
        <p:spPr>
          <a:xfrm>
            <a:off x="5712613" y="2986120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円/楕円 111"/>
          <p:cNvSpPr/>
          <p:nvPr/>
        </p:nvSpPr>
        <p:spPr>
          <a:xfrm>
            <a:off x="2553862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3510779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4467696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5424613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6381531" y="3771626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117" name="直線矢印コネクタ 116"/>
          <p:cNvCxnSpPr>
            <a:stCxn id="112" idx="6"/>
            <a:endCxn id="113" idx="2"/>
          </p:cNvCxnSpPr>
          <p:nvPr/>
        </p:nvCxnSpPr>
        <p:spPr>
          <a:xfrm>
            <a:off x="2841862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113" idx="6"/>
            <a:endCxn id="114" idx="2"/>
          </p:cNvCxnSpPr>
          <p:nvPr/>
        </p:nvCxnSpPr>
        <p:spPr>
          <a:xfrm>
            <a:off x="3798779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114" idx="6"/>
            <a:endCxn id="115" idx="2"/>
          </p:cNvCxnSpPr>
          <p:nvPr/>
        </p:nvCxnSpPr>
        <p:spPr>
          <a:xfrm>
            <a:off x="4755696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115" idx="6"/>
            <a:endCxn id="116" idx="2"/>
          </p:cNvCxnSpPr>
          <p:nvPr/>
        </p:nvCxnSpPr>
        <p:spPr>
          <a:xfrm>
            <a:off x="5712613" y="3915626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2015952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52" y="1706159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正方形/長方形 121"/>
              <p:cNvSpPr/>
              <p:nvPr/>
            </p:nvSpPr>
            <p:spPr>
              <a:xfrm>
                <a:off x="3939630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2" name="正方形/長方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1706159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正方形/長方形 122"/>
              <p:cNvSpPr/>
              <p:nvPr/>
            </p:nvSpPr>
            <p:spPr>
              <a:xfrm>
                <a:off x="2985821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3" name="正方形/長方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21" y="1706159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正方形/長方形 123"/>
              <p:cNvSpPr/>
              <p:nvPr/>
            </p:nvSpPr>
            <p:spPr>
              <a:xfrm>
                <a:off x="3939630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4" name="正方形/長方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2616507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/>
              <p:cNvSpPr/>
              <p:nvPr/>
            </p:nvSpPr>
            <p:spPr>
              <a:xfrm>
                <a:off x="4845639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5" name="正方形/長方形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2616507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/>
              <p:cNvSpPr/>
              <p:nvPr/>
            </p:nvSpPr>
            <p:spPr>
              <a:xfrm>
                <a:off x="5855347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6" name="正方形/長方形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3541260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正方形/長方形 126"/>
              <p:cNvSpPr/>
              <p:nvPr/>
            </p:nvSpPr>
            <p:spPr>
              <a:xfrm>
                <a:off x="4845639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7" name="正方形/長方形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3541260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正方形/長方形 127"/>
              <p:cNvSpPr/>
              <p:nvPr/>
            </p:nvSpPr>
            <p:spPr>
              <a:xfrm>
                <a:off x="3939630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8" name="正方形/長方形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3541260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正方形/長方形 128"/>
              <p:cNvSpPr/>
              <p:nvPr/>
            </p:nvSpPr>
            <p:spPr>
              <a:xfrm>
                <a:off x="4845639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9" name="正方形/長方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1706159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正方形/長方形 129"/>
              <p:cNvSpPr/>
              <p:nvPr/>
            </p:nvSpPr>
            <p:spPr>
              <a:xfrm>
                <a:off x="5855347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0" name="正方形/長方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1706159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正方形/長方形 130"/>
              <p:cNvSpPr/>
              <p:nvPr/>
            </p:nvSpPr>
            <p:spPr>
              <a:xfrm>
                <a:off x="5855347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1" name="正方形/長方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2616507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2967631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31" y="354126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直線矢印コネクタ 132"/>
          <p:cNvCxnSpPr>
            <a:stCxn id="95" idx="5"/>
            <a:endCxn id="105" idx="1"/>
          </p:cNvCxnSpPr>
          <p:nvPr/>
        </p:nvCxnSpPr>
        <p:spPr>
          <a:xfrm>
            <a:off x="2799685" y="2158436"/>
            <a:ext cx="753271" cy="725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94" idx="4"/>
            <a:endCxn id="112" idx="1"/>
          </p:cNvCxnSpPr>
          <p:nvPr/>
        </p:nvCxnSpPr>
        <p:spPr>
          <a:xfrm>
            <a:off x="1740945" y="2200613"/>
            <a:ext cx="855094" cy="1613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正方形/長方形 134"/>
              <p:cNvSpPr/>
              <p:nvPr/>
            </p:nvSpPr>
            <p:spPr>
              <a:xfrm>
                <a:off x="3177066" y="226723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5" name="正方形/長方形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66" y="2267234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正方形/長方形 135"/>
              <p:cNvSpPr/>
              <p:nvPr/>
            </p:nvSpPr>
            <p:spPr>
              <a:xfrm>
                <a:off x="2296641" y="299983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6" name="正方形/長方形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641" y="2999832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曲線コネクタ 136"/>
          <p:cNvCxnSpPr>
            <a:stCxn id="94" idx="0"/>
            <a:endCxn id="158" idx="0"/>
          </p:cNvCxnSpPr>
          <p:nvPr/>
        </p:nvCxnSpPr>
        <p:spPr>
          <a:xfrm rot="16200000" flipV="1">
            <a:off x="1344242" y="1515910"/>
            <a:ext cx="4986" cy="788420"/>
          </a:xfrm>
          <a:prstGeom prst="curvedConnector3">
            <a:avLst>
              <a:gd name="adj1" fmla="val 46848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曲線コネクタ 137"/>
          <p:cNvCxnSpPr>
            <a:stCxn id="95" idx="0"/>
            <a:endCxn id="94" idx="0"/>
          </p:cNvCxnSpPr>
          <p:nvPr/>
        </p:nvCxnSpPr>
        <p:spPr>
          <a:xfrm rot="16200000" flipV="1">
            <a:off x="2219404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曲線コネクタ 138"/>
          <p:cNvCxnSpPr>
            <a:stCxn id="112" idx="4"/>
            <a:endCxn id="94" idx="3"/>
          </p:cNvCxnSpPr>
          <p:nvPr/>
        </p:nvCxnSpPr>
        <p:spPr>
          <a:xfrm rot="5400000" flipH="1">
            <a:off x="1217897" y="2579661"/>
            <a:ext cx="1901190" cy="1058740"/>
          </a:xfrm>
          <a:prstGeom prst="curvedConnector3">
            <a:avLst>
              <a:gd name="adj1" fmla="val -1202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曲線コネクタ 139"/>
          <p:cNvCxnSpPr>
            <a:stCxn id="96" idx="0"/>
            <a:endCxn id="95" idx="0"/>
          </p:cNvCxnSpPr>
          <p:nvPr/>
        </p:nvCxnSpPr>
        <p:spPr>
          <a:xfrm rot="16200000" flipV="1">
            <a:off x="3176321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曲線コネクタ 140"/>
          <p:cNvCxnSpPr>
            <a:stCxn id="97" idx="0"/>
            <a:endCxn id="96" idx="0"/>
          </p:cNvCxnSpPr>
          <p:nvPr/>
        </p:nvCxnSpPr>
        <p:spPr>
          <a:xfrm rot="16200000" flipV="1">
            <a:off x="4133238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曲線コネクタ 141"/>
          <p:cNvCxnSpPr>
            <a:stCxn id="98" idx="3"/>
            <a:endCxn id="105" idx="0"/>
          </p:cNvCxnSpPr>
          <p:nvPr/>
        </p:nvCxnSpPr>
        <p:spPr>
          <a:xfrm rot="5400000">
            <a:off x="4218943" y="1594273"/>
            <a:ext cx="683684" cy="1812011"/>
          </a:xfrm>
          <a:prstGeom prst="curvedConnector3">
            <a:avLst>
              <a:gd name="adj1" fmla="val 3573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曲線コネクタ 142"/>
          <p:cNvCxnSpPr>
            <a:stCxn id="105" idx="3"/>
            <a:endCxn id="112" idx="0"/>
          </p:cNvCxnSpPr>
          <p:nvPr/>
        </p:nvCxnSpPr>
        <p:spPr>
          <a:xfrm rot="5400000">
            <a:off x="2783568" y="3002237"/>
            <a:ext cx="683683" cy="855094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曲線コネクタ 144"/>
          <p:cNvCxnSpPr>
            <a:stCxn id="113" idx="4"/>
            <a:endCxn id="112" idx="4"/>
          </p:cNvCxnSpPr>
          <p:nvPr/>
        </p:nvCxnSpPr>
        <p:spPr>
          <a:xfrm rot="5400000">
            <a:off x="3176321" y="3581168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曲線コネクタ 148"/>
          <p:cNvCxnSpPr>
            <a:stCxn id="114" idx="1"/>
            <a:endCxn id="95" idx="4"/>
          </p:cNvCxnSpPr>
          <p:nvPr/>
        </p:nvCxnSpPr>
        <p:spPr>
          <a:xfrm rot="16200000" flipV="1">
            <a:off x="2797273" y="2101202"/>
            <a:ext cx="1613190" cy="1812011"/>
          </a:xfrm>
          <a:prstGeom prst="curvedConnector3">
            <a:avLst>
              <a:gd name="adj1" fmla="val 2392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曲線コネクタ 149"/>
          <p:cNvCxnSpPr>
            <a:stCxn id="106" idx="0"/>
            <a:endCxn id="95" idx="5"/>
          </p:cNvCxnSpPr>
          <p:nvPr/>
        </p:nvCxnSpPr>
        <p:spPr>
          <a:xfrm rot="16200000" flipV="1">
            <a:off x="3363849" y="1594272"/>
            <a:ext cx="683684" cy="1812011"/>
          </a:xfrm>
          <a:prstGeom prst="curvedConnector3">
            <a:avLst>
              <a:gd name="adj1" fmla="val 455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曲線コネクタ 150"/>
          <p:cNvCxnSpPr>
            <a:stCxn id="99" idx="6"/>
            <a:endCxn id="113" idx="5"/>
          </p:cNvCxnSpPr>
          <p:nvPr/>
        </p:nvCxnSpPr>
        <p:spPr>
          <a:xfrm flipH="1">
            <a:off x="3756602" y="2056613"/>
            <a:ext cx="2912929" cy="1960836"/>
          </a:xfrm>
          <a:prstGeom prst="curvedConnector4">
            <a:avLst>
              <a:gd name="adj1" fmla="val -40704"/>
              <a:gd name="adj2" fmla="val 11567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曲線コネクタ 151"/>
          <p:cNvCxnSpPr>
            <a:stCxn id="115" idx="0"/>
            <a:endCxn id="96" idx="5"/>
          </p:cNvCxnSpPr>
          <p:nvPr/>
        </p:nvCxnSpPr>
        <p:spPr>
          <a:xfrm rot="16200000" flipV="1">
            <a:off x="3856013" y="2059025"/>
            <a:ext cx="1613190" cy="1812011"/>
          </a:xfrm>
          <a:prstGeom prst="curvedConnector3">
            <a:avLst>
              <a:gd name="adj1" fmla="val 329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116" idx="1"/>
            <a:endCxn id="97" idx="4"/>
          </p:cNvCxnSpPr>
          <p:nvPr/>
        </p:nvCxnSpPr>
        <p:spPr>
          <a:xfrm rot="16200000" flipV="1">
            <a:off x="4711107" y="2101202"/>
            <a:ext cx="1613190" cy="1812012"/>
          </a:xfrm>
          <a:prstGeom prst="curvedConnector3">
            <a:avLst>
              <a:gd name="adj1" fmla="val 7796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曲線コネクタ 153"/>
          <p:cNvCxnSpPr>
            <a:stCxn id="107" idx="0"/>
            <a:endCxn id="96" idx="5"/>
          </p:cNvCxnSpPr>
          <p:nvPr/>
        </p:nvCxnSpPr>
        <p:spPr>
          <a:xfrm rot="16200000" flipV="1">
            <a:off x="4320766" y="1594272"/>
            <a:ext cx="683684" cy="1812011"/>
          </a:xfrm>
          <a:prstGeom prst="curvedConnector3">
            <a:avLst>
              <a:gd name="adj1" fmla="val 3305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曲線コネクタ 154"/>
          <p:cNvCxnSpPr>
            <a:stCxn id="108" idx="3"/>
            <a:endCxn id="105" idx="5"/>
          </p:cNvCxnSpPr>
          <p:nvPr/>
        </p:nvCxnSpPr>
        <p:spPr>
          <a:xfrm rot="5400000">
            <a:off x="5090155" y="1754390"/>
            <a:ext cx="12700" cy="2667106"/>
          </a:xfrm>
          <a:prstGeom prst="curvedConnector3">
            <a:avLst>
              <a:gd name="adj1" fmla="val 213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パイ 161"/>
          <p:cNvSpPr/>
          <p:nvPr/>
        </p:nvSpPr>
        <p:spPr>
          <a:xfrm>
            <a:off x="340131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3" name="パイ 162"/>
          <p:cNvSpPr/>
          <p:nvPr/>
        </p:nvSpPr>
        <p:spPr>
          <a:xfrm>
            <a:off x="340131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4" name="パイ 163"/>
          <p:cNvSpPr/>
          <p:nvPr/>
        </p:nvSpPr>
        <p:spPr>
          <a:xfrm>
            <a:off x="340131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5" name="パイ 164"/>
          <p:cNvSpPr/>
          <p:nvPr/>
        </p:nvSpPr>
        <p:spPr>
          <a:xfrm>
            <a:off x="3872947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6" name="パイ 165"/>
          <p:cNvSpPr/>
          <p:nvPr/>
        </p:nvSpPr>
        <p:spPr>
          <a:xfrm>
            <a:off x="3872947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7" name="パイ 166"/>
          <p:cNvSpPr/>
          <p:nvPr/>
        </p:nvSpPr>
        <p:spPr>
          <a:xfrm>
            <a:off x="3872947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4" name="パイ 253"/>
          <p:cNvSpPr/>
          <p:nvPr/>
        </p:nvSpPr>
        <p:spPr>
          <a:xfrm>
            <a:off x="1545526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5" name="パイ 254"/>
          <p:cNvSpPr/>
          <p:nvPr/>
        </p:nvSpPr>
        <p:spPr>
          <a:xfrm>
            <a:off x="1508970" y="197839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6" name="パイ 255"/>
          <p:cNvSpPr/>
          <p:nvPr/>
        </p:nvSpPr>
        <p:spPr>
          <a:xfrm>
            <a:off x="1545526" y="2080545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7" name="パイ 256"/>
          <p:cNvSpPr/>
          <p:nvPr/>
        </p:nvSpPr>
        <p:spPr>
          <a:xfrm>
            <a:off x="2542525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8" name="パイ 257"/>
          <p:cNvSpPr/>
          <p:nvPr/>
        </p:nvSpPr>
        <p:spPr>
          <a:xfrm>
            <a:off x="2505969" y="197839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0" name="パイ 259"/>
          <p:cNvSpPr/>
          <p:nvPr/>
        </p:nvSpPr>
        <p:spPr>
          <a:xfrm>
            <a:off x="2521037" y="387377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7" name="パイ 266"/>
          <p:cNvSpPr/>
          <p:nvPr/>
        </p:nvSpPr>
        <p:spPr>
          <a:xfrm>
            <a:off x="3464741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9" name="パイ 268"/>
          <p:cNvSpPr/>
          <p:nvPr/>
        </p:nvSpPr>
        <p:spPr>
          <a:xfrm>
            <a:off x="3435921" y="284786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0" name="パイ 269"/>
          <p:cNvSpPr/>
          <p:nvPr/>
        </p:nvSpPr>
        <p:spPr>
          <a:xfrm>
            <a:off x="3489691" y="387377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1" name="パイ 270"/>
          <p:cNvSpPr/>
          <p:nvPr/>
        </p:nvSpPr>
        <p:spPr>
          <a:xfrm>
            <a:off x="4417403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2" name="パイ 271"/>
          <p:cNvSpPr/>
          <p:nvPr/>
        </p:nvSpPr>
        <p:spPr>
          <a:xfrm>
            <a:off x="4388583" y="284786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3" name="パイ 272"/>
          <p:cNvSpPr/>
          <p:nvPr/>
        </p:nvSpPr>
        <p:spPr>
          <a:xfrm>
            <a:off x="4442353" y="387377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4" name="パイ 273"/>
          <p:cNvSpPr/>
          <p:nvPr/>
        </p:nvSpPr>
        <p:spPr>
          <a:xfrm>
            <a:off x="5324847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6" name="パイ 275"/>
          <p:cNvSpPr/>
          <p:nvPr/>
        </p:nvSpPr>
        <p:spPr>
          <a:xfrm>
            <a:off x="5296027" y="284786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7" name="パイ 276"/>
          <p:cNvSpPr/>
          <p:nvPr/>
        </p:nvSpPr>
        <p:spPr>
          <a:xfrm>
            <a:off x="5349797" y="387377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8" name="パイ 277"/>
          <p:cNvSpPr/>
          <p:nvPr/>
        </p:nvSpPr>
        <p:spPr>
          <a:xfrm>
            <a:off x="6322058" y="18015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9" name="パイ 278"/>
          <p:cNvSpPr/>
          <p:nvPr/>
        </p:nvSpPr>
        <p:spPr>
          <a:xfrm>
            <a:off x="3482454" y="201024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4" name="パイ 283"/>
          <p:cNvSpPr/>
          <p:nvPr/>
        </p:nvSpPr>
        <p:spPr>
          <a:xfrm>
            <a:off x="3460525" y="295878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5" name="パイ 284"/>
          <p:cNvSpPr/>
          <p:nvPr/>
        </p:nvSpPr>
        <p:spPr>
          <a:xfrm>
            <a:off x="3505246" y="371154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7" name="パイ 286"/>
          <p:cNvSpPr/>
          <p:nvPr/>
        </p:nvSpPr>
        <p:spPr>
          <a:xfrm>
            <a:off x="4442353" y="371138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8" name="パイ 287"/>
          <p:cNvSpPr/>
          <p:nvPr/>
        </p:nvSpPr>
        <p:spPr>
          <a:xfrm>
            <a:off x="4421356" y="296613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9" name="パイ 288"/>
          <p:cNvSpPr/>
          <p:nvPr/>
        </p:nvSpPr>
        <p:spPr>
          <a:xfrm>
            <a:off x="4419768" y="200252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6" name="パイ 155"/>
          <p:cNvSpPr/>
          <p:nvPr/>
        </p:nvSpPr>
        <p:spPr>
          <a:xfrm>
            <a:off x="3498111" y="2065912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7" name="パイ 156"/>
          <p:cNvSpPr/>
          <p:nvPr/>
        </p:nvSpPr>
        <p:spPr>
          <a:xfrm>
            <a:off x="2521735" y="2028141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正方形/長方形 159"/>
              <p:cNvSpPr/>
              <p:nvPr/>
            </p:nvSpPr>
            <p:spPr>
              <a:xfrm>
                <a:off x="1112332" y="1690689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0" name="正方形/長方形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32" y="1690689"/>
                <a:ext cx="34977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81" grpId="1" animBg="1"/>
      <p:bldP spid="181" grpId="2" animBg="1"/>
      <p:bldP spid="182" grpId="1" animBg="1"/>
      <p:bldP spid="182" grpId="2" animBg="1"/>
      <p:bldP spid="183" grpId="1" animBg="1"/>
      <p:bldP spid="183" grpId="2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6" grpId="0" animBg="1"/>
      <p:bldP spid="167" grpId="0" animBg="1"/>
      <p:bldP spid="254" grpId="0" animBg="1"/>
      <p:bldP spid="255" grpId="0" animBg="1"/>
      <p:bldP spid="256" grpId="0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7" grpId="1" animBg="1"/>
      <p:bldP spid="267" grpId="2" animBg="1"/>
      <p:bldP spid="269" grpId="1" animBg="1"/>
      <p:bldP spid="269" grpId="2" animBg="1"/>
      <p:bldP spid="270" grpId="1" animBg="1"/>
      <p:bldP spid="270" grpId="2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4" grpId="0" animBg="1"/>
      <p:bldP spid="284" grpId="1" animBg="1"/>
      <p:bldP spid="285" grpId="0" animBg="1"/>
      <p:bldP spid="285" grpId="1" animBg="1"/>
      <p:bldP spid="287" grpId="0" animBg="1"/>
      <p:bldP spid="288" grpId="0" animBg="1"/>
      <p:bldP spid="289" grpId="0" animBg="1"/>
      <p:bldP spid="156" grpId="0" animBg="1"/>
      <p:bldP spid="156" grpId="1" animBg="1"/>
      <p:bldP spid="157" grpId="0" animBg="1"/>
      <p:bldP spid="1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Permuted pattern matching by using AC-automaton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144" name="表 143"/>
          <p:cNvGraphicFramePr>
            <a:graphicFrameLocks noGrp="1"/>
          </p:cNvGraphicFramePr>
          <p:nvPr>
            <p:extLst/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" name="円/楕円 93"/>
          <p:cNvSpPr/>
          <p:nvPr/>
        </p:nvSpPr>
        <p:spPr>
          <a:xfrm>
            <a:off x="1596945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553862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3510779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4467696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5424613" y="191261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381531" y="191261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0" name="直線矢印コネクタ 99"/>
          <p:cNvCxnSpPr>
            <a:stCxn id="94" idx="6"/>
            <a:endCxn id="95" idx="2"/>
          </p:cNvCxnSpPr>
          <p:nvPr/>
        </p:nvCxnSpPr>
        <p:spPr>
          <a:xfrm>
            <a:off x="1884945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95" idx="6"/>
            <a:endCxn id="96" idx="2"/>
          </p:cNvCxnSpPr>
          <p:nvPr/>
        </p:nvCxnSpPr>
        <p:spPr>
          <a:xfrm>
            <a:off x="2841862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96" idx="6"/>
            <a:endCxn id="97" idx="2"/>
          </p:cNvCxnSpPr>
          <p:nvPr/>
        </p:nvCxnSpPr>
        <p:spPr>
          <a:xfrm>
            <a:off x="3798779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97" idx="6"/>
            <a:endCxn id="98" idx="2"/>
          </p:cNvCxnSpPr>
          <p:nvPr/>
        </p:nvCxnSpPr>
        <p:spPr>
          <a:xfrm>
            <a:off x="4755696" y="205661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stCxn id="98" idx="6"/>
            <a:endCxn id="99" idx="2"/>
          </p:cNvCxnSpPr>
          <p:nvPr/>
        </p:nvCxnSpPr>
        <p:spPr>
          <a:xfrm>
            <a:off x="5712613" y="2056613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円/楕円 104"/>
          <p:cNvSpPr/>
          <p:nvPr/>
        </p:nvSpPr>
        <p:spPr>
          <a:xfrm>
            <a:off x="3510779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4467696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5424613" y="284212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6381531" y="284212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9" name="直線矢印コネクタ 108"/>
          <p:cNvCxnSpPr>
            <a:stCxn id="105" idx="6"/>
            <a:endCxn id="106" idx="2"/>
          </p:cNvCxnSpPr>
          <p:nvPr/>
        </p:nvCxnSpPr>
        <p:spPr>
          <a:xfrm>
            <a:off x="3798779" y="298612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>
            <a:stCxn id="106" idx="6"/>
            <a:endCxn id="107" idx="2"/>
          </p:cNvCxnSpPr>
          <p:nvPr/>
        </p:nvCxnSpPr>
        <p:spPr>
          <a:xfrm>
            <a:off x="4755696" y="298612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107" idx="6"/>
            <a:endCxn id="108" idx="2"/>
          </p:cNvCxnSpPr>
          <p:nvPr/>
        </p:nvCxnSpPr>
        <p:spPr>
          <a:xfrm>
            <a:off x="5712613" y="2986120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円/楕円 111"/>
          <p:cNvSpPr/>
          <p:nvPr/>
        </p:nvSpPr>
        <p:spPr>
          <a:xfrm>
            <a:off x="2553862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3510779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4467696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5424613" y="377162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6381531" y="3771626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117" name="直線矢印コネクタ 116"/>
          <p:cNvCxnSpPr>
            <a:stCxn id="112" idx="6"/>
            <a:endCxn id="113" idx="2"/>
          </p:cNvCxnSpPr>
          <p:nvPr/>
        </p:nvCxnSpPr>
        <p:spPr>
          <a:xfrm>
            <a:off x="2841862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113" idx="6"/>
            <a:endCxn id="114" idx="2"/>
          </p:cNvCxnSpPr>
          <p:nvPr/>
        </p:nvCxnSpPr>
        <p:spPr>
          <a:xfrm>
            <a:off x="3798779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114" idx="6"/>
            <a:endCxn id="115" idx="2"/>
          </p:cNvCxnSpPr>
          <p:nvPr/>
        </p:nvCxnSpPr>
        <p:spPr>
          <a:xfrm>
            <a:off x="4755696" y="3915626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115" idx="6"/>
            <a:endCxn id="116" idx="2"/>
          </p:cNvCxnSpPr>
          <p:nvPr/>
        </p:nvCxnSpPr>
        <p:spPr>
          <a:xfrm>
            <a:off x="5712613" y="3915626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2015952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52" y="1706159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正方形/長方形 121"/>
              <p:cNvSpPr/>
              <p:nvPr/>
            </p:nvSpPr>
            <p:spPr>
              <a:xfrm>
                <a:off x="3939630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2" name="正方形/長方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1706159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正方形/長方形 122"/>
              <p:cNvSpPr/>
              <p:nvPr/>
            </p:nvSpPr>
            <p:spPr>
              <a:xfrm>
                <a:off x="2985821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3" name="正方形/長方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21" y="1706159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正方形/長方形 123"/>
              <p:cNvSpPr/>
              <p:nvPr/>
            </p:nvSpPr>
            <p:spPr>
              <a:xfrm>
                <a:off x="3939630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4" name="正方形/長方形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2616507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/>
              <p:cNvSpPr/>
              <p:nvPr/>
            </p:nvSpPr>
            <p:spPr>
              <a:xfrm>
                <a:off x="4845639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5" name="正方形/長方形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2616507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/>
              <p:cNvSpPr/>
              <p:nvPr/>
            </p:nvSpPr>
            <p:spPr>
              <a:xfrm>
                <a:off x="5855347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6" name="正方形/長方形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3541260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正方形/長方形 126"/>
              <p:cNvSpPr/>
              <p:nvPr/>
            </p:nvSpPr>
            <p:spPr>
              <a:xfrm>
                <a:off x="4845639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7" name="正方形/長方形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3541260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正方形/長方形 127"/>
              <p:cNvSpPr/>
              <p:nvPr/>
            </p:nvSpPr>
            <p:spPr>
              <a:xfrm>
                <a:off x="3939630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8" name="正方形/長方形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30" y="3541260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正方形/長方形 128"/>
              <p:cNvSpPr/>
              <p:nvPr/>
            </p:nvSpPr>
            <p:spPr>
              <a:xfrm>
                <a:off x="4845639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9" name="正方形/長方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39" y="1706159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正方形/長方形 129"/>
              <p:cNvSpPr/>
              <p:nvPr/>
            </p:nvSpPr>
            <p:spPr>
              <a:xfrm>
                <a:off x="5855347" y="170615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0" name="正方形/長方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1706159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正方形/長方形 130"/>
              <p:cNvSpPr/>
              <p:nvPr/>
            </p:nvSpPr>
            <p:spPr>
              <a:xfrm>
                <a:off x="5855347" y="261650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1" name="正方形/長方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7" y="2616507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2967631" y="354126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31" y="354126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直線矢印コネクタ 132"/>
          <p:cNvCxnSpPr>
            <a:stCxn id="95" idx="5"/>
            <a:endCxn id="105" idx="1"/>
          </p:cNvCxnSpPr>
          <p:nvPr/>
        </p:nvCxnSpPr>
        <p:spPr>
          <a:xfrm>
            <a:off x="2799685" y="2158436"/>
            <a:ext cx="753271" cy="725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94" idx="4"/>
            <a:endCxn id="112" idx="1"/>
          </p:cNvCxnSpPr>
          <p:nvPr/>
        </p:nvCxnSpPr>
        <p:spPr>
          <a:xfrm>
            <a:off x="1740945" y="2200613"/>
            <a:ext cx="855094" cy="1613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正方形/長方形 134"/>
              <p:cNvSpPr/>
              <p:nvPr/>
            </p:nvSpPr>
            <p:spPr>
              <a:xfrm>
                <a:off x="3177066" y="226723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5" name="正方形/長方形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66" y="2267234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正方形/長方形 135"/>
              <p:cNvSpPr/>
              <p:nvPr/>
            </p:nvSpPr>
            <p:spPr>
              <a:xfrm>
                <a:off x="2296641" y="299983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6" name="正方形/長方形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641" y="2999832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曲線コネクタ 136"/>
          <p:cNvCxnSpPr>
            <a:stCxn id="94" idx="0"/>
            <a:endCxn id="146" idx="0"/>
          </p:cNvCxnSpPr>
          <p:nvPr/>
        </p:nvCxnSpPr>
        <p:spPr>
          <a:xfrm rot="16200000" flipV="1">
            <a:off x="1344242" y="1515910"/>
            <a:ext cx="4986" cy="788420"/>
          </a:xfrm>
          <a:prstGeom prst="curvedConnector3">
            <a:avLst>
              <a:gd name="adj1" fmla="val 46848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曲線コネクタ 137"/>
          <p:cNvCxnSpPr>
            <a:stCxn id="95" idx="0"/>
            <a:endCxn id="94" idx="0"/>
          </p:cNvCxnSpPr>
          <p:nvPr/>
        </p:nvCxnSpPr>
        <p:spPr>
          <a:xfrm rot="16200000" flipV="1">
            <a:off x="2219404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曲線コネクタ 138"/>
          <p:cNvCxnSpPr>
            <a:stCxn id="112" idx="4"/>
            <a:endCxn id="94" idx="3"/>
          </p:cNvCxnSpPr>
          <p:nvPr/>
        </p:nvCxnSpPr>
        <p:spPr>
          <a:xfrm rot="5400000" flipH="1">
            <a:off x="1217897" y="2579661"/>
            <a:ext cx="1901190" cy="1058740"/>
          </a:xfrm>
          <a:prstGeom prst="curvedConnector3">
            <a:avLst>
              <a:gd name="adj1" fmla="val -1202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曲線コネクタ 139"/>
          <p:cNvCxnSpPr>
            <a:stCxn id="96" idx="0"/>
            <a:endCxn id="95" idx="0"/>
          </p:cNvCxnSpPr>
          <p:nvPr/>
        </p:nvCxnSpPr>
        <p:spPr>
          <a:xfrm rot="16200000" flipV="1">
            <a:off x="3176321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曲線コネクタ 140"/>
          <p:cNvCxnSpPr>
            <a:stCxn id="97" idx="0"/>
            <a:endCxn id="96" idx="0"/>
          </p:cNvCxnSpPr>
          <p:nvPr/>
        </p:nvCxnSpPr>
        <p:spPr>
          <a:xfrm rot="16200000" flipV="1">
            <a:off x="4133238" y="1434154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曲線コネクタ 141"/>
          <p:cNvCxnSpPr>
            <a:stCxn id="98" idx="3"/>
            <a:endCxn id="105" idx="0"/>
          </p:cNvCxnSpPr>
          <p:nvPr/>
        </p:nvCxnSpPr>
        <p:spPr>
          <a:xfrm rot="5400000">
            <a:off x="4218943" y="1594273"/>
            <a:ext cx="683684" cy="1812011"/>
          </a:xfrm>
          <a:prstGeom prst="curvedConnector3">
            <a:avLst>
              <a:gd name="adj1" fmla="val 3573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曲線コネクタ 142"/>
          <p:cNvCxnSpPr>
            <a:stCxn id="105" idx="3"/>
            <a:endCxn id="112" idx="0"/>
          </p:cNvCxnSpPr>
          <p:nvPr/>
        </p:nvCxnSpPr>
        <p:spPr>
          <a:xfrm rot="5400000">
            <a:off x="2783568" y="3002237"/>
            <a:ext cx="683683" cy="855094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曲線コネクタ 144"/>
          <p:cNvCxnSpPr>
            <a:stCxn id="113" idx="4"/>
            <a:endCxn id="112" idx="4"/>
          </p:cNvCxnSpPr>
          <p:nvPr/>
        </p:nvCxnSpPr>
        <p:spPr>
          <a:xfrm rot="5400000">
            <a:off x="3176321" y="3581168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曲線コネクタ 148"/>
          <p:cNvCxnSpPr>
            <a:stCxn id="114" idx="1"/>
            <a:endCxn id="95" idx="4"/>
          </p:cNvCxnSpPr>
          <p:nvPr/>
        </p:nvCxnSpPr>
        <p:spPr>
          <a:xfrm rot="16200000" flipV="1">
            <a:off x="2797273" y="2101202"/>
            <a:ext cx="1613190" cy="1812011"/>
          </a:xfrm>
          <a:prstGeom prst="curvedConnector3">
            <a:avLst>
              <a:gd name="adj1" fmla="val 2392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曲線コネクタ 149"/>
          <p:cNvCxnSpPr>
            <a:stCxn id="106" idx="0"/>
            <a:endCxn id="95" idx="5"/>
          </p:cNvCxnSpPr>
          <p:nvPr/>
        </p:nvCxnSpPr>
        <p:spPr>
          <a:xfrm rot="16200000" flipV="1">
            <a:off x="3363849" y="1594272"/>
            <a:ext cx="683684" cy="1812011"/>
          </a:xfrm>
          <a:prstGeom prst="curvedConnector3">
            <a:avLst>
              <a:gd name="adj1" fmla="val 455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曲線コネクタ 150"/>
          <p:cNvCxnSpPr>
            <a:stCxn id="99" idx="6"/>
            <a:endCxn id="113" idx="5"/>
          </p:cNvCxnSpPr>
          <p:nvPr/>
        </p:nvCxnSpPr>
        <p:spPr>
          <a:xfrm flipH="1">
            <a:off x="3756602" y="2056613"/>
            <a:ext cx="2912929" cy="1960836"/>
          </a:xfrm>
          <a:prstGeom prst="curvedConnector4">
            <a:avLst>
              <a:gd name="adj1" fmla="val -40704"/>
              <a:gd name="adj2" fmla="val 11567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曲線コネクタ 151"/>
          <p:cNvCxnSpPr>
            <a:stCxn id="115" idx="0"/>
            <a:endCxn id="96" idx="5"/>
          </p:cNvCxnSpPr>
          <p:nvPr/>
        </p:nvCxnSpPr>
        <p:spPr>
          <a:xfrm rot="16200000" flipV="1">
            <a:off x="3856013" y="2059025"/>
            <a:ext cx="1613190" cy="1812011"/>
          </a:xfrm>
          <a:prstGeom prst="curvedConnector3">
            <a:avLst>
              <a:gd name="adj1" fmla="val 329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116" idx="1"/>
            <a:endCxn id="97" idx="4"/>
          </p:cNvCxnSpPr>
          <p:nvPr/>
        </p:nvCxnSpPr>
        <p:spPr>
          <a:xfrm rot="16200000" flipV="1">
            <a:off x="4711107" y="2101202"/>
            <a:ext cx="1613190" cy="1812012"/>
          </a:xfrm>
          <a:prstGeom prst="curvedConnector3">
            <a:avLst>
              <a:gd name="adj1" fmla="val 7796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曲線コネクタ 153"/>
          <p:cNvCxnSpPr>
            <a:stCxn id="107" idx="0"/>
            <a:endCxn id="96" idx="5"/>
          </p:cNvCxnSpPr>
          <p:nvPr/>
        </p:nvCxnSpPr>
        <p:spPr>
          <a:xfrm rot="16200000" flipV="1">
            <a:off x="4320766" y="1594272"/>
            <a:ext cx="683684" cy="1812011"/>
          </a:xfrm>
          <a:prstGeom prst="curvedConnector3">
            <a:avLst>
              <a:gd name="adj1" fmla="val 3305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曲線コネクタ 154"/>
          <p:cNvCxnSpPr>
            <a:stCxn id="108" idx="3"/>
            <a:endCxn id="105" idx="5"/>
          </p:cNvCxnSpPr>
          <p:nvPr/>
        </p:nvCxnSpPr>
        <p:spPr>
          <a:xfrm rot="5400000">
            <a:off x="5090155" y="1754390"/>
            <a:ext cx="12700" cy="2667106"/>
          </a:xfrm>
          <a:prstGeom prst="curvedConnector3">
            <a:avLst>
              <a:gd name="adj1" fmla="val 213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パイ 169"/>
          <p:cNvSpPr/>
          <p:nvPr/>
        </p:nvSpPr>
        <p:spPr>
          <a:xfrm>
            <a:off x="4329425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6" name="パイ 175"/>
          <p:cNvSpPr/>
          <p:nvPr/>
        </p:nvSpPr>
        <p:spPr>
          <a:xfrm>
            <a:off x="4329425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パイ 177"/>
          <p:cNvSpPr/>
          <p:nvPr/>
        </p:nvSpPr>
        <p:spPr>
          <a:xfrm>
            <a:off x="4329425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0" name="パイ 179"/>
          <p:cNvSpPr/>
          <p:nvPr/>
        </p:nvSpPr>
        <p:spPr>
          <a:xfrm>
            <a:off x="4804634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4" name="パイ 223"/>
          <p:cNvSpPr/>
          <p:nvPr/>
        </p:nvSpPr>
        <p:spPr>
          <a:xfrm>
            <a:off x="4804634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5" name="パイ 224"/>
          <p:cNvSpPr/>
          <p:nvPr/>
        </p:nvSpPr>
        <p:spPr>
          <a:xfrm>
            <a:off x="4804634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8" name="パイ 227"/>
          <p:cNvSpPr/>
          <p:nvPr/>
        </p:nvSpPr>
        <p:spPr>
          <a:xfrm>
            <a:off x="5248682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9" name="パイ 228"/>
          <p:cNvSpPr/>
          <p:nvPr/>
        </p:nvSpPr>
        <p:spPr>
          <a:xfrm>
            <a:off x="5248682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8" name="パイ 237"/>
          <p:cNvSpPr/>
          <p:nvPr/>
        </p:nvSpPr>
        <p:spPr>
          <a:xfrm>
            <a:off x="5248682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パイ 238"/>
          <p:cNvSpPr/>
          <p:nvPr/>
        </p:nvSpPr>
        <p:spPr>
          <a:xfrm>
            <a:off x="5712613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パイ 239"/>
          <p:cNvSpPr/>
          <p:nvPr/>
        </p:nvSpPr>
        <p:spPr>
          <a:xfrm>
            <a:off x="5712613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1" name="パイ 240"/>
          <p:cNvSpPr/>
          <p:nvPr/>
        </p:nvSpPr>
        <p:spPr>
          <a:xfrm>
            <a:off x="5712613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2" name="パイ 241"/>
          <p:cNvSpPr/>
          <p:nvPr/>
        </p:nvSpPr>
        <p:spPr>
          <a:xfrm>
            <a:off x="6176544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3" name="パイ 242"/>
          <p:cNvSpPr/>
          <p:nvPr/>
        </p:nvSpPr>
        <p:spPr>
          <a:xfrm>
            <a:off x="6176544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5" name="パイ 244"/>
          <p:cNvSpPr/>
          <p:nvPr/>
        </p:nvSpPr>
        <p:spPr>
          <a:xfrm>
            <a:off x="6176544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6" name="パイ 245"/>
          <p:cNvSpPr/>
          <p:nvPr/>
        </p:nvSpPr>
        <p:spPr>
          <a:xfrm>
            <a:off x="6669531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パイ 246"/>
          <p:cNvSpPr/>
          <p:nvPr/>
        </p:nvSpPr>
        <p:spPr>
          <a:xfrm>
            <a:off x="6669531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8" name="パイ 247"/>
          <p:cNvSpPr/>
          <p:nvPr/>
        </p:nvSpPr>
        <p:spPr>
          <a:xfrm>
            <a:off x="6669531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0" name="パイ 249"/>
          <p:cNvSpPr/>
          <p:nvPr/>
        </p:nvSpPr>
        <p:spPr>
          <a:xfrm>
            <a:off x="713471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1" name="パイ 250"/>
          <p:cNvSpPr/>
          <p:nvPr/>
        </p:nvSpPr>
        <p:spPr>
          <a:xfrm>
            <a:off x="713471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2" name="パイ 251"/>
          <p:cNvSpPr/>
          <p:nvPr/>
        </p:nvSpPr>
        <p:spPr>
          <a:xfrm>
            <a:off x="713471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7" name="パイ 286"/>
          <p:cNvSpPr/>
          <p:nvPr/>
        </p:nvSpPr>
        <p:spPr>
          <a:xfrm>
            <a:off x="5397586" y="368603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8" name="パイ 287"/>
          <p:cNvSpPr/>
          <p:nvPr/>
        </p:nvSpPr>
        <p:spPr>
          <a:xfrm>
            <a:off x="3514101" y="2965178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0" name="パイ 289"/>
          <p:cNvSpPr/>
          <p:nvPr/>
        </p:nvSpPr>
        <p:spPr>
          <a:xfrm>
            <a:off x="4419768" y="200252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1" name="パイ 290"/>
          <p:cNvSpPr/>
          <p:nvPr/>
        </p:nvSpPr>
        <p:spPr>
          <a:xfrm>
            <a:off x="6342429" y="370238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3" name="パイ 292"/>
          <p:cNvSpPr/>
          <p:nvPr/>
        </p:nvSpPr>
        <p:spPr>
          <a:xfrm>
            <a:off x="5394157" y="197287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4" name="パイ 293"/>
          <p:cNvSpPr/>
          <p:nvPr/>
        </p:nvSpPr>
        <p:spPr>
          <a:xfrm>
            <a:off x="3536033" y="3864655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5" name="パイ 294"/>
          <p:cNvSpPr/>
          <p:nvPr/>
        </p:nvSpPr>
        <p:spPr>
          <a:xfrm>
            <a:off x="4424300" y="183646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6" name="パイ 295"/>
          <p:cNvSpPr/>
          <p:nvPr/>
        </p:nvSpPr>
        <p:spPr>
          <a:xfrm>
            <a:off x="4450773" y="291826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7" name="パイ 296"/>
          <p:cNvSpPr/>
          <p:nvPr/>
        </p:nvSpPr>
        <p:spPr>
          <a:xfrm>
            <a:off x="3474952" y="287176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8" name="パイ 297"/>
          <p:cNvSpPr/>
          <p:nvPr/>
        </p:nvSpPr>
        <p:spPr>
          <a:xfrm>
            <a:off x="4496122" y="385597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9" name="パイ 298"/>
          <p:cNvSpPr/>
          <p:nvPr/>
        </p:nvSpPr>
        <p:spPr>
          <a:xfrm>
            <a:off x="5376723" y="183646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0" name="パイ 299"/>
          <p:cNvSpPr/>
          <p:nvPr/>
        </p:nvSpPr>
        <p:spPr>
          <a:xfrm>
            <a:off x="5342236" y="291826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1" name="パイ 300"/>
          <p:cNvSpPr/>
          <p:nvPr/>
        </p:nvSpPr>
        <p:spPr>
          <a:xfrm>
            <a:off x="5387585" y="385597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2" name="パイ 301"/>
          <p:cNvSpPr/>
          <p:nvPr/>
        </p:nvSpPr>
        <p:spPr>
          <a:xfrm>
            <a:off x="6320845" y="183646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3" name="パイ 302"/>
          <p:cNvSpPr/>
          <p:nvPr/>
        </p:nvSpPr>
        <p:spPr>
          <a:xfrm>
            <a:off x="6286358" y="291826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4" name="パイ 303"/>
          <p:cNvSpPr/>
          <p:nvPr/>
        </p:nvSpPr>
        <p:spPr>
          <a:xfrm>
            <a:off x="6331707" y="385597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808525" y="190762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7" name="直線矢印コネクタ 146"/>
          <p:cNvCxnSpPr>
            <a:stCxn id="146" idx="6"/>
          </p:cNvCxnSpPr>
          <p:nvPr/>
        </p:nvCxnSpPr>
        <p:spPr>
          <a:xfrm flipV="1">
            <a:off x="1096525" y="2040209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/>
              <p:cNvSpPr/>
              <p:nvPr/>
            </p:nvSpPr>
            <p:spPr>
              <a:xfrm>
                <a:off x="1112332" y="1690689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8" name="正方形/長方形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32" y="1690689"/>
                <a:ext cx="34977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9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6" grpId="0" animBg="1"/>
      <p:bldP spid="178" grpId="0" animBg="1"/>
      <p:bldP spid="180" grpId="0" animBg="1"/>
      <p:bldP spid="180" grpId="1" animBg="1"/>
      <p:bldP spid="224" grpId="0" animBg="1"/>
      <p:bldP spid="224" grpId="1" animBg="1"/>
      <p:bldP spid="225" grpId="0" animBg="1"/>
      <p:bldP spid="225" grpId="1" animBg="1"/>
      <p:bldP spid="228" grpId="0" animBg="1"/>
      <p:bldP spid="228" grpId="1" animBg="1"/>
      <p:bldP spid="229" grpId="0" animBg="1"/>
      <p:bldP spid="229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50" grpId="0" animBg="1"/>
      <p:bldP spid="251" grpId="0" animBg="1"/>
      <p:bldP spid="252" grpId="0" animBg="1"/>
      <p:bldP spid="287" grpId="0" animBg="1"/>
      <p:bldP spid="288" grpId="0" animBg="1"/>
      <p:bldP spid="290" grpId="0" animBg="1"/>
      <p:bldP spid="291" grpId="0" animBg="1"/>
      <p:bldP spid="291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6" grpId="2" animBg="1"/>
      <p:bldP spid="296" grpId="3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3" grpId="0" animBg="1"/>
      <p:bldP spid="3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5551583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6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1"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dirty="0" smtClean="0">
                                      <a:latin typeface="Cambria Math" panose="02040503050406030204" pitchFamily="18" charset="0"/>
                                    </a:rPr>
                                    <m:t>𝑑𝑀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1" lang="en-US" altLang="ja-JP" sz="1600" baseline="30000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5551583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93846" r="-151299" b="-6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93846" r="-215" b="-6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193846" r="-151299" b="-5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193846" r="-215" b="-5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289394" r="-151299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289394" r="-215" b="-404545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395385" r="-151299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395385" r="-215" b="-3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495385" r="-151299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495385" r="-215" b="-2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595385" r="-151299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595385" r="-215" b="-1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695385" r="-15129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695385" r="-215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contributions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25423" y="4703490"/>
            <a:ext cx="8288535" cy="38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1179" y="1521083"/>
            <a:ext cx="85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propose four </a:t>
            </a:r>
            <a:r>
              <a:rPr lang="en-US" altLang="ja-JP" dirty="0"/>
              <a:t>full-permuted </a:t>
            </a:r>
            <a:r>
              <a:rPr kumimoji="1" lang="en-US" altLang="ja-JP" dirty="0" smtClean="0"/>
              <a:t>pattern matching algorithms </a:t>
            </a:r>
            <a:r>
              <a:rPr lang="en-US" altLang="ja-JP" dirty="0" smtClean="0"/>
              <a:t>that</a:t>
            </a:r>
            <a:r>
              <a:rPr kumimoji="1" lang="en-US" altLang="ja-JP" dirty="0" smtClean="0"/>
              <a:t> preprocess the pattern.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179" y="1816673"/>
            <a:ext cx="73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Our </a:t>
            </a:r>
            <a:r>
              <a:rPr kumimoji="1" lang="en-US" altLang="ja-JP" dirty="0" smtClean="0"/>
              <a:t>algorithms are practically faster than existing algorithms by experiment.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1179" y="5644148"/>
            <a:ext cx="5028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1) Can perform multi-track dictionary matching (multiple patterns)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2)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is the length </a:t>
                </a:r>
                <a:r>
                  <a:rPr lang="en-US" altLang="ja-JP" sz="1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blipFill rotWithShape="0">
                <a:blip r:embed="rId3"/>
                <a:stretch>
                  <a:fillRect l="-386" t="-104000" b="-16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円/楕円 71"/>
          <p:cNvSpPr/>
          <p:nvPr/>
        </p:nvSpPr>
        <p:spPr>
          <a:xfrm>
            <a:off x="838384" y="388066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6" name="直線矢印コネクタ 85"/>
          <p:cNvCxnSpPr>
            <a:stCxn id="72" idx="6"/>
          </p:cNvCxnSpPr>
          <p:nvPr/>
        </p:nvCxnSpPr>
        <p:spPr>
          <a:xfrm flipV="1">
            <a:off x="1126384" y="4013243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Multi-track AC-automaton (</a:t>
            </a:r>
            <a:r>
              <a:rPr lang="en-US" altLang="ja-JP" sz="4000" dirty="0" smtClean="0"/>
              <a:t>MTACA)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160988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68975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528061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87147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446233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40531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1897889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2856975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6"/>
            <a:endCxn id="12" idx="2"/>
          </p:cNvCxnSpPr>
          <p:nvPr/>
        </p:nvCxnSpPr>
        <p:spPr>
          <a:xfrm>
            <a:off x="3816061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6"/>
            <a:endCxn id="13" idx="2"/>
          </p:cNvCxnSpPr>
          <p:nvPr/>
        </p:nvCxnSpPr>
        <p:spPr>
          <a:xfrm>
            <a:off x="4775147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3" idx="6"/>
            <a:endCxn id="14" idx="2"/>
          </p:cNvCxnSpPr>
          <p:nvPr/>
        </p:nvCxnSpPr>
        <p:spPr>
          <a:xfrm>
            <a:off x="5734233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3528061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487147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446233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矢印コネクタ 32"/>
          <p:cNvCxnSpPr>
            <a:stCxn id="29" idx="6"/>
            <a:endCxn id="30" idx="2"/>
          </p:cNvCxnSpPr>
          <p:nvPr/>
        </p:nvCxnSpPr>
        <p:spPr>
          <a:xfrm>
            <a:off x="3816061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0" idx="6"/>
            <a:endCxn id="31" idx="2"/>
          </p:cNvCxnSpPr>
          <p:nvPr/>
        </p:nvCxnSpPr>
        <p:spPr>
          <a:xfrm>
            <a:off x="4775147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0" idx="4"/>
            <a:endCxn id="29" idx="2"/>
          </p:cNvCxnSpPr>
          <p:nvPr/>
        </p:nvCxnSpPr>
        <p:spPr>
          <a:xfrm>
            <a:off x="2712975" y="4151906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568975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3528061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487147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446233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405319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>
            <a:stCxn id="42" idx="6"/>
            <a:endCxn id="43" idx="2"/>
          </p:cNvCxnSpPr>
          <p:nvPr/>
        </p:nvCxnSpPr>
        <p:spPr>
          <a:xfrm>
            <a:off x="2856975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43" idx="6"/>
            <a:endCxn id="44" idx="2"/>
          </p:cNvCxnSpPr>
          <p:nvPr/>
        </p:nvCxnSpPr>
        <p:spPr>
          <a:xfrm>
            <a:off x="3816061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4" idx="6"/>
            <a:endCxn id="45" idx="2"/>
          </p:cNvCxnSpPr>
          <p:nvPr/>
        </p:nvCxnSpPr>
        <p:spPr>
          <a:xfrm>
            <a:off x="4775147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45" idx="6"/>
            <a:endCxn id="46" idx="2"/>
          </p:cNvCxnSpPr>
          <p:nvPr/>
        </p:nvCxnSpPr>
        <p:spPr>
          <a:xfrm>
            <a:off x="5734233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9" idx="4"/>
            <a:endCxn id="42" idx="1"/>
          </p:cNvCxnSpPr>
          <p:nvPr/>
        </p:nvCxnSpPr>
        <p:spPr>
          <a:xfrm>
            <a:off x="1753889" y="4151906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7364405" y="607473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46" idx="6"/>
            <a:endCxn id="69" idx="2"/>
          </p:cNvCxnSpPr>
          <p:nvPr/>
        </p:nvCxnSpPr>
        <p:spPr>
          <a:xfrm flipV="1">
            <a:off x="6693319" y="6218733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曲線コネクタ 86"/>
          <p:cNvCxnSpPr>
            <a:stCxn id="9" idx="0"/>
            <a:endCxn id="72" idx="0"/>
          </p:cNvCxnSpPr>
          <p:nvPr/>
        </p:nvCxnSpPr>
        <p:spPr>
          <a:xfrm rot="16200000" flipH="1" flipV="1">
            <a:off x="1359759" y="3486530"/>
            <a:ext cx="16755" cy="771505"/>
          </a:xfrm>
          <a:prstGeom prst="curvedConnector3">
            <a:avLst>
              <a:gd name="adj1" fmla="val -136436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曲線コネクタ 89"/>
          <p:cNvCxnSpPr>
            <a:stCxn id="10" idx="0"/>
            <a:endCxn id="9" idx="0"/>
          </p:cNvCxnSpPr>
          <p:nvPr/>
        </p:nvCxnSpPr>
        <p:spPr>
          <a:xfrm rot="16200000" flipV="1">
            <a:off x="2233432" y="3384363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曲線コネクタ 92"/>
          <p:cNvCxnSpPr>
            <a:stCxn id="29" idx="2"/>
            <a:endCxn id="9" idx="5"/>
          </p:cNvCxnSpPr>
          <p:nvPr/>
        </p:nvCxnSpPr>
        <p:spPr>
          <a:xfrm rot="10800000">
            <a:off x="1855713" y="4109729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曲線コネクタ 95"/>
          <p:cNvCxnSpPr>
            <a:stCxn id="42" idx="2"/>
            <a:endCxn id="9" idx="2"/>
          </p:cNvCxnSpPr>
          <p:nvPr/>
        </p:nvCxnSpPr>
        <p:spPr>
          <a:xfrm rot="10800000">
            <a:off x="1609889" y="4007906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曲線コネクタ 100"/>
          <p:cNvCxnSpPr>
            <a:stCxn id="11" idx="3"/>
            <a:endCxn id="42" idx="0"/>
          </p:cNvCxnSpPr>
          <p:nvPr/>
        </p:nvCxnSpPr>
        <p:spPr>
          <a:xfrm rot="5400000">
            <a:off x="2157417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曲線コネクタ 107"/>
          <p:cNvCxnSpPr>
            <a:stCxn id="12" idx="3"/>
            <a:endCxn id="43" idx="0"/>
          </p:cNvCxnSpPr>
          <p:nvPr/>
        </p:nvCxnSpPr>
        <p:spPr>
          <a:xfrm rot="5400000">
            <a:off x="3116503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曲線コネクタ 111"/>
          <p:cNvCxnSpPr>
            <a:stCxn id="13" idx="0"/>
            <a:endCxn id="10" idx="0"/>
          </p:cNvCxnSpPr>
          <p:nvPr/>
        </p:nvCxnSpPr>
        <p:spPr>
          <a:xfrm rot="16200000" flipV="1">
            <a:off x="4151604" y="2425277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曲線コネクタ 114"/>
          <p:cNvCxnSpPr>
            <a:stCxn id="14" idx="0"/>
            <a:endCxn id="11" idx="0"/>
          </p:cNvCxnSpPr>
          <p:nvPr/>
        </p:nvCxnSpPr>
        <p:spPr>
          <a:xfrm rot="16200000" flipV="1">
            <a:off x="5110690" y="2425277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30" idx="0"/>
            <a:endCxn id="10" idx="5"/>
          </p:cNvCxnSpPr>
          <p:nvPr/>
        </p:nvCxnSpPr>
        <p:spPr>
          <a:xfrm rot="16200000" flipV="1">
            <a:off x="3283693" y="3640834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31" idx="4"/>
            <a:endCxn id="42" idx="7"/>
          </p:cNvCxnSpPr>
          <p:nvPr/>
        </p:nvCxnSpPr>
        <p:spPr>
          <a:xfrm rot="5400000">
            <a:off x="3780517" y="4310571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曲線コネクタ 127"/>
          <p:cNvCxnSpPr>
            <a:stCxn id="43" idx="4"/>
            <a:endCxn id="9" idx="2"/>
          </p:cNvCxnSpPr>
          <p:nvPr/>
        </p:nvCxnSpPr>
        <p:spPr>
          <a:xfrm rot="5400000" flipH="1">
            <a:off x="1461873" y="4155922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曲線コネクタ 131"/>
          <p:cNvCxnSpPr>
            <a:stCxn id="44" idx="4"/>
            <a:endCxn id="42" idx="4"/>
          </p:cNvCxnSpPr>
          <p:nvPr/>
        </p:nvCxnSpPr>
        <p:spPr>
          <a:xfrm rot="5400000">
            <a:off x="3672061" y="5407024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曲線コネクタ 135"/>
          <p:cNvCxnSpPr>
            <a:stCxn id="45" idx="0"/>
            <a:endCxn id="10" idx="5"/>
          </p:cNvCxnSpPr>
          <p:nvPr/>
        </p:nvCxnSpPr>
        <p:spPr>
          <a:xfrm rot="16200000" flipV="1">
            <a:off x="3218326" y="3706202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曲線コネクタ 139"/>
          <p:cNvCxnSpPr>
            <a:stCxn id="46" idx="0"/>
            <a:endCxn id="10" idx="5"/>
          </p:cNvCxnSpPr>
          <p:nvPr/>
        </p:nvCxnSpPr>
        <p:spPr>
          <a:xfrm rot="16200000" flipV="1">
            <a:off x="3697869" y="3226659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69" idx="0"/>
            <a:endCxn id="29" idx="5"/>
          </p:cNvCxnSpPr>
          <p:nvPr/>
        </p:nvCxnSpPr>
        <p:spPr>
          <a:xfrm rot="16200000" flipV="1">
            <a:off x="5220835" y="3787162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738598" y="1738527"/>
            <a:ext cx="7218157" cy="39901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36000" bIns="36000" rtlCol="0" anchor="ctr"/>
          <a:lstStyle/>
          <a:p>
            <a:r>
              <a:rPr lang="en-US" altLang="ja-JP" dirty="0"/>
              <a:t>An AC-automaton </a:t>
            </a:r>
            <a:r>
              <a:rPr lang="en-US" altLang="ja-JP" dirty="0" smtClean="0"/>
              <a:t>with a multi-track character on its </a:t>
            </a:r>
            <a:r>
              <a:rPr lang="en-US" altLang="ja-JP" dirty="0" err="1" smtClean="0"/>
              <a:t>goto</a:t>
            </a:r>
            <a:r>
              <a:rPr lang="en-US" altLang="ja-JP" dirty="0" smtClean="0"/>
              <a:t> function</a:t>
            </a:r>
            <a:endParaRPr lang="en-US" altLang="ja-JP" dirty="0"/>
          </a:p>
        </p:txBody>
      </p:sp>
      <p:sp>
        <p:nvSpPr>
          <p:cNvPr id="92" name="片側の 2 つの角を丸めた四角形 91"/>
          <p:cNvSpPr/>
          <p:nvPr/>
        </p:nvSpPr>
        <p:spPr>
          <a:xfrm>
            <a:off x="738599" y="1429522"/>
            <a:ext cx="2147268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</a:t>
            </a:r>
            <a:r>
              <a:rPr lang="en-US" altLang="ja-JP" b="1" dirty="0" smtClean="0"/>
              <a:t>MTACA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620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円/楕円 71"/>
          <p:cNvSpPr/>
          <p:nvPr/>
        </p:nvSpPr>
        <p:spPr>
          <a:xfrm>
            <a:off x="838384" y="388066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6" name="直線矢印コネクタ 85"/>
          <p:cNvCxnSpPr>
            <a:stCxn id="72" idx="6"/>
          </p:cNvCxnSpPr>
          <p:nvPr/>
        </p:nvCxnSpPr>
        <p:spPr>
          <a:xfrm flipV="1">
            <a:off x="1126384" y="4013243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Multi-track AC-automaton (</a:t>
            </a:r>
            <a:r>
              <a:rPr lang="en-US" altLang="ja-JP" sz="4000" dirty="0" smtClean="0"/>
              <a:t>MTACA)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160988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68975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528061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87147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446233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40531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1897889" y="4007906"/>
            <a:ext cx="6710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2856975" y="4007906"/>
            <a:ext cx="6710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6"/>
            <a:endCxn id="12" idx="2"/>
          </p:cNvCxnSpPr>
          <p:nvPr/>
        </p:nvCxnSpPr>
        <p:spPr>
          <a:xfrm>
            <a:off x="3816061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6"/>
            <a:endCxn id="13" idx="2"/>
          </p:cNvCxnSpPr>
          <p:nvPr/>
        </p:nvCxnSpPr>
        <p:spPr>
          <a:xfrm>
            <a:off x="4775147" y="4007906"/>
            <a:ext cx="6710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3" idx="6"/>
            <a:endCxn id="14" idx="2"/>
          </p:cNvCxnSpPr>
          <p:nvPr/>
        </p:nvCxnSpPr>
        <p:spPr>
          <a:xfrm>
            <a:off x="5734233" y="4007906"/>
            <a:ext cx="6710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3528061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487147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446233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矢印コネクタ 32"/>
          <p:cNvCxnSpPr>
            <a:stCxn id="29" idx="6"/>
            <a:endCxn id="30" idx="2"/>
          </p:cNvCxnSpPr>
          <p:nvPr/>
        </p:nvCxnSpPr>
        <p:spPr>
          <a:xfrm>
            <a:off x="3816061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0" idx="6"/>
            <a:endCxn id="31" idx="2"/>
          </p:cNvCxnSpPr>
          <p:nvPr/>
        </p:nvCxnSpPr>
        <p:spPr>
          <a:xfrm>
            <a:off x="4775147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0" idx="4"/>
            <a:endCxn id="29" idx="2"/>
          </p:cNvCxnSpPr>
          <p:nvPr/>
        </p:nvCxnSpPr>
        <p:spPr>
          <a:xfrm>
            <a:off x="2712975" y="4151906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568975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3528061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487147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446233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405319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>
            <a:stCxn id="42" idx="6"/>
            <a:endCxn id="43" idx="2"/>
          </p:cNvCxnSpPr>
          <p:nvPr/>
        </p:nvCxnSpPr>
        <p:spPr>
          <a:xfrm>
            <a:off x="2856975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43" idx="6"/>
            <a:endCxn id="44" idx="2"/>
          </p:cNvCxnSpPr>
          <p:nvPr/>
        </p:nvCxnSpPr>
        <p:spPr>
          <a:xfrm>
            <a:off x="3816061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4" idx="6"/>
            <a:endCxn id="45" idx="2"/>
          </p:cNvCxnSpPr>
          <p:nvPr/>
        </p:nvCxnSpPr>
        <p:spPr>
          <a:xfrm>
            <a:off x="4775147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45" idx="6"/>
            <a:endCxn id="46" idx="2"/>
          </p:cNvCxnSpPr>
          <p:nvPr/>
        </p:nvCxnSpPr>
        <p:spPr>
          <a:xfrm>
            <a:off x="5734233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9" idx="4"/>
            <a:endCxn id="42" idx="1"/>
          </p:cNvCxnSpPr>
          <p:nvPr/>
        </p:nvCxnSpPr>
        <p:spPr>
          <a:xfrm>
            <a:off x="1753889" y="4151906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7364405" y="607473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46" idx="6"/>
            <a:endCxn id="69" idx="2"/>
          </p:cNvCxnSpPr>
          <p:nvPr/>
        </p:nvCxnSpPr>
        <p:spPr>
          <a:xfrm flipV="1">
            <a:off x="6693319" y="6218733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solidFill>
                                  <a:srgbClr val="FF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曲線コネクタ 86"/>
          <p:cNvCxnSpPr>
            <a:stCxn id="9" idx="0"/>
            <a:endCxn id="72" idx="0"/>
          </p:cNvCxnSpPr>
          <p:nvPr/>
        </p:nvCxnSpPr>
        <p:spPr>
          <a:xfrm rot="16200000" flipH="1" flipV="1">
            <a:off x="1359759" y="3486530"/>
            <a:ext cx="16755" cy="771505"/>
          </a:xfrm>
          <a:prstGeom prst="curvedConnector3">
            <a:avLst>
              <a:gd name="adj1" fmla="val -136436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曲線コネクタ 89"/>
          <p:cNvCxnSpPr>
            <a:stCxn id="10" idx="0"/>
            <a:endCxn id="9" idx="0"/>
          </p:cNvCxnSpPr>
          <p:nvPr/>
        </p:nvCxnSpPr>
        <p:spPr>
          <a:xfrm rot="16200000" flipV="1">
            <a:off x="2233432" y="3384363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曲線コネクタ 92"/>
          <p:cNvCxnSpPr>
            <a:stCxn id="29" idx="2"/>
            <a:endCxn id="9" idx="5"/>
          </p:cNvCxnSpPr>
          <p:nvPr/>
        </p:nvCxnSpPr>
        <p:spPr>
          <a:xfrm rot="10800000">
            <a:off x="1855713" y="4109729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曲線コネクタ 95"/>
          <p:cNvCxnSpPr>
            <a:stCxn id="42" idx="2"/>
            <a:endCxn id="9" idx="2"/>
          </p:cNvCxnSpPr>
          <p:nvPr/>
        </p:nvCxnSpPr>
        <p:spPr>
          <a:xfrm rot="10800000">
            <a:off x="1609889" y="4007906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曲線コネクタ 100"/>
          <p:cNvCxnSpPr>
            <a:stCxn id="11" idx="3"/>
            <a:endCxn id="42" idx="0"/>
          </p:cNvCxnSpPr>
          <p:nvPr/>
        </p:nvCxnSpPr>
        <p:spPr>
          <a:xfrm rot="5400000">
            <a:off x="2157417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曲線コネクタ 107"/>
          <p:cNvCxnSpPr>
            <a:stCxn id="12" idx="3"/>
            <a:endCxn id="43" idx="0"/>
          </p:cNvCxnSpPr>
          <p:nvPr/>
        </p:nvCxnSpPr>
        <p:spPr>
          <a:xfrm rot="5400000">
            <a:off x="3116503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曲線コネクタ 111"/>
          <p:cNvCxnSpPr>
            <a:stCxn id="13" idx="0"/>
            <a:endCxn id="10" idx="0"/>
          </p:cNvCxnSpPr>
          <p:nvPr/>
        </p:nvCxnSpPr>
        <p:spPr>
          <a:xfrm rot="16200000" flipV="1">
            <a:off x="4151604" y="2425277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曲線コネクタ 114"/>
          <p:cNvCxnSpPr>
            <a:stCxn id="14" idx="0"/>
            <a:endCxn id="11" idx="0"/>
          </p:cNvCxnSpPr>
          <p:nvPr/>
        </p:nvCxnSpPr>
        <p:spPr>
          <a:xfrm rot="16200000" flipV="1">
            <a:off x="5110690" y="2425277"/>
            <a:ext cx="12700" cy="2877258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30" idx="0"/>
            <a:endCxn id="10" idx="5"/>
          </p:cNvCxnSpPr>
          <p:nvPr/>
        </p:nvCxnSpPr>
        <p:spPr>
          <a:xfrm rot="16200000" flipV="1">
            <a:off x="3283693" y="3640834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31" idx="4"/>
            <a:endCxn id="42" idx="7"/>
          </p:cNvCxnSpPr>
          <p:nvPr/>
        </p:nvCxnSpPr>
        <p:spPr>
          <a:xfrm rot="5400000">
            <a:off x="3780517" y="4310571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曲線コネクタ 127"/>
          <p:cNvCxnSpPr>
            <a:stCxn id="43" idx="4"/>
            <a:endCxn id="9" idx="2"/>
          </p:cNvCxnSpPr>
          <p:nvPr/>
        </p:nvCxnSpPr>
        <p:spPr>
          <a:xfrm rot="5400000" flipH="1">
            <a:off x="1461873" y="4155922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曲線コネクタ 131"/>
          <p:cNvCxnSpPr>
            <a:stCxn id="44" idx="4"/>
            <a:endCxn id="42" idx="4"/>
          </p:cNvCxnSpPr>
          <p:nvPr/>
        </p:nvCxnSpPr>
        <p:spPr>
          <a:xfrm rot="5400000">
            <a:off x="3672061" y="5407024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曲線コネクタ 135"/>
          <p:cNvCxnSpPr>
            <a:stCxn id="45" idx="0"/>
            <a:endCxn id="10" idx="5"/>
          </p:cNvCxnSpPr>
          <p:nvPr/>
        </p:nvCxnSpPr>
        <p:spPr>
          <a:xfrm rot="16200000" flipV="1">
            <a:off x="3218326" y="3706202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曲線コネクタ 139"/>
          <p:cNvCxnSpPr>
            <a:stCxn id="46" idx="0"/>
            <a:endCxn id="10" idx="5"/>
          </p:cNvCxnSpPr>
          <p:nvPr/>
        </p:nvCxnSpPr>
        <p:spPr>
          <a:xfrm rot="16200000" flipV="1">
            <a:off x="3697869" y="3226659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69" idx="0"/>
            <a:endCxn id="29" idx="5"/>
          </p:cNvCxnSpPr>
          <p:nvPr/>
        </p:nvCxnSpPr>
        <p:spPr>
          <a:xfrm rot="16200000" flipV="1">
            <a:off x="5220835" y="3787162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738598" y="1738527"/>
            <a:ext cx="7218157" cy="39901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36000" bIns="36000" rtlCol="0" anchor="ctr"/>
          <a:lstStyle/>
          <a:p>
            <a:r>
              <a:rPr lang="en-US" altLang="ja-JP" dirty="0"/>
              <a:t>An AC-automaton </a:t>
            </a:r>
            <a:r>
              <a:rPr lang="en-US" altLang="ja-JP" dirty="0" smtClean="0"/>
              <a:t>with a multi-track character on its </a:t>
            </a:r>
            <a:r>
              <a:rPr lang="en-US" altLang="ja-JP" dirty="0" err="1" smtClean="0"/>
              <a:t>goto</a:t>
            </a:r>
            <a:r>
              <a:rPr lang="en-US" altLang="ja-JP" dirty="0" smtClean="0"/>
              <a:t> function</a:t>
            </a:r>
            <a:endParaRPr lang="en-US" altLang="ja-JP" dirty="0"/>
          </a:p>
        </p:txBody>
      </p:sp>
      <p:sp>
        <p:nvSpPr>
          <p:cNvPr id="92" name="片側の 2 つの角を丸めた四角形 91"/>
          <p:cNvSpPr/>
          <p:nvPr/>
        </p:nvSpPr>
        <p:spPr>
          <a:xfrm>
            <a:off x="738599" y="1429522"/>
            <a:ext cx="2147268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</a:t>
            </a:r>
            <a:r>
              <a:rPr lang="en-US" altLang="ja-JP" b="1" dirty="0" smtClean="0"/>
              <a:t>MTACA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376062" y="4247316"/>
                <a:ext cx="1869486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 smtClean="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1" i="1" spc="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⋈</m:t>
                      </m:r>
                      <m:d>
                        <m:dPr>
                          <m:ctrlPr>
                            <a:rPr lang="en-US" altLang="ja-JP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rgbClr val="FF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062" y="4247316"/>
                <a:ext cx="1869486" cy="84920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46636" y="1744758"/>
                <a:ext cx="4932000" cy="394886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44000" tIns="36000" bIns="36000" rtlCol="0" anchor="ctr"/>
              <a:lstStyle/>
              <a:p>
                <a:r>
                  <a:rPr lang="en-US" altLang="ja-JP" dirty="0"/>
                  <a:t>Tuple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strings over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6" y="1744758"/>
                <a:ext cx="4932000" cy="394886"/>
              </a:xfrm>
              <a:prstGeom prst="rect">
                <a:avLst/>
              </a:prstGeom>
              <a:blipFill rotWithShape="0">
                <a:blip r:embed="rId2"/>
                <a:stretch>
                  <a:fillRect t="-1429" b="-15714"/>
                </a:stretch>
              </a:blipFill>
              <a:ln w="28575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293433" y="2458940"/>
                <a:ext cx="5657147" cy="93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>
                          <a:latin typeface="Cambria Math" panose="02040503050406030204" pitchFamily="18" charset="0"/>
                        </a:rPr>
                        <m:t>𝕋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ja-JP" sz="20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baaababababaaaaababab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000" b="1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aabaabbbabbaaabbbaaaaa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33" y="2458940"/>
                <a:ext cx="5657147" cy="9332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Multi-track </a:t>
            </a:r>
            <a:r>
              <a:rPr lang="en-US" altLang="ja-JP" dirty="0" smtClean="0"/>
              <a:t>string </a:t>
            </a:r>
            <a:r>
              <a:rPr lang="en-US" altLang="ja-JP" sz="2800" dirty="0" smtClean="0"/>
              <a:t>[</a:t>
            </a:r>
            <a:r>
              <a:rPr lang="en-US" altLang="ja-JP" sz="2800" dirty="0" err="1"/>
              <a:t>Katsura</a:t>
            </a:r>
            <a:r>
              <a:rPr lang="en-US" altLang="ja-JP" sz="2800" dirty="0"/>
              <a:t> </a:t>
            </a:r>
            <a:r>
              <a:rPr lang="en-US" altLang="ja-JP" sz="2800" i="1" dirty="0"/>
              <a:t>et al</a:t>
            </a:r>
            <a:r>
              <a:rPr lang="en-US" altLang="ja-JP" sz="2800" dirty="0"/>
              <a:t>., 2013]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208501" y="2223376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01" y="2223376"/>
                <a:ext cx="20954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691500" y="2761038"/>
                <a:ext cx="2515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00" y="2761038"/>
                <a:ext cx="25154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4390" r="-21951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6817272" y="2354486"/>
            <a:ext cx="943897" cy="320946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Track</a:t>
            </a:r>
            <a:endParaRPr kumimoji="1" lang="ja-JP" altLang="en-US" sz="2400" dirty="0"/>
          </a:p>
        </p:txBody>
      </p:sp>
      <p:sp>
        <p:nvSpPr>
          <p:cNvPr id="11" name="右大かっこ 10"/>
          <p:cNvSpPr/>
          <p:nvPr/>
        </p:nvSpPr>
        <p:spPr>
          <a:xfrm>
            <a:off x="6468836" y="2530455"/>
            <a:ext cx="51619" cy="289954"/>
          </a:xfrm>
          <a:prstGeom prst="rightBracket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10" idx="1"/>
            <a:endCxn id="11" idx="2"/>
          </p:cNvCxnSpPr>
          <p:nvPr/>
        </p:nvCxnSpPr>
        <p:spPr>
          <a:xfrm flipH="1">
            <a:off x="6520455" y="2514959"/>
            <a:ext cx="296817" cy="16047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6598227" y="3337528"/>
                <a:ext cx="24842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L</a:t>
                </a:r>
                <a:r>
                  <a:rPr lang="en-US" altLang="ja-JP" sz="2000" dirty="0" smtClean="0"/>
                  <a:t>ength of </a:t>
                </a:r>
                <a14:m>
                  <m:oMath xmlns:m="http://schemas.openxmlformats.org/officeDocument/2006/math">
                    <m:r>
                      <a:rPr lang="ja-JP" altLang="en-US" sz="2000" spc="30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altLang="ja-JP" sz="2000" dirty="0"/>
              </a:p>
              <a:p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T</a:t>
                </a:r>
                <a:r>
                  <a:rPr lang="en-US" altLang="ja-JP" sz="2000" dirty="0" smtClean="0"/>
                  <a:t>rack count of </a:t>
                </a:r>
                <a14:m>
                  <m:oMath xmlns:m="http://schemas.openxmlformats.org/officeDocument/2006/math">
                    <m:r>
                      <a:rPr lang="ja-JP" altLang="en-US" sz="2000" spc="300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27" y="3337528"/>
                <a:ext cx="2484253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07660" y="4204494"/>
                <a:ext cx="6603420" cy="93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3,1,2</m:t>
                          </m:r>
                        </m:e>
                      </m:d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aabaabbbabbaaabbbaaaaa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ja-JP" sz="2000" b="1" spc="30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baaababababaaaaababab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0" y="4204494"/>
                <a:ext cx="6603420" cy="9332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片側の 2 つの角を丸めた四角形 2"/>
          <p:cNvSpPr/>
          <p:nvPr/>
        </p:nvSpPr>
        <p:spPr>
          <a:xfrm>
            <a:off x="746636" y="1435752"/>
            <a:ext cx="3102693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Multi-track string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641" y="3723911"/>
            <a:ext cx="2189382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Permuted multi-track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20784" y="5248949"/>
                <a:ext cx="660342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b="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ja-JP" sz="2000" b="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ja-JP" sz="2000" b="1" spc="30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baaababababaaaaababab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4" y="5248949"/>
                <a:ext cx="6603420" cy="6365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円/楕円 84"/>
          <p:cNvSpPr/>
          <p:nvPr/>
        </p:nvSpPr>
        <p:spPr>
          <a:xfrm>
            <a:off x="366260" y="40821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6" name="直線矢印コネクタ 85"/>
          <p:cNvCxnSpPr>
            <a:stCxn id="85" idx="6"/>
          </p:cNvCxnSpPr>
          <p:nvPr/>
        </p:nvCxnSpPr>
        <p:spPr>
          <a:xfrm flipV="1">
            <a:off x="654260" y="4214748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Permuted pattern matching by using </a:t>
            </a:r>
            <a:r>
              <a:rPr lang="en-US" altLang="ja-JP" sz="3200" dirty="0" smtClean="0"/>
              <a:t>MTACA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220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81295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40381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99467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958553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1763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1410209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2369295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328381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287467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246553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3040381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999467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58553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8" idx="6"/>
            <a:endCxn id="19" idx="2"/>
          </p:cNvCxnSpPr>
          <p:nvPr/>
        </p:nvCxnSpPr>
        <p:spPr>
          <a:xfrm>
            <a:off x="3328381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6"/>
            <a:endCxn id="20" idx="2"/>
          </p:cNvCxnSpPr>
          <p:nvPr/>
        </p:nvCxnSpPr>
        <p:spPr>
          <a:xfrm>
            <a:off x="4287467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4"/>
            <a:endCxn id="18" idx="2"/>
          </p:cNvCxnSpPr>
          <p:nvPr/>
        </p:nvCxnSpPr>
        <p:spPr>
          <a:xfrm>
            <a:off x="2225295" y="4349873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1295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040381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999467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958553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17639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2369295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328381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287467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246553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4"/>
            <a:endCxn id="24" idx="1"/>
          </p:cNvCxnSpPr>
          <p:nvPr/>
        </p:nvCxnSpPr>
        <p:spPr>
          <a:xfrm>
            <a:off x="1266209" y="4349873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876725" y="627270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28" idx="6"/>
            <a:endCxn id="34" idx="2"/>
          </p:cNvCxnSpPr>
          <p:nvPr/>
        </p:nvCxnSpPr>
        <p:spPr>
          <a:xfrm flipV="1">
            <a:off x="6205639" y="6416700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85" idx="0"/>
          </p:cNvCxnSpPr>
          <p:nvPr/>
        </p:nvCxnSpPr>
        <p:spPr>
          <a:xfrm rot="16200000" flipH="1" flipV="1">
            <a:off x="878088" y="3694044"/>
            <a:ext cx="20293" cy="755949"/>
          </a:xfrm>
          <a:prstGeom prst="curvedConnector3">
            <a:avLst>
              <a:gd name="adj1" fmla="val -112649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1745752" y="3582330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8" idx="2"/>
            <a:endCxn id="6" idx="5"/>
          </p:cNvCxnSpPr>
          <p:nvPr/>
        </p:nvCxnSpPr>
        <p:spPr>
          <a:xfrm rot="10800000">
            <a:off x="1368033" y="4307696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24" idx="2"/>
            <a:endCxn id="6" idx="2"/>
          </p:cNvCxnSpPr>
          <p:nvPr/>
        </p:nvCxnSpPr>
        <p:spPr>
          <a:xfrm rot="10800000">
            <a:off x="1122209" y="4205873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8" idx="3"/>
            <a:endCxn id="24" idx="0"/>
          </p:cNvCxnSpPr>
          <p:nvPr/>
        </p:nvCxnSpPr>
        <p:spPr>
          <a:xfrm rot="5400000">
            <a:off x="1669737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9" idx="3"/>
            <a:endCxn id="25" idx="0"/>
          </p:cNvCxnSpPr>
          <p:nvPr/>
        </p:nvCxnSpPr>
        <p:spPr>
          <a:xfrm rot="5400000">
            <a:off x="2628823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0" idx="0"/>
            <a:endCxn id="7" idx="0"/>
          </p:cNvCxnSpPr>
          <p:nvPr/>
        </p:nvCxnSpPr>
        <p:spPr>
          <a:xfrm rot="16200000" flipV="1">
            <a:off x="3663924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11" idx="0"/>
            <a:endCxn id="8" idx="0"/>
          </p:cNvCxnSpPr>
          <p:nvPr/>
        </p:nvCxnSpPr>
        <p:spPr>
          <a:xfrm rot="16200000" flipV="1">
            <a:off x="4623010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19" idx="0"/>
            <a:endCxn id="7" idx="5"/>
          </p:cNvCxnSpPr>
          <p:nvPr/>
        </p:nvCxnSpPr>
        <p:spPr>
          <a:xfrm rot="16200000" flipV="1">
            <a:off x="2796013" y="3838801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20" idx="4"/>
            <a:endCxn id="24" idx="7"/>
          </p:cNvCxnSpPr>
          <p:nvPr/>
        </p:nvCxnSpPr>
        <p:spPr>
          <a:xfrm rot="5400000">
            <a:off x="3292837" y="4508538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5" idx="4"/>
            <a:endCxn id="6" idx="2"/>
          </p:cNvCxnSpPr>
          <p:nvPr/>
        </p:nvCxnSpPr>
        <p:spPr>
          <a:xfrm rot="5400000" flipH="1">
            <a:off x="974193" y="4353889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6" idx="4"/>
            <a:endCxn id="24" idx="4"/>
          </p:cNvCxnSpPr>
          <p:nvPr/>
        </p:nvCxnSpPr>
        <p:spPr>
          <a:xfrm rot="5400000">
            <a:off x="3184381" y="5604991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7" idx="0"/>
            <a:endCxn id="7" idx="5"/>
          </p:cNvCxnSpPr>
          <p:nvPr/>
        </p:nvCxnSpPr>
        <p:spPr>
          <a:xfrm rot="16200000" flipV="1">
            <a:off x="2730646" y="3904169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28" idx="0"/>
            <a:endCxn id="7" idx="5"/>
          </p:cNvCxnSpPr>
          <p:nvPr/>
        </p:nvCxnSpPr>
        <p:spPr>
          <a:xfrm rot="16200000" flipV="1">
            <a:off x="3210189" y="3424626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34" idx="0"/>
            <a:endCxn id="18" idx="5"/>
          </p:cNvCxnSpPr>
          <p:nvPr/>
        </p:nvCxnSpPr>
        <p:spPr>
          <a:xfrm rot="16200000" flipV="1">
            <a:off x="4733155" y="3985129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91373"/>
              </p:ext>
            </p:extLst>
          </p:nvPr>
        </p:nvGraphicFramePr>
        <p:xfrm>
          <a:off x="1894695" y="2396634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71625" y="2633866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5" y="2633866"/>
                <a:ext cx="1364541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/>
          <p:cNvCxnSpPr/>
          <p:nvPr/>
        </p:nvCxnSpPr>
        <p:spPr>
          <a:xfrm>
            <a:off x="1917535" y="1444528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パイ 66"/>
          <p:cNvSpPr/>
          <p:nvPr/>
        </p:nvSpPr>
        <p:spPr>
          <a:xfrm>
            <a:off x="1829947" y="272592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パイ 67"/>
          <p:cNvSpPr/>
          <p:nvPr/>
        </p:nvSpPr>
        <p:spPr>
          <a:xfrm>
            <a:off x="1049297" y="411278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パイ 68"/>
          <p:cNvSpPr/>
          <p:nvPr/>
        </p:nvSpPr>
        <p:spPr>
          <a:xfrm>
            <a:off x="2283917" y="272592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0" name="パイ 69"/>
          <p:cNvSpPr/>
          <p:nvPr/>
        </p:nvSpPr>
        <p:spPr>
          <a:xfrm>
            <a:off x="2068941" y="41042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" name="パイ 70"/>
          <p:cNvSpPr/>
          <p:nvPr/>
        </p:nvSpPr>
        <p:spPr>
          <a:xfrm>
            <a:off x="2746856" y="272592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パイ 71"/>
          <p:cNvSpPr/>
          <p:nvPr/>
        </p:nvSpPr>
        <p:spPr>
          <a:xfrm>
            <a:off x="3051466" y="408852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パイ 72"/>
          <p:cNvSpPr/>
          <p:nvPr/>
        </p:nvSpPr>
        <p:spPr>
          <a:xfrm>
            <a:off x="3229929" y="272592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パイ 73"/>
          <p:cNvSpPr/>
          <p:nvPr/>
        </p:nvSpPr>
        <p:spPr>
          <a:xfrm>
            <a:off x="3967641" y="406204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パイ 74"/>
          <p:cNvSpPr/>
          <p:nvPr/>
        </p:nvSpPr>
        <p:spPr>
          <a:xfrm>
            <a:off x="3666108" y="272849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パイ 75"/>
          <p:cNvSpPr/>
          <p:nvPr/>
        </p:nvSpPr>
        <p:spPr>
          <a:xfrm>
            <a:off x="4937466" y="407930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32278"/>
              </p:ext>
            </p:extLst>
          </p:nvPr>
        </p:nvGraphicFramePr>
        <p:xfrm>
          <a:off x="1894695" y="147142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矢印コネクタ 79"/>
          <p:cNvCxnSpPr/>
          <p:nvPr/>
        </p:nvCxnSpPr>
        <p:spPr>
          <a:xfrm>
            <a:off x="1917535" y="2286540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3289588" y="2286540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3286205" y="1444528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円/楕円 86"/>
          <p:cNvSpPr/>
          <p:nvPr/>
        </p:nvSpPr>
        <p:spPr>
          <a:xfrm>
            <a:off x="366260" y="40821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8" name="直線矢印コネクタ 87"/>
          <p:cNvCxnSpPr>
            <a:stCxn id="87" idx="6"/>
          </p:cNvCxnSpPr>
          <p:nvPr/>
        </p:nvCxnSpPr>
        <p:spPr>
          <a:xfrm flipV="1">
            <a:off x="654260" y="4214748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正方形/長方形 88"/>
              <p:cNvSpPr/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9" name="正方形/長方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Permuted pattern matching by using MTACA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220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81295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40381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99467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958553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1763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1410209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2369295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328381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287467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246553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3040381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999467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58553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8" idx="6"/>
            <a:endCxn id="19" idx="2"/>
          </p:cNvCxnSpPr>
          <p:nvPr/>
        </p:nvCxnSpPr>
        <p:spPr>
          <a:xfrm>
            <a:off x="3328381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6"/>
            <a:endCxn id="20" idx="2"/>
          </p:cNvCxnSpPr>
          <p:nvPr/>
        </p:nvCxnSpPr>
        <p:spPr>
          <a:xfrm>
            <a:off x="4287467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4"/>
            <a:endCxn id="18" idx="2"/>
          </p:cNvCxnSpPr>
          <p:nvPr/>
        </p:nvCxnSpPr>
        <p:spPr>
          <a:xfrm>
            <a:off x="2225295" y="4349873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1295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040381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999467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958553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17639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2369295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328381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287467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246553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4"/>
            <a:endCxn id="24" idx="1"/>
          </p:cNvCxnSpPr>
          <p:nvPr/>
        </p:nvCxnSpPr>
        <p:spPr>
          <a:xfrm>
            <a:off x="1266209" y="4349873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876725" y="627270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28" idx="6"/>
            <a:endCxn id="34" idx="2"/>
          </p:cNvCxnSpPr>
          <p:nvPr/>
        </p:nvCxnSpPr>
        <p:spPr>
          <a:xfrm flipV="1">
            <a:off x="6205639" y="6416700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87" idx="0"/>
          </p:cNvCxnSpPr>
          <p:nvPr/>
        </p:nvCxnSpPr>
        <p:spPr>
          <a:xfrm rot="16200000" flipH="1" flipV="1">
            <a:off x="878088" y="3694044"/>
            <a:ext cx="20293" cy="755949"/>
          </a:xfrm>
          <a:prstGeom prst="curvedConnector3">
            <a:avLst>
              <a:gd name="adj1" fmla="val -112649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1745752" y="3582330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8" idx="2"/>
            <a:endCxn id="6" idx="5"/>
          </p:cNvCxnSpPr>
          <p:nvPr/>
        </p:nvCxnSpPr>
        <p:spPr>
          <a:xfrm rot="10800000">
            <a:off x="1368033" y="4307696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24" idx="2"/>
            <a:endCxn id="6" idx="2"/>
          </p:cNvCxnSpPr>
          <p:nvPr/>
        </p:nvCxnSpPr>
        <p:spPr>
          <a:xfrm rot="10800000">
            <a:off x="1122209" y="4205873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8" idx="3"/>
            <a:endCxn id="24" idx="0"/>
          </p:cNvCxnSpPr>
          <p:nvPr/>
        </p:nvCxnSpPr>
        <p:spPr>
          <a:xfrm rot="5400000">
            <a:off x="1669737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9" idx="3"/>
            <a:endCxn id="25" idx="0"/>
          </p:cNvCxnSpPr>
          <p:nvPr/>
        </p:nvCxnSpPr>
        <p:spPr>
          <a:xfrm rot="5400000">
            <a:off x="2628823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0" idx="0"/>
            <a:endCxn id="7" idx="0"/>
          </p:cNvCxnSpPr>
          <p:nvPr/>
        </p:nvCxnSpPr>
        <p:spPr>
          <a:xfrm rot="16200000" flipV="1">
            <a:off x="3663924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11" idx="0"/>
            <a:endCxn id="8" idx="0"/>
          </p:cNvCxnSpPr>
          <p:nvPr/>
        </p:nvCxnSpPr>
        <p:spPr>
          <a:xfrm rot="16200000" flipV="1">
            <a:off x="4623010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19" idx="0"/>
            <a:endCxn id="7" idx="5"/>
          </p:cNvCxnSpPr>
          <p:nvPr/>
        </p:nvCxnSpPr>
        <p:spPr>
          <a:xfrm rot="16200000" flipV="1">
            <a:off x="2796013" y="3838801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20" idx="4"/>
            <a:endCxn id="24" idx="7"/>
          </p:cNvCxnSpPr>
          <p:nvPr/>
        </p:nvCxnSpPr>
        <p:spPr>
          <a:xfrm rot="5400000">
            <a:off x="3292837" y="4508538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5" idx="4"/>
            <a:endCxn id="6" idx="2"/>
          </p:cNvCxnSpPr>
          <p:nvPr/>
        </p:nvCxnSpPr>
        <p:spPr>
          <a:xfrm rot="5400000" flipH="1">
            <a:off x="974193" y="4353889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6" idx="4"/>
            <a:endCxn id="24" idx="4"/>
          </p:cNvCxnSpPr>
          <p:nvPr/>
        </p:nvCxnSpPr>
        <p:spPr>
          <a:xfrm rot="5400000">
            <a:off x="3184381" y="5604991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7" idx="0"/>
            <a:endCxn id="7" idx="5"/>
          </p:cNvCxnSpPr>
          <p:nvPr/>
        </p:nvCxnSpPr>
        <p:spPr>
          <a:xfrm rot="16200000" flipV="1">
            <a:off x="2730646" y="3904169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28" idx="0"/>
            <a:endCxn id="7" idx="5"/>
          </p:cNvCxnSpPr>
          <p:nvPr/>
        </p:nvCxnSpPr>
        <p:spPr>
          <a:xfrm rot="16200000" flipV="1">
            <a:off x="3210189" y="3424626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34" idx="0"/>
            <a:endCxn id="18" idx="5"/>
          </p:cNvCxnSpPr>
          <p:nvPr/>
        </p:nvCxnSpPr>
        <p:spPr>
          <a:xfrm rot="16200000" flipV="1">
            <a:off x="4733155" y="3985129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61755"/>
              </p:ext>
            </p:extLst>
          </p:nvPr>
        </p:nvGraphicFramePr>
        <p:xfrm>
          <a:off x="1894695" y="2399398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71625" y="2636630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2,3,1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5" y="2636630"/>
                <a:ext cx="1364541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パイ 69"/>
          <p:cNvSpPr/>
          <p:nvPr/>
        </p:nvSpPr>
        <p:spPr>
          <a:xfrm>
            <a:off x="2068941" y="41042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パイ 74"/>
          <p:cNvSpPr/>
          <p:nvPr/>
        </p:nvSpPr>
        <p:spPr>
          <a:xfrm>
            <a:off x="3666108" y="271265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パイ 78"/>
          <p:cNvSpPr/>
          <p:nvPr/>
        </p:nvSpPr>
        <p:spPr>
          <a:xfrm>
            <a:off x="4154010" y="271265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パイ 79"/>
          <p:cNvSpPr/>
          <p:nvPr/>
        </p:nvSpPr>
        <p:spPr>
          <a:xfrm>
            <a:off x="3040204" y="408613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パイ 80"/>
          <p:cNvSpPr/>
          <p:nvPr/>
        </p:nvSpPr>
        <p:spPr>
          <a:xfrm>
            <a:off x="4617341" y="270370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2" name="パイ 81"/>
          <p:cNvSpPr/>
          <p:nvPr/>
        </p:nvSpPr>
        <p:spPr>
          <a:xfrm>
            <a:off x="3960507" y="407895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パイ 82"/>
          <p:cNvSpPr/>
          <p:nvPr/>
        </p:nvSpPr>
        <p:spPr>
          <a:xfrm>
            <a:off x="3028027" y="63169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74" name="表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44522"/>
              </p:ext>
            </p:extLst>
          </p:nvPr>
        </p:nvGraphicFramePr>
        <p:xfrm>
          <a:off x="1894695" y="147142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/>
          <p:cNvCxnSpPr/>
          <p:nvPr/>
        </p:nvCxnSpPr>
        <p:spPr>
          <a:xfrm>
            <a:off x="3301445" y="1449633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764681" y="1447628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矢印コネクタ 89"/>
          <p:cNvCxnSpPr/>
          <p:nvPr/>
        </p:nvCxnSpPr>
        <p:spPr>
          <a:xfrm>
            <a:off x="3289588" y="2286540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3765677" y="2286540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円/楕円 74"/>
          <p:cNvSpPr/>
          <p:nvPr/>
        </p:nvSpPr>
        <p:spPr>
          <a:xfrm>
            <a:off x="366260" y="40821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>
            <a:stCxn id="75" idx="6"/>
          </p:cNvCxnSpPr>
          <p:nvPr/>
        </p:nvCxnSpPr>
        <p:spPr>
          <a:xfrm flipV="1">
            <a:off x="654260" y="4214748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Permuted pattern matching by using MTACA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220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81295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40381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99467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958553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1763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1410209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2369295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328381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287467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246553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3040381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999467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58553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8" idx="6"/>
            <a:endCxn id="19" idx="2"/>
          </p:cNvCxnSpPr>
          <p:nvPr/>
        </p:nvCxnSpPr>
        <p:spPr>
          <a:xfrm>
            <a:off x="3328381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6"/>
            <a:endCxn id="20" idx="2"/>
          </p:cNvCxnSpPr>
          <p:nvPr/>
        </p:nvCxnSpPr>
        <p:spPr>
          <a:xfrm>
            <a:off x="4287467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4"/>
            <a:endCxn id="18" idx="2"/>
          </p:cNvCxnSpPr>
          <p:nvPr/>
        </p:nvCxnSpPr>
        <p:spPr>
          <a:xfrm>
            <a:off x="2225295" y="4349873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1295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040381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999467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958553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17639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2369295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328381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287467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246553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4"/>
            <a:endCxn id="24" idx="1"/>
          </p:cNvCxnSpPr>
          <p:nvPr/>
        </p:nvCxnSpPr>
        <p:spPr>
          <a:xfrm>
            <a:off x="1266209" y="4349873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876725" y="627270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28" idx="6"/>
            <a:endCxn id="34" idx="2"/>
          </p:cNvCxnSpPr>
          <p:nvPr/>
        </p:nvCxnSpPr>
        <p:spPr>
          <a:xfrm flipV="1">
            <a:off x="6205639" y="6416700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75" idx="0"/>
          </p:cNvCxnSpPr>
          <p:nvPr/>
        </p:nvCxnSpPr>
        <p:spPr>
          <a:xfrm rot="16200000" flipH="1" flipV="1">
            <a:off x="878088" y="3694044"/>
            <a:ext cx="20293" cy="755949"/>
          </a:xfrm>
          <a:prstGeom prst="curvedConnector3">
            <a:avLst>
              <a:gd name="adj1" fmla="val -112649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1745752" y="3582330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8" idx="2"/>
            <a:endCxn id="6" idx="5"/>
          </p:cNvCxnSpPr>
          <p:nvPr/>
        </p:nvCxnSpPr>
        <p:spPr>
          <a:xfrm rot="10800000">
            <a:off x="1368033" y="4307696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24" idx="2"/>
            <a:endCxn id="6" idx="2"/>
          </p:cNvCxnSpPr>
          <p:nvPr/>
        </p:nvCxnSpPr>
        <p:spPr>
          <a:xfrm rot="10800000">
            <a:off x="1122209" y="4205873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8" idx="3"/>
            <a:endCxn id="24" idx="0"/>
          </p:cNvCxnSpPr>
          <p:nvPr/>
        </p:nvCxnSpPr>
        <p:spPr>
          <a:xfrm rot="5400000">
            <a:off x="1669737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9" idx="3"/>
            <a:endCxn id="25" idx="0"/>
          </p:cNvCxnSpPr>
          <p:nvPr/>
        </p:nvCxnSpPr>
        <p:spPr>
          <a:xfrm rot="5400000">
            <a:off x="2628823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0" idx="0"/>
            <a:endCxn id="7" idx="0"/>
          </p:cNvCxnSpPr>
          <p:nvPr/>
        </p:nvCxnSpPr>
        <p:spPr>
          <a:xfrm rot="16200000" flipV="1">
            <a:off x="3663924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11" idx="0"/>
            <a:endCxn id="8" idx="0"/>
          </p:cNvCxnSpPr>
          <p:nvPr/>
        </p:nvCxnSpPr>
        <p:spPr>
          <a:xfrm rot="16200000" flipV="1">
            <a:off x="4623010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19" idx="0"/>
            <a:endCxn id="7" idx="5"/>
          </p:cNvCxnSpPr>
          <p:nvPr/>
        </p:nvCxnSpPr>
        <p:spPr>
          <a:xfrm rot="16200000" flipV="1">
            <a:off x="2796013" y="3838801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20" idx="4"/>
            <a:endCxn id="24" idx="7"/>
          </p:cNvCxnSpPr>
          <p:nvPr/>
        </p:nvCxnSpPr>
        <p:spPr>
          <a:xfrm rot="5400000">
            <a:off x="3292837" y="4508538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5" idx="4"/>
            <a:endCxn id="6" idx="2"/>
          </p:cNvCxnSpPr>
          <p:nvPr/>
        </p:nvCxnSpPr>
        <p:spPr>
          <a:xfrm rot="5400000" flipH="1">
            <a:off x="974193" y="4353889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6" idx="4"/>
            <a:endCxn id="24" idx="4"/>
          </p:cNvCxnSpPr>
          <p:nvPr/>
        </p:nvCxnSpPr>
        <p:spPr>
          <a:xfrm rot="5400000">
            <a:off x="3184381" y="5604991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7" idx="0"/>
            <a:endCxn id="7" idx="5"/>
          </p:cNvCxnSpPr>
          <p:nvPr/>
        </p:nvCxnSpPr>
        <p:spPr>
          <a:xfrm rot="16200000" flipV="1">
            <a:off x="2730646" y="3904169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28" idx="0"/>
            <a:endCxn id="7" idx="5"/>
          </p:cNvCxnSpPr>
          <p:nvPr/>
        </p:nvCxnSpPr>
        <p:spPr>
          <a:xfrm rot="16200000" flipV="1">
            <a:off x="3210189" y="3424626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34" idx="0"/>
            <a:endCxn id="18" idx="5"/>
          </p:cNvCxnSpPr>
          <p:nvPr/>
        </p:nvCxnSpPr>
        <p:spPr>
          <a:xfrm rot="16200000" flipV="1">
            <a:off x="4733155" y="3985129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84156"/>
              </p:ext>
            </p:extLst>
          </p:nvPr>
        </p:nvGraphicFramePr>
        <p:xfrm>
          <a:off x="1894695" y="240606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71625" y="2643294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2,1,3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5" y="2643294"/>
                <a:ext cx="1364541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パイ 82"/>
          <p:cNvSpPr/>
          <p:nvPr/>
        </p:nvSpPr>
        <p:spPr>
          <a:xfrm>
            <a:off x="3028027" y="63169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パイ 75"/>
          <p:cNvSpPr/>
          <p:nvPr/>
        </p:nvSpPr>
        <p:spPr>
          <a:xfrm>
            <a:off x="1143365" y="41402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パイ 84"/>
          <p:cNvSpPr/>
          <p:nvPr/>
        </p:nvSpPr>
        <p:spPr>
          <a:xfrm>
            <a:off x="4617341" y="272896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70" name="表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16739"/>
              </p:ext>
            </p:extLst>
          </p:nvPr>
        </p:nvGraphicFramePr>
        <p:xfrm>
          <a:off x="1894695" y="147142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コネクタ 77"/>
          <p:cNvCxnSpPr/>
          <p:nvPr/>
        </p:nvCxnSpPr>
        <p:spPr>
          <a:xfrm>
            <a:off x="4702018" y="1425474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3770336" y="1435099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矢印コネクタ 79"/>
          <p:cNvCxnSpPr/>
          <p:nvPr/>
        </p:nvCxnSpPr>
        <p:spPr>
          <a:xfrm>
            <a:off x="3765677" y="2286540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4695267" y="2279166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円/楕円 88"/>
          <p:cNvSpPr/>
          <p:nvPr/>
        </p:nvSpPr>
        <p:spPr>
          <a:xfrm>
            <a:off x="366260" y="40821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90" name="直線矢印コネクタ 89"/>
          <p:cNvCxnSpPr>
            <a:stCxn id="89" idx="6"/>
          </p:cNvCxnSpPr>
          <p:nvPr/>
        </p:nvCxnSpPr>
        <p:spPr>
          <a:xfrm flipV="1">
            <a:off x="654260" y="4214748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Permuted pattern matching by using MTACA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220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81295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40381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99467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958553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17639" y="406187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1410209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2369295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328381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287467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246553" y="4205873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80" y="3339297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3040381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999467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58553" y="518625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8" idx="6"/>
            <a:endCxn id="19" idx="2"/>
          </p:cNvCxnSpPr>
          <p:nvPr/>
        </p:nvCxnSpPr>
        <p:spPr>
          <a:xfrm>
            <a:off x="3328381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6"/>
            <a:endCxn id="20" idx="2"/>
          </p:cNvCxnSpPr>
          <p:nvPr/>
        </p:nvCxnSpPr>
        <p:spPr>
          <a:xfrm>
            <a:off x="4287467" y="533025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4"/>
            <a:endCxn id="18" idx="2"/>
          </p:cNvCxnSpPr>
          <p:nvPr/>
        </p:nvCxnSpPr>
        <p:spPr>
          <a:xfrm>
            <a:off x="2225295" y="4349873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1295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040381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999467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958553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17639" y="627607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2369295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328381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287467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246553" y="6420077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4"/>
            <a:endCxn id="24" idx="1"/>
          </p:cNvCxnSpPr>
          <p:nvPr/>
        </p:nvCxnSpPr>
        <p:spPr>
          <a:xfrm>
            <a:off x="1266209" y="4349873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876725" y="627270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28" idx="6"/>
            <a:endCxn id="34" idx="2"/>
          </p:cNvCxnSpPr>
          <p:nvPr/>
        </p:nvCxnSpPr>
        <p:spPr>
          <a:xfrm flipV="1">
            <a:off x="6205639" y="6416700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23" y="3339297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6" y="3357299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09" y="3326916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51" y="3326688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7" y="4636784"/>
                <a:ext cx="665567" cy="849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02" y="4420029"/>
                <a:ext cx="665567" cy="7966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12" y="4361095"/>
                <a:ext cx="665567" cy="848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80" y="4987687"/>
                <a:ext cx="665567" cy="794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86" y="5552312"/>
                <a:ext cx="665567" cy="7945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2" y="5536074"/>
                <a:ext cx="665567" cy="8485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58" y="5532474"/>
                <a:ext cx="665567" cy="8485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4" y="5524501"/>
                <a:ext cx="665567" cy="7966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28" y="5460056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89" idx="0"/>
          </p:cNvCxnSpPr>
          <p:nvPr/>
        </p:nvCxnSpPr>
        <p:spPr>
          <a:xfrm rot="16200000" flipH="1" flipV="1">
            <a:off x="878088" y="3694044"/>
            <a:ext cx="20293" cy="755949"/>
          </a:xfrm>
          <a:prstGeom prst="curvedConnector3">
            <a:avLst>
              <a:gd name="adj1" fmla="val -112649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1745752" y="3582330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8" idx="2"/>
            <a:endCxn id="6" idx="5"/>
          </p:cNvCxnSpPr>
          <p:nvPr/>
        </p:nvCxnSpPr>
        <p:spPr>
          <a:xfrm rot="10800000">
            <a:off x="1368033" y="4307696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24" idx="2"/>
            <a:endCxn id="6" idx="2"/>
          </p:cNvCxnSpPr>
          <p:nvPr/>
        </p:nvCxnSpPr>
        <p:spPr>
          <a:xfrm rot="10800000">
            <a:off x="1122209" y="4205873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8" idx="3"/>
            <a:endCxn id="24" idx="0"/>
          </p:cNvCxnSpPr>
          <p:nvPr/>
        </p:nvCxnSpPr>
        <p:spPr>
          <a:xfrm rot="5400000">
            <a:off x="1669737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9" idx="3"/>
            <a:endCxn id="25" idx="0"/>
          </p:cNvCxnSpPr>
          <p:nvPr/>
        </p:nvCxnSpPr>
        <p:spPr>
          <a:xfrm rot="5400000">
            <a:off x="2628823" y="4863255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0" idx="0"/>
            <a:endCxn id="7" idx="0"/>
          </p:cNvCxnSpPr>
          <p:nvPr/>
        </p:nvCxnSpPr>
        <p:spPr>
          <a:xfrm rot="16200000" flipV="1">
            <a:off x="3663924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11" idx="0"/>
            <a:endCxn id="8" idx="0"/>
          </p:cNvCxnSpPr>
          <p:nvPr/>
        </p:nvCxnSpPr>
        <p:spPr>
          <a:xfrm rot="16200000" flipV="1">
            <a:off x="4623010" y="2623244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19" idx="0"/>
            <a:endCxn id="7" idx="5"/>
          </p:cNvCxnSpPr>
          <p:nvPr/>
        </p:nvCxnSpPr>
        <p:spPr>
          <a:xfrm rot="16200000" flipV="1">
            <a:off x="2796013" y="3838801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20" idx="4"/>
            <a:endCxn id="24" idx="7"/>
          </p:cNvCxnSpPr>
          <p:nvPr/>
        </p:nvCxnSpPr>
        <p:spPr>
          <a:xfrm rot="5400000">
            <a:off x="3292837" y="4508538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5" idx="4"/>
            <a:endCxn id="6" idx="2"/>
          </p:cNvCxnSpPr>
          <p:nvPr/>
        </p:nvCxnSpPr>
        <p:spPr>
          <a:xfrm rot="5400000" flipH="1">
            <a:off x="974193" y="4353889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6" idx="4"/>
            <a:endCxn id="24" idx="4"/>
          </p:cNvCxnSpPr>
          <p:nvPr/>
        </p:nvCxnSpPr>
        <p:spPr>
          <a:xfrm rot="5400000">
            <a:off x="3184381" y="5604991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7" idx="0"/>
            <a:endCxn id="7" idx="5"/>
          </p:cNvCxnSpPr>
          <p:nvPr/>
        </p:nvCxnSpPr>
        <p:spPr>
          <a:xfrm rot="16200000" flipV="1">
            <a:off x="2730646" y="3904169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28" idx="0"/>
            <a:endCxn id="7" idx="5"/>
          </p:cNvCxnSpPr>
          <p:nvPr/>
        </p:nvCxnSpPr>
        <p:spPr>
          <a:xfrm rot="16200000" flipV="1">
            <a:off x="3210189" y="3424626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34" idx="0"/>
            <a:endCxn id="18" idx="5"/>
          </p:cNvCxnSpPr>
          <p:nvPr/>
        </p:nvCxnSpPr>
        <p:spPr>
          <a:xfrm rot="16200000" flipV="1">
            <a:off x="4733155" y="3985129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46893"/>
              </p:ext>
            </p:extLst>
          </p:nvPr>
        </p:nvGraphicFramePr>
        <p:xfrm>
          <a:off x="1894695" y="2406063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71625" y="2643295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5" y="2643295"/>
                <a:ext cx="1364541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パイ 75"/>
          <p:cNvSpPr/>
          <p:nvPr/>
        </p:nvSpPr>
        <p:spPr>
          <a:xfrm>
            <a:off x="1143365" y="41402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パイ 84"/>
          <p:cNvSpPr/>
          <p:nvPr/>
        </p:nvSpPr>
        <p:spPr>
          <a:xfrm>
            <a:off x="4617341" y="272896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" name="パイ 70"/>
          <p:cNvSpPr/>
          <p:nvPr/>
        </p:nvSpPr>
        <p:spPr>
          <a:xfrm>
            <a:off x="5102553" y="270204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パイ 71"/>
          <p:cNvSpPr/>
          <p:nvPr/>
        </p:nvSpPr>
        <p:spPr>
          <a:xfrm>
            <a:off x="5560527" y="27094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パイ 72"/>
          <p:cNvSpPr/>
          <p:nvPr/>
        </p:nvSpPr>
        <p:spPr>
          <a:xfrm>
            <a:off x="2098123" y="410422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パイ 73"/>
          <p:cNvSpPr/>
          <p:nvPr/>
        </p:nvSpPr>
        <p:spPr>
          <a:xfrm>
            <a:off x="3049829" y="409680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パイ 74"/>
          <p:cNvSpPr/>
          <p:nvPr/>
        </p:nvSpPr>
        <p:spPr>
          <a:xfrm>
            <a:off x="2088767" y="635442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80" name="表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88705"/>
              </p:ext>
            </p:extLst>
          </p:nvPr>
        </p:nvGraphicFramePr>
        <p:xfrm>
          <a:off x="1894695" y="147142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コネクタ 77"/>
          <p:cNvCxnSpPr/>
          <p:nvPr/>
        </p:nvCxnSpPr>
        <p:spPr>
          <a:xfrm>
            <a:off x="4702018" y="1434902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5162892" y="1434902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5638821" y="1425475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85"/>
          <p:cNvCxnSpPr/>
          <p:nvPr/>
        </p:nvCxnSpPr>
        <p:spPr>
          <a:xfrm>
            <a:off x="4687892" y="2277454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5160521" y="2276914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5638821" y="2276914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5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Permuted pattern matching by using MTACA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122209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081295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040381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999467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958553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17639" y="406187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1410209" y="4205872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2369295" y="4205872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328381" y="4205872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287467" y="4205872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246553" y="4205872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32780" y="3339296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80" y="3339296"/>
                <a:ext cx="665567" cy="7945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3040381" y="51862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999467" y="51862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58553" y="51862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8" idx="6"/>
            <a:endCxn id="19" idx="2"/>
          </p:cNvCxnSpPr>
          <p:nvPr/>
        </p:nvCxnSpPr>
        <p:spPr>
          <a:xfrm>
            <a:off x="3328381" y="5330255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6"/>
            <a:endCxn id="20" idx="2"/>
          </p:cNvCxnSpPr>
          <p:nvPr/>
        </p:nvCxnSpPr>
        <p:spPr>
          <a:xfrm>
            <a:off x="4287467" y="5330255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4"/>
            <a:endCxn id="18" idx="2"/>
          </p:cNvCxnSpPr>
          <p:nvPr/>
        </p:nvCxnSpPr>
        <p:spPr>
          <a:xfrm>
            <a:off x="2225295" y="4349872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1295" y="627607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040381" y="627607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999467" y="627607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958553" y="627607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917639" y="627607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2369295" y="642007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328381" y="642007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287467" y="642007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246553" y="642007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4"/>
            <a:endCxn id="24" idx="1"/>
          </p:cNvCxnSpPr>
          <p:nvPr/>
        </p:nvCxnSpPr>
        <p:spPr>
          <a:xfrm>
            <a:off x="1266209" y="4349872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6876725" y="627269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>
            <a:stCxn id="28" idx="6"/>
            <a:endCxn id="34" idx="2"/>
          </p:cNvCxnSpPr>
          <p:nvPr/>
        </p:nvCxnSpPr>
        <p:spPr>
          <a:xfrm flipV="1">
            <a:off x="6205639" y="6416699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386123" y="3339296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23" y="3339296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39466" y="3357298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6" y="3357298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292809" y="332691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09" y="3326915"/>
                <a:ext cx="665567" cy="8485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246151" y="332668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51" y="3326687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2102447" y="4636783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7" y="4636783"/>
                <a:ext cx="665567" cy="8492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3339602" y="4420028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602" y="4420028"/>
                <a:ext cx="665567" cy="7966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4293012" y="4361094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012" y="4361094"/>
                <a:ext cx="665567" cy="8485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1111680" y="4987686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80" y="4987686"/>
                <a:ext cx="665567" cy="7945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2398186" y="5552311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86" y="5552311"/>
                <a:ext cx="665567" cy="7945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41372" y="5536073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2" y="5536073"/>
                <a:ext cx="665567" cy="8485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4284558" y="5532473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58" y="5532473"/>
                <a:ext cx="665567" cy="84850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5227744" y="5524500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4" y="5524500"/>
                <a:ext cx="665567" cy="7966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6170928" y="5460055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28" y="5460055"/>
                <a:ext cx="665567" cy="8485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92" idx="0"/>
          </p:cNvCxnSpPr>
          <p:nvPr/>
        </p:nvCxnSpPr>
        <p:spPr>
          <a:xfrm rot="16200000" flipH="1" flipV="1">
            <a:off x="878088" y="3694044"/>
            <a:ext cx="20294" cy="755949"/>
          </a:xfrm>
          <a:prstGeom prst="curvedConnector3">
            <a:avLst>
              <a:gd name="adj1" fmla="val -11264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1745752" y="3582329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18" idx="2"/>
            <a:endCxn id="6" idx="5"/>
          </p:cNvCxnSpPr>
          <p:nvPr/>
        </p:nvCxnSpPr>
        <p:spPr>
          <a:xfrm rot="10800000">
            <a:off x="1368033" y="4307695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24" idx="2"/>
            <a:endCxn id="6" idx="2"/>
          </p:cNvCxnSpPr>
          <p:nvPr/>
        </p:nvCxnSpPr>
        <p:spPr>
          <a:xfrm rot="10800000">
            <a:off x="1122209" y="4205872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8" idx="3"/>
            <a:endCxn id="24" idx="0"/>
          </p:cNvCxnSpPr>
          <p:nvPr/>
        </p:nvCxnSpPr>
        <p:spPr>
          <a:xfrm rot="5400000">
            <a:off x="1669737" y="4863254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9" idx="3"/>
            <a:endCxn id="25" idx="0"/>
          </p:cNvCxnSpPr>
          <p:nvPr/>
        </p:nvCxnSpPr>
        <p:spPr>
          <a:xfrm rot="5400000">
            <a:off x="2628823" y="4863254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0" idx="0"/>
            <a:endCxn id="7" idx="0"/>
          </p:cNvCxnSpPr>
          <p:nvPr/>
        </p:nvCxnSpPr>
        <p:spPr>
          <a:xfrm rot="16200000" flipV="1">
            <a:off x="3663924" y="2623243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11" idx="0"/>
            <a:endCxn id="8" idx="0"/>
          </p:cNvCxnSpPr>
          <p:nvPr/>
        </p:nvCxnSpPr>
        <p:spPr>
          <a:xfrm rot="16200000" flipV="1">
            <a:off x="4623010" y="2623243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19" idx="0"/>
            <a:endCxn id="7" idx="5"/>
          </p:cNvCxnSpPr>
          <p:nvPr/>
        </p:nvCxnSpPr>
        <p:spPr>
          <a:xfrm rot="16200000" flipV="1">
            <a:off x="2796013" y="3838800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20" idx="4"/>
            <a:endCxn id="24" idx="7"/>
          </p:cNvCxnSpPr>
          <p:nvPr/>
        </p:nvCxnSpPr>
        <p:spPr>
          <a:xfrm rot="5400000">
            <a:off x="3292837" y="4508537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25" idx="4"/>
            <a:endCxn id="6" idx="2"/>
          </p:cNvCxnSpPr>
          <p:nvPr/>
        </p:nvCxnSpPr>
        <p:spPr>
          <a:xfrm rot="5400000" flipH="1">
            <a:off x="974193" y="4353888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6" idx="4"/>
            <a:endCxn id="24" idx="4"/>
          </p:cNvCxnSpPr>
          <p:nvPr/>
        </p:nvCxnSpPr>
        <p:spPr>
          <a:xfrm rot="5400000">
            <a:off x="3184381" y="5604990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7" idx="0"/>
            <a:endCxn id="7" idx="5"/>
          </p:cNvCxnSpPr>
          <p:nvPr/>
        </p:nvCxnSpPr>
        <p:spPr>
          <a:xfrm rot="16200000" flipV="1">
            <a:off x="2730646" y="3904168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28" idx="0"/>
            <a:endCxn id="7" idx="5"/>
          </p:cNvCxnSpPr>
          <p:nvPr/>
        </p:nvCxnSpPr>
        <p:spPr>
          <a:xfrm rot="16200000" flipV="1">
            <a:off x="3210189" y="3424625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34" idx="0"/>
            <a:endCxn id="18" idx="5"/>
          </p:cNvCxnSpPr>
          <p:nvPr/>
        </p:nvCxnSpPr>
        <p:spPr>
          <a:xfrm rot="16200000" flipV="1">
            <a:off x="4733155" y="3985128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68620"/>
              </p:ext>
            </p:extLst>
          </p:nvPr>
        </p:nvGraphicFramePr>
        <p:xfrm>
          <a:off x="1894695" y="2406064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71625" y="2643296"/>
                <a:ext cx="1364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pc="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pc="30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5" y="2643296"/>
                <a:ext cx="1364541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パイ 75"/>
          <p:cNvSpPr/>
          <p:nvPr/>
        </p:nvSpPr>
        <p:spPr>
          <a:xfrm>
            <a:off x="1143365" y="414022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パイ 71"/>
          <p:cNvSpPr/>
          <p:nvPr/>
        </p:nvSpPr>
        <p:spPr>
          <a:xfrm>
            <a:off x="5560527" y="27094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パイ 72"/>
          <p:cNvSpPr/>
          <p:nvPr/>
        </p:nvSpPr>
        <p:spPr>
          <a:xfrm>
            <a:off x="2098123" y="410422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パイ 73"/>
          <p:cNvSpPr/>
          <p:nvPr/>
        </p:nvSpPr>
        <p:spPr>
          <a:xfrm>
            <a:off x="3049829" y="4096807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パイ 79"/>
          <p:cNvSpPr/>
          <p:nvPr/>
        </p:nvSpPr>
        <p:spPr>
          <a:xfrm>
            <a:off x="5989639" y="27094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パイ 80"/>
          <p:cNvSpPr/>
          <p:nvPr/>
        </p:nvSpPr>
        <p:spPr>
          <a:xfrm>
            <a:off x="6490227" y="270035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2" name="パイ 81"/>
          <p:cNvSpPr/>
          <p:nvPr/>
        </p:nvSpPr>
        <p:spPr>
          <a:xfrm>
            <a:off x="6932673" y="270035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パイ 82"/>
          <p:cNvSpPr/>
          <p:nvPr/>
        </p:nvSpPr>
        <p:spPr>
          <a:xfrm>
            <a:off x="7419927" y="271030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パイ 83"/>
          <p:cNvSpPr/>
          <p:nvPr/>
        </p:nvSpPr>
        <p:spPr>
          <a:xfrm>
            <a:off x="7875918" y="27094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パイ 85"/>
          <p:cNvSpPr/>
          <p:nvPr/>
        </p:nvSpPr>
        <p:spPr>
          <a:xfrm>
            <a:off x="3994895" y="410902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パイ 86"/>
          <p:cNvSpPr/>
          <p:nvPr/>
        </p:nvSpPr>
        <p:spPr>
          <a:xfrm>
            <a:off x="4923670" y="409753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パイ 87"/>
          <p:cNvSpPr/>
          <p:nvPr/>
        </p:nvSpPr>
        <p:spPr>
          <a:xfrm>
            <a:off x="5896552" y="408927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45574"/>
              </p:ext>
            </p:extLst>
          </p:nvPr>
        </p:nvGraphicFramePr>
        <p:xfrm>
          <a:off x="1894695" y="1471426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2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3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3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accent4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accent4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9" y="1765470"/>
                <a:ext cx="45397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コネクタ 78"/>
          <p:cNvCxnSpPr/>
          <p:nvPr/>
        </p:nvCxnSpPr>
        <p:spPr>
          <a:xfrm>
            <a:off x="5638821" y="1425473"/>
            <a:ext cx="0" cy="842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61" y="4000422"/>
                <a:ext cx="545342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25" y="5124499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4" y="6205599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円/楕円 91"/>
          <p:cNvSpPr/>
          <p:nvPr/>
        </p:nvSpPr>
        <p:spPr>
          <a:xfrm>
            <a:off x="366260" y="40821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93" name="直線矢印コネクタ 92"/>
          <p:cNvCxnSpPr>
            <a:stCxn id="92" idx="6"/>
          </p:cNvCxnSpPr>
          <p:nvPr/>
        </p:nvCxnSpPr>
        <p:spPr>
          <a:xfrm flipV="1">
            <a:off x="654260" y="4214748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4" y="3382914"/>
                <a:ext cx="349776" cy="77598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矢印コネクタ 94"/>
          <p:cNvCxnSpPr/>
          <p:nvPr/>
        </p:nvCxnSpPr>
        <p:spPr>
          <a:xfrm>
            <a:off x="5631447" y="2260111"/>
            <a:ext cx="8293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349425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6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1"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dirty="0" smtClean="0">
                                      <a:latin typeface="Cambria Math" panose="02040503050406030204" pitchFamily="18" charset="0"/>
                                    </a:rPr>
                                    <m:t>𝑑𝑀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1" lang="en-US" altLang="ja-JP" sz="1600" baseline="30000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349425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93846" r="-151299" b="-6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93846" r="-215" b="-6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193846" r="-151299" b="-5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193846" r="-215" b="-5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289394" r="-151299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289394" r="-215" b="-404545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395385" r="-151299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395385" r="-215" b="-3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495385" r="-151299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495385" r="-215" b="-2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595385" r="-151299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595385" r="-215" b="-1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695385" r="-15129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695385" r="-215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contributions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47547" y="5060962"/>
            <a:ext cx="8288535" cy="38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1179" y="1521083"/>
            <a:ext cx="85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propose four </a:t>
            </a:r>
            <a:r>
              <a:rPr lang="en-US" altLang="ja-JP" dirty="0"/>
              <a:t>full-permuted </a:t>
            </a:r>
            <a:r>
              <a:rPr kumimoji="1" lang="en-US" altLang="ja-JP" dirty="0" smtClean="0"/>
              <a:t>pattern matching algorithms </a:t>
            </a:r>
            <a:r>
              <a:rPr lang="en-US" altLang="ja-JP" dirty="0" smtClean="0"/>
              <a:t>that</a:t>
            </a:r>
            <a:r>
              <a:rPr kumimoji="1" lang="en-US" altLang="ja-JP" dirty="0" smtClean="0"/>
              <a:t> preprocess the pattern.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179" y="1816673"/>
            <a:ext cx="73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Our </a:t>
            </a:r>
            <a:r>
              <a:rPr kumimoji="1" lang="en-US" altLang="ja-JP" dirty="0" smtClean="0"/>
              <a:t>algorithms are practically faster than existing algorithms by experiment.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1179" y="5644148"/>
            <a:ext cx="5028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1) Can perform multi-track dictionary matching (multiple patterns)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2)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is the length </a:t>
                </a:r>
                <a:r>
                  <a:rPr lang="en-US" altLang="ja-JP" sz="1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blipFill rotWithShape="0">
                <a:blip r:embed="rId3"/>
                <a:stretch>
                  <a:fillRect l="-386" t="-104000" b="-16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9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2800" dirty="0"/>
              <a:t>Multi-track permuted matching </a:t>
            </a:r>
            <a:r>
              <a:rPr lang="en-US" altLang="ja-JP" sz="2800" dirty="0" smtClean="0"/>
              <a:t>automaton (MTPMA)</a:t>
            </a:r>
            <a:endParaRPr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983572" y="1636423"/>
                <a:ext cx="1921552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72" y="1636423"/>
                <a:ext cx="1921552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/楕円 6"/>
          <p:cNvSpPr/>
          <p:nvPr/>
        </p:nvSpPr>
        <p:spPr>
          <a:xfrm>
            <a:off x="1139958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06606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73254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39902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06550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973196" y="6061766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1427958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1994606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2561254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3127902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6"/>
            <a:endCxn id="12" idx="2"/>
          </p:cNvCxnSpPr>
          <p:nvPr/>
        </p:nvCxnSpPr>
        <p:spPr>
          <a:xfrm>
            <a:off x="3694550" y="6205766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線コネクタ 17"/>
          <p:cNvCxnSpPr>
            <a:stCxn id="7" idx="0"/>
            <a:endCxn id="261" idx="0"/>
          </p:cNvCxnSpPr>
          <p:nvPr/>
        </p:nvCxnSpPr>
        <p:spPr>
          <a:xfrm rot="16200000" flipV="1">
            <a:off x="1001541" y="5779349"/>
            <a:ext cx="2967" cy="561868"/>
          </a:xfrm>
          <a:prstGeom prst="curvedConnector3">
            <a:avLst>
              <a:gd name="adj1" fmla="val 780475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線コネクタ 18"/>
          <p:cNvCxnSpPr>
            <a:stCxn id="8" idx="4"/>
            <a:endCxn id="7" idx="4"/>
          </p:cNvCxnSpPr>
          <p:nvPr/>
        </p:nvCxnSpPr>
        <p:spPr>
          <a:xfrm rot="5400000">
            <a:off x="1567282" y="6066442"/>
            <a:ext cx="12700" cy="566648"/>
          </a:xfrm>
          <a:prstGeom prst="curvedConnector3">
            <a:avLst>
              <a:gd name="adj1" fmla="val 66942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線コネクタ 19"/>
          <p:cNvCxnSpPr>
            <a:stCxn id="11" idx="4"/>
            <a:endCxn id="8" idx="5"/>
          </p:cNvCxnSpPr>
          <p:nvPr/>
        </p:nvCxnSpPr>
        <p:spPr>
          <a:xfrm rot="5400000" flipH="1">
            <a:off x="2730401" y="5529618"/>
            <a:ext cx="42177" cy="1598121"/>
          </a:xfrm>
          <a:prstGeom prst="curvedConnector3">
            <a:avLst>
              <a:gd name="adj1" fmla="val -5420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>
            <a:stCxn id="12" idx="4"/>
            <a:endCxn id="9" idx="4"/>
          </p:cNvCxnSpPr>
          <p:nvPr/>
        </p:nvCxnSpPr>
        <p:spPr>
          <a:xfrm rot="5400000">
            <a:off x="3267225" y="5499795"/>
            <a:ext cx="12700" cy="169994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252564" y="533919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64" y="5339190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815546" y="533919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6" y="5339190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2375125" y="535719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25" y="5357192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941099" y="532680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99" y="5326809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501090" y="5326581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90" y="5326581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曲線コネクタ 26"/>
          <p:cNvCxnSpPr>
            <a:stCxn id="10" idx="4"/>
            <a:endCxn id="7" idx="4"/>
          </p:cNvCxnSpPr>
          <p:nvPr/>
        </p:nvCxnSpPr>
        <p:spPr>
          <a:xfrm rot="5400000">
            <a:off x="2133930" y="5499794"/>
            <a:ext cx="12700" cy="1699944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/>
          <p:cNvSpPr/>
          <p:nvPr/>
        </p:nvSpPr>
        <p:spPr>
          <a:xfrm>
            <a:off x="721297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87945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854593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421241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987889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3554535" y="2714892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64" idx="6"/>
            <a:endCxn id="65" idx="2"/>
          </p:cNvCxnSpPr>
          <p:nvPr/>
        </p:nvCxnSpPr>
        <p:spPr>
          <a:xfrm>
            <a:off x="1009297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65" idx="6"/>
            <a:endCxn id="66" idx="2"/>
          </p:cNvCxnSpPr>
          <p:nvPr/>
        </p:nvCxnSpPr>
        <p:spPr>
          <a:xfrm>
            <a:off x="1575945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66" idx="6"/>
            <a:endCxn id="67" idx="2"/>
          </p:cNvCxnSpPr>
          <p:nvPr/>
        </p:nvCxnSpPr>
        <p:spPr>
          <a:xfrm>
            <a:off x="2142593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7" idx="6"/>
            <a:endCxn id="68" idx="2"/>
          </p:cNvCxnSpPr>
          <p:nvPr/>
        </p:nvCxnSpPr>
        <p:spPr>
          <a:xfrm>
            <a:off x="2709241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68" idx="6"/>
            <a:endCxn id="69" idx="2"/>
          </p:cNvCxnSpPr>
          <p:nvPr/>
        </p:nvCxnSpPr>
        <p:spPr>
          <a:xfrm>
            <a:off x="3275889" y="2858892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74"/>
          <p:cNvSpPr/>
          <p:nvPr/>
        </p:nvSpPr>
        <p:spPr>
          <a:xfrm>
            <a:off x="1848243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2414891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2981539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548185" y="3317955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9" name="直線矢印コネクタ 78"/>
          <p:cNvCxnSpPr>
            <a:stCxn id="75" idx="6"/>
            <a:endCxn id="76" idx="2"/>
          </p:cNvCxnSpPr>
          <p:nvPr/>
        </p:nvCxnSpPr>
        <p:spPr>
          <a:xfrm>
            <a:off x="2136243" y="3461955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76" idx="6"/>
            <a:endCxn id="77" idx="2"/>
          </p:cNvCxnSpPr>
          <p:nvPr/>
        </p:nvCxnSpPr>
        <p:spPr>
          <a:xfrm>
            <a:off x="2702891" y="3461955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77" idx="6"/>
            <a:endCxn id="78" idx="2"/>
          </p:cNvCxnSpPr>
          <p:nvPr/>
        </p:nvCxnSpPr>
        <p:spPr>
          <a:xfrm>
            <a:off x="3269539" y="3461955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/>
          <p:cNvSpPr/>
          <p:nvPr/>
        </p:nvSpPr>
        <p:spPr>
          <a:xfrm>
            <a:off x="1287945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854593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2421241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987889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554535" y="393288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87" name="直線矢印コネクタ 86"/>
          <p:cNvCxnSpPr>
            <a:stCxn id="82" idx="6"/>
            <a:endCxn id="83" idx="2"/>
          </p:cNvCxnSpPr>
          <p:nvPr/>
        </p:nvCxnSpPr>
        <p:spPr>
          <a:xfrm>
            <a:off x="1575945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83" idx="6"/>
            <a:endCxn id="84" idx="2"/>
          </p:cNvCxnSpPr>
          <p:nvPr/>
        </p:nvCxnSpPr>
        <p:spPr>
          <a:xfrm>
            <a:off x="2142593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84" idx="6"/>
            <a:endCxn id="85" idx="2"/>
          </p:cNvCxnSpPr>
          <p:nvPr/>
        </p:nvCxnSpPr>
        <p:spPr>
          <a:xfrm>
            <a:off x="2709241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5" idx="6"/>
            <a:endCxn id="86" idx="2"/>
          </p:cNvCxnSpPr>
          <p:nvPr/>
        </p:nvCxnSpPr>
        <p:spPr>
          <a:xfrm>
            <a:off x="3275889" y="4076883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970620" y="24518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20" y="2451876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2074168" y="24518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8" y="2451876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1516284" y="24624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2462427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2053571" y="308381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1" y="3083814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/>
              <p:cNvSpPr/>
              <p:nvPr/>
            </p:nvSpPr>
            <p:spPr>
              <a:xfrm>
                <a:off x="2638485" y="309262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9" name="正方形/長方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85" y="3092622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3207463" y="36930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63" y="3693088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正方形/長方形 100"/>
              <p:cNvSpPr/>
              <p:nvPr/>
            </p:nvSpPr>
            <p:spPr>
              <a:xfrm>
                <a:off x="2640815" y="370169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1" name="正方形/長方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5" y="3701695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2074168" y="37098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8" y="3709849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/>
              <p:cNvSpPr/>
              <p:nvPr/>
            </p:nvSpPr>
            <p:spPr>
              <a:xfrm>
                <a:off x="2640816" y="24624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3" name="正方形/長方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6" y="2462427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/>
              <p:cNvSpPr/>
              <p:nvPr/>
            </p:nvSpPr>
            <p:spPr>
              <a:xfrm>
                <a:off x="3218690" y="245822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4" name="正方形/長方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90" y="2458226"/>
                <a:ext cx="41549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正方形/長方形 104"/>
              <p:cNvSpPr/>
              <p:nvPr/>
            </p:nvSpPr>
            <p:spPr>
              <a:xfrm>
                <a:off x="3201113" y="309827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5" name="正方形/長方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13" y="3098271"/>
                <a:ext cx="41549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/>
              <p:cNvSpPr/>
              <p:nvPr/>
            </p:nvSpPr>
            <p:spPr>
              <a:xfrm>
                <a:off x="1507520" y="370169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6" name="正方形/長方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20" y="3701695"/>
                <a:ext cx="41549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直線矢印コネクタ 106"/>
          <p:cNvCxnSpPr>
            <a:stCxn id="65" idx="5"/>
            <a:endCxn id="75" idx="1"/>
          </p:cNvCxnSpPr>
          <p:nvPr/>
        </p:nvCxnSpPr>
        <p:spPr>
          <a:xfrm>
            <a:off x="1533768" y="2960715"/>
            <a:ext cx="356652" cy="399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64" idx="4"/>
            <a:endCxn id="82" idx="1"/>
          </p:cNvCxnSpPr>
          <p:nvPr/>
        </p:nvCxnSpPr>
        <p:spPr>
          <a:xfrm>
            <a:off x="865297" y="3002892"/>
            <a:ext cx="464825" cy="972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1668169" y="29310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69" y="2931005"/>
                <a:ext cx="415498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正方形/長方形 117"/>
              <p:cNvSpPr/>
              <p:nvPr/>
            </p:nvSpPr>
            <p:spPr>
              <a:xfrm>
                <a:off x="1043919" y="32553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8" name="正方形/長方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19" y="3255357"/>
                <a:ext cx="41549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曲線コネクタ 118"/>
          <p:cNvCxnSpPr>
            <a:stCxn id="64" idx="0"/>
            <a:endCxn id="255" idx="0"/>
          </p:cNvCxnSpPr>
          <p:nvPr/>
        </p:nvCxnSpPr>
        <p:spPr>
          <a:xfrm rot="16200000" flipV="1">
            <a:off x="581323" y="2430918"/>
            <a:ext cx="3735" cy="564214"/>
          </a:xfrm>
          <a:prstGeom prst="curvedConnector3">
            <a:avLst>
              <a:gd name="adj1" fmla="val 622048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曲線コネクタ 121"/>
          <p:cNvCxnSpPr>
            <a:stCxn id="65" idx="0"/>
            <a:endCxn id="64" idx="0"/>
          </p:cNvCxnSpPr>
          <p:nvPr/>
        </p:nvCxnSpPr>
        <p:spPr>
          <a:xfrm rot="16200000" flipV="1">
            <a:off x="1148621" y="2431568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曲線コネクタ 126"/>
          <p:cNvCxnSpPr>
            <a:stCxn id="82" idx="4"/>
            <a:endCxn id="64" idx="3"/>
          </p:cNvCxnSpPr>
          <p:nvPr/>
        </p:nvCxnSpPr>
        <p:spPr>
          <a:xfrm rot="5400000" flipH="1">
            <a:off x="467626" y="3256564"/>
            <a:ext cx="1260168" cy="668471"/>
          </a:xfrm>
          <a:prstGeom prst="curvedConnector3">
            <a:avLst>
              <a:gd name="adj1" fmla="val -974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曲線コネクタ 130"/>
          <p:cNvCxnSpPr>
            <a:stCxn id="66" idx="0"/>
            <a:endCxn id="65" idx="0"/>
          </p:cNvCxnSpPr>
          <p:nvPr/>
        </p:nvCxnSpPr>
        <p:spPr>
          <a:xfrm rot="16200000" flipV="1">
            <a:off x="1715269" y="2431568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曲線コネクタ 133"/>
          <p:cNvCxnSpPr>
            <a:stCxn id="67" idx="0"/>
            <a:endCxn id="66" idx="0"/>
          </p:cNvCxnSpPr>
          <p:nvPr/>
        </p:nvCxnSpPr>
        <p:spPr>
          <a:xfrm rot="16200000" flipV="1">
            <a:off x="2281917" y="2431568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曲線コネクタ 136"/>
          <p:cNvCxnSpPr>
            <a:stCxn id="68" idx="3"/>
            <a:endCxn id="75" idx="0"/>
          </p:cNvCxnSpPr>
          <p:nvPr/>
        </p:nvCxnSpPr>
        <p:spPr>
          <a:xfrm rot="5400000">
            <a:off x="2332535" y="2620424"/>
            <a:ext cx="357240" cy="1037823"/>
          </a:xfrm>
          <a:prstGeom prst="curvedConnector3">
            <a:avLst>
              <a:gd name="adj1" fmla="val 288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曲線コネクタ 140"/>
          <p:cNvCxnSpPr>
            <a:stCxn id="75" idx="3"/>
            <a:endCxn id="82" idx="0"/>
          </p:cNvCxnSpPr>
          <p:nvPr/>
        </p:nvCxnSpPr>
        <p:spPr>
          <a:xfrm rot="5400000">
            <a:off x="1476631" y="3519093"/>
            <a:ext cx="369105" cy="458475"/>
          </a:xfrm>
          <a:prstGeom prst="curvedConnector3">
            <a:avLst>
              <a:gd name="adj1" fmla="val 151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曲線コネクタ 144"/>
          <p:cNvCxnSpPr>
            <a:stCxn id="83" idx="4"/>
            <a:endCxn id="82" idx="4"/>
          </p:cNvCxnSpPr>
          <p:nvPr/>
        </p:nvCxnSpPr>
        <p:spPr>
          <a:xfrm rot="5400000">
            <a:off x="1715269" y="3937559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曲線コネクタ 148"/>
          <p:cNvCxnSpPr>
            <a:stCxn id="84" idx="1"/>
            <a:endCxn id="65" idx="4"/>
          </p:cNvCxnSpPr>
          <p:nvPr/>
        </p:nvCxnSpPr>
        <p:spPr>
          <a:xfrm rot="16200000" flipV="1">
            <a:off x="1461598" y="2973239"/>
            <a:ext cx="972168" cy="1031473"/>
          </a:xfrm>
          <a:prstGeom prst="curvedConnector3">
            <a:avLst>
              <a:gd name="adj1" fmla="val 2745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76" idx="0"/>
            <a:endCxn id="65" idx="4"/>
          </p:cNvCxnSpPr>
          <p:nvPr/>
        </p:nvCxnSpPr>
        <p:spPr>
          <a:xfrm rot="16200000" flipV="1">
            <a:off x="1837887" y="2596951"/>
            <a:ext cx="315063" cy="1126946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線コネクタ 155"/>
          <p:cNvCxnSpPr>
            <a:stCxn id="69" idx="6"/>
            <a:endCxn id="83" idx="5"/>
          </p:cNvCxnSpPr>
          <p:nvPr/>
        </p:nvCxnSpPr>
        <p:spPr>
          <a:xfrm flipH="1">
            <a:off x="2100416" y="2858892"/>
            <a:ext cx="1742119" cy="1319814"/>
          </a:xfrm>
          <a:prstGeom prst="curvedConnector4">
            <a:avLst>
              <a:gd name="adj1" fmla="val -32208"/>
              <a:gd name="adj2" fmla="val 12051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曲線コネクタ 165"/>
          <p:cNvCxnSpPr>
            <a:stCxn id="85" idx="0"/>
            <a:endCxn id="66" idx="5"/>
          </p:cNvCxnSpPr>
          <p:nvPr/>
        </p:nvCxnSpPr>
        <p:spPr>
          <a:xfrm rot="16200000" flipV="1">
            <a:off x="2130069" y="2931062"/>
            <a:ext cx="972168" cy="1031473"/>
          </a:xfrm>
          <a:prstGeom prst="curvedConnector3">
            <a:avLst>
              <a:gd name="adj1" fmla="val 212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曲線コネクタ 169"/>
          <p:cNvCxnSpPr>
            <a:stCxn id="86" idx="6"/>
            <a:endCxn id="67" idx="4"/>
          </p:cNvCxnSpPr>
          <p:nvPr/>
        </p:nvCxnSpPr>
        <p:spPr>
          <a:xfrm flipH="1" flipV="1">
            <a:off x="2565241" y="3002892"/>
            <a:ext cx="1277294" cy="1073991"/>
          </a:xfrm>
          <a:prstGeom prst="curvedConnector4">
            <a:avLst>
              <a:gd name="adj1" fmla="val -17897"/>
              <a:gd name="adj2" fmla="val 9259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曲線コネクタ 175"/>
          <p:cNvCxnSpPr>
            <a:stCxn id="77" idx="0"/>
            <a:endCxn id="66" idx="5"/>
          </p:cNvCxnSpPr>
          <p:nvPr/>
        </p:nvCxnSpPr>
        <p:spPr>
          <a:xfrm rot="16200000" flipV="1">
            <a:off x="2434358" y="2626773"/>
            <a:ext cx="357240" cy="102512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曲線コネクタ 179"/>
          <p:cNvCxnSpPr>
            <a:stCxn id="78" idx="3"/>
            <a:endCxn id="75" idx="5"/>
          </p:cNvCxnSpPr>
          <p:nvPr/>
        </p:nvCxnSpPr>
        <p:spPr>
          <a:xfrm rot="5400000">
            <a:off x="2842214" y="2815630"/>
            <a:ext cx="12700" cy="1496296"/>
          </a:xfrm>
          <a:prstGeom prst="curvedConnector3">
            <a:avLst>
              <a:gd name="adj1" fmla="val 183457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円/楕円 183"/>
          <p:cNvSpPr/>
          <p:nvPr/>
        </p:nvSpPr>
        <p:spPr>
          <a:xfrm>
            <a:off x="5099127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5665775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6232423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6799071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7365719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932365" y="3953988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5387127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5953775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6520423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7087071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7653719" y="4097988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6226073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6792721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7359369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926015" y="4557051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6514073" y="4701051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7080721" y="4701051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7647369" y="4701051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5665775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6232423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6799071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7365719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932365" y="5171979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5953775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6520423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7087071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7653719" y="5315979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6431401" y="432291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01" y="4322910"/>
                <a:ext cx="41549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7016315" y="43317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15" y="4331718"/>
                <a:ext cx="415498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7585293" y="49321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293" y="4932184"/>
                <a:ext cx="41549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7018645" y="494079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45" y="4940791"/>
                <a:ext cx="41549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6451998" y="494894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98" y="4948945"/>
                <a:ext cx="415498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7578943" y="433736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43" y="4337367"/>
                <a:ext cx="415498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5885350" y="494079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50" y="4940791"/>
                <a:ext cx="415498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5911598" y="4199811"/>
            <a:ext cx="356652" cy="399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5243127" y="4241988"/>
            <a:ext cx="464825" cy="972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6045999" y="41701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99" y="4170101"/>
                <a:ext cx="41549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5421749" y="449445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9" y="4494453"/>
                <a:ext cx="415498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曲線コネクタ 243"/>
          <p:cNvCxnSpPr>
            <a:stCxn id="184" idx="0"/>
            <a:endCxn id="266" idx="0"/>
          </p:cNvCxnSpPr>
          <p:nvPr/>
        </p:nvCxnSpPr>
        <p:spPr>
          <a:xfrm rot="16200000" flipV="1">
            <a:off x="4953992" y="3664853"/>
            <a:ext cx="1671" cy="576600"/>
          </a:xfrm>
          <a:prstGeom prst="curvedConnector3">
            <a:avLst>
              <a:gd name="adj1" fmla="val 1378043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5526451" y="3670664"/>
            <a:ext cx="12700" cy="566648"/>
          </a:xfrm>
          <a:prstGeom prst="curvedConnector3">
            <a:avLst>
              <a:gd name="adj1" fmla="val 120496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5141305" y="4199811"/>
            <a:ext cx="524471" cy="1116168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曲線コネクタ 255"/>
          <p:cNvCxnSpPr>
            <a:stCxn id="9" idx="0"/>
            <a:endCxn id="7" idx="0"/>
          </p:cNvCxnSpPr>
          <p:nvPr/>
        </p:nvCxnSpPr>
        <p:spPr>
          <a:xfrm rot="16200000" flipV="1">
            <a:off x="1850606" y="5495118"/>
            <a:ext cx="12700" cy="113329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5809775" y="3387340"/>
            <a:ext cx="12700" cy="1133296"/>
          </a:xfrm>
          <a:prstGeom prst="curvedConnector3">
            <a:avLst>
              <a:gd name="adj1" fmla="val 239504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5344951" y="4199811"/>
            <a:ext cx="881123" cy="50124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5128780" y="4212336"/>
            <a:ext cx="1260168" cy="1235119"/>
          </a:xfrm>
          <a:prstGeom prst="curvedConnector3">
            <a:avLst>
              <a:gd name="adj1" fmla="val -61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6093099" y="3104016"/>
            <a:ext cx="12700" cy="1699944"/>
          </a:xfrm>
          <a:prstGeom prst="curvedConnector3">
            <a:avLst>
              <a:gd name="adj1" fmla="val 37636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5818216" y="3726546"/>
            <a:ext cx="645240" cy="1591771"/>
          </a:xfrm>
          <a:prstGeom prst="curvedConnector3">
            <a:avLst>
              <a:gd name="adj1" fmla="val -1317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5412104" y="3929012"/>
            <a:ext cx="1260168" cy="1801767"/>
          </a:xfrm>
          <a:prstGeom prst="curvedConnector3">
            <a:avLst>
              <a:gd name="adj1" fmla="val -3253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6224575" y="3929012"/>
            <a:ext cx="972168" cy="1598121"/>
          </a:xfrm>
          <a:prstGeom prst="curvedConnector3">
            <a:avLst>
              <a:gd name="adj1" fmla="val 7409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5341405" y="37443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05" y="3744398"/>
                <a:ext cx="415498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6444953" y="37443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53" y="3744398"/>
                <a:ext cx="415498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5887069" y="37549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69" y="3754949"/>
                <a:ext cx="415498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7011601" y="37549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01" y="3754949"/>
                <a:ext cx="415498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7589475" y="375074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75" y="3750748"/>
                <a:ext cx="415498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6528864" y="3582545"/>
            <a:ext cx="357240" cy="159177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6224575" y="3886834"/>
            <a:ext cx="972168" cy="1598121"/>
          </a:xfrm>
          <a:prstGeom prst="curvedConnector3">
            <a:avLst>
              <a:gd name="adj1" fmla="val 1346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6376423" y="4097988"/>
            <a:ext cx="1843942" cy="1361991"/>
          </a:xfrm>
          <a:prstGeom prst="curvedConnector4">
            <a:avLst>
              <a:gd name="adj1" fmla="val -36167"/>
              <a:gd name="adj2" fmla="val 1167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7249867" y="4024904"/>
            <a:ext cx="42177" cy="1598119"/>
          </a:xfrm>
          <a:prstGeom prst="curvedConnector3">
            <a:avLst>
              <a:gd name="adj1" fmla="val -21948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6478246" y="4199811"/>
            <a:ext cx="1742119" cy="1116168"/>
          </a:xfrm>
          <a:prstGeom prst="curvedConnector4">
            <a:avLst>
              <a:gd name="adj1" fmla="val -21364"/>
              <a:gd name="adj2" fmla="val 8841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466091" y="4760306"/>
            <a:ext cx="2105448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MT AC-automaton</a:t>
            </a:r>
            <a:endParaRPr kumimoji="1" lang="ja-JP" altLang="en-US" sz="200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66091" y="1873613"/>
            <a:ext cx="1703095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AC-automaton</a:t>
            </a:r>
            <a:endParaRPr kumimoji="1" lang="ja-JP" altLang="en-US" sz="20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423848" y="2858943"/>
            <a:ext cx="4624622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Multi-track permuted matching automaton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157083" y="271115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57" name="直線矢印コネクタ 256"/>
          <p:cNvCxnSpPr>
            <a:stCxn id="255" idx="6"/>
          </p:cNvCxnSpPr>
          <p:nvPr/>
        </p:nvCxnSpPr>
        <p:spPr>
          <a:xfrm>
            <a:off x="445083" y="2855157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正方形/長方形 257"/>
              <p:cNvSpPr/>
              <p:nvPr/>
            </p:nvSpPr>
            <p:spPr>
              <a:xfrm>
                <a:off x="406406" y="2463381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8" name="正方形/長方形 2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6" y="2463381"/>
                <a:ext cx="349776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円/楕円 260"/>
          <p:cNvSpPr/>
          <p:nvPr/>
        </p:nvSpPr>
        <p:spPr>
          <a:xfrm>
            <a:off x="578090" y="605879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2" name="直線矢印コネクタ 261"/>
          <p:cNvCxnSpPr>
            <a:stCxn id="261" idx="6"/>
          </p:cNvCxnSpPr>
          <p:nvPr/>
        </p:nvCxnSpPr>
        <p:spPr>
          <a:xfrm>
            <a:off x="866090" y="620279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正方形/長方形 263"/>
              <p:cNvSpPr/>
              <p:nvPr/>
            </p:nvSpPr>
            <p:spPr>
              <a:xfrm>
                <a:off x="836072" y="5326581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4" name="正方形/長方形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2" y="5326581"/>
                <a:ext cx="349776" cy="775982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円/楕円 265"/>
          <p:cNvSpPr/>
          <p:nvPr/>
        </p:nvSpPr>
        <p:spPr>
          <a:xfrm>
            <a:off x="4522527" y="395231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7" name="直線矢印コネクタ 266"/>
          <p:cNvCxnSpPr>
            <a:stCxn id="266" idx="6"/>
          </p:cNvCxnSpPr>
          <p:nvPr/>
        </p:nvCxnSpPr>
        <p:spPr>
          <a:xfrm>
            <a:off x="4810527" y="4096317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正方形/長方形 268"/>
              <p:cNvSpPr/>
              <p:nvPr/>
            </p:nvSpPr>
            <p:spPr>
              <a:xfrm>
                <a:off x="4761048" y="3750748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9" name="正方形/長方形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48" y="3750748"/>
                <a:ext cx="349776" cy="369332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1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2800" dirty="0"/>
              <a:t>Multi-track permuted matching </a:t>
            </a:r>
            <a:r>
              <a:rPr lang="en-US" altLang="ja-JP" sz="2800" dirty="0" smtClean="0"/>
              <a:t>automaton (MTPMA)</a:t>
            </a:r>
            <a:endParaRPr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983572" y="1636423"/>
                <a:ext cx="1921552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72" y="1636423"/>
                <a:ext cx="1921552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/楕円 6"/>
          <p:cNvSpPr/>
          <p:nvPr/>
        </p:nvSpPr>
        <p:spPr>
          <a:xfrm>
            <a:off x="1139958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06606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73254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39902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406550" y="606176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973196" y="6061766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1427958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1994606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2561254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3127902" y="6205766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6"/>
            <a:endCxn id="12" idx="2"/>
          </p:cNvCxnSpPr>
          <p:nvPr/>
        </p:nvCxnSpPr>
        <p:spPr>
          <a:xfrm>
            <a:off x="3694550" y="6205766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線コネクタ 17"/>
          <p:cNvCxnSpPr>
            <a:stCxn id="7" idx="0"/>
            <a:endCxn id="261" idx="0"/>
          </p:cNvCxnSpPr>
          <p:nvPr/>
        </p:nvCxnSpPr>
        <p:spPr>
          <a:xfrm rot="16200000" flipV="1">
            <a:off x="1001541" y="5779349"/>
            <a:ext cx="2967" cy="561868"/>
          </a:xfrm>
          <a:prstGeom prst="curvedConnector3">
            <a:avLst>
              <a:gd name="adj1" fmla="val 780475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線コネクタ 18"/>
          <p:cNvCxnSpPr>
            <a:stCxn id="8" idx="4"/>
            <a:endCxn id="7" idx="4"/>
          </p:cNvCxnSpPr>
          <p:nvPr/>
        </p:nvCxnSpPr>
        <p:spPr>
          <a:xfrm rot="5400000">
            <a:off x="1567282" y="6066442"/>
            <a:ext cx="12700" cy="566648"/>
          </a:xfrm>
          <a:prstGeom prst="curvedConnector3">
            <a:avLst>
              <a:gd name="adj1" fmla="val 66942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線コネクタ 19"/>
          <p:cNvCxnSpPr>
            <a:stCxn id="11" idx="4"/>
            <a:endCxn id="8" idx="5"/>
          </p:cNvCxnSpPr>
          <p:nvPr/>
        </p:nvCxnSpPr>
        <p:spPr>
          <a:xfrm rot="5400000" flipH="1">
            <a:off x="2730401" y="5529618"/>
            <a:ext cx="42177" cy="1598121"/>
          </a:xfrm>
          <a:prstGeom prst="curvedConnector3">
            <a:avLst>
              <a:gd name="adj1" fmla="val -54200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>
            <a:stCxn id="12" idx="4"/>
            <a:endCxn id="9" idx="4"/>
          </p:cNvCxnSpPr>
          <p:nvPr/>
        </p:nvCxnSpPr>
        <p:spPr>
          <a:xfrm rot="5400000">
            <a:off x="3267225" y="5499795"/>
            <a:ext cx="12700" cy="169994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252564" y="533919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64" y="5339190"/>
                <a:ext cx="665567" cy="7945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815546" y="533919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6" y="5339190"/>
                <a:ext cx="665567" cy="794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2375125" y="535719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25" y="5357192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941099" y="532680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99" y="5326809"/>
                <a:ext cx="665567" cy="848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501090" y="5326581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90" y="5326581"/>
                <a:ext cx="665567" cy="848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曲線コネクタ 26"/>
          <p:cNvCxnSpPr>
            <a:stCxn id="10" idx="4"/>
            <a:endCxn id="7" idx="4"/>
          </p:cNvCxnSpPr>
          <p:nvPr/>
        </p:nvCxnSpPr>
        <p:spPr>
          <a:xfrm rot="5400000">
            <a:off x="2133930" y="5499794"/>
            <a:ext cx="12700" cy="1699944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/>
          <p:cNvSpPr/>
          <p:nvPr/>
        </p:nvSpPr>
        <p:spPr>
          <a:xfrm>
            <a:off x="721297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87945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854593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421241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987889" y="2714892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3554535" y="2714892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64" idx="6"/>
            <a:endCxn id="65" idx="2"/>
          </p:cNvCxnSpPr>
          <p:nvPr/>
        </p:nvCxnSpPr>
        <p:spPr>
          <a:xfrm>
            <a:off x="1009297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65" idx="6"/>
            <a:endCxn id="66" idx="2"/>
          </p:cNvCxnSpPr>
          <p:nvPr/>
        </p:nvCxnSpPr>
        <p:spPr>
          <a:xfrm>
            <a:off x="1575945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66" idx="6"/>
            <a:endCxn id="67" idx="2"/>
          </p:cNvCxnSpPr>
          <p:nvPr/>
        </p:nvCxnSpPr>
        <p:spPr>
          <a:xfrm>
            <a:off x="2142593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7" idx="6"/>
            <a:endCxn id="68" idx="2"/>
          </p:cNvCxnSpPr>
          <p:nvPr/>
        </p:nvCxnSpPr>
        <p:spPr>
          <a:xfrm>
            <a:off x="2709241" y="2858892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68" idx="6"/>
            <a:endCxn id="69" idx="2"/>
          </p:cNvCxnSpPr>
          <p:nvPr/>
        </p:nvCxnSpPr>
        <p:spPr>
          <a:xfrm>
            <a:off x="3275889" y="2858892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74"/>
          <p:cNvSpPr/>
          <p:nvPr/>
        </p:nvSpPr>
        <p:spPr>
          <a:xfrm>
            <a:off x="1848243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2414891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2981539" y="3317955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548185" y="3317955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9" name="直線矢印コネクタ 78"/>
          <p:cNvCxnSpPr>
            <a:stCxn id="75" idx="6"/>
            <a:endCxn id="76" idx="2"/>
          </p:cNvCxnSpPr>
          <p:nvPr/>
        </p:nvCxnSpPr>
        <p:spPr>
          <a:xfrm>
            <a:off x="2136243" y="3461955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76" idx="6"/>
            <a:endCxn id="77" idx="2"/>
          </p:cNvCxnSpPr>
          <p:nvPr/>
        </p:nvCxnSpPr>
        <p:spPr>
          <a:xfrm>
            <a:off x="2702891" y="3461955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77" idx="6"/>
            <a:endCxn id="78" idx="2"/>
          </p:cNvCxnSpPr>
          <p:nvPr/>
        </p:nvCxnSpPr>
        <p:spPr>
          <a:xfrm>
            <a:off x="3269539" y="3461955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/>
          <p:cNvSpPr/>
          <p:nvPr/>
        </p:nvSpPr>
        <p:spPr>
          <a:xfrm>
            <a:off x="1287945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854593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2421241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987889" y="393288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554535" y="393288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87" name="直線矢印コネクタ 86"/>
          <p:cNvCxnSpPr>
            <a:stCxn id="82" idx="6"/>
            <a:endCxn id="83" idx="2"/>
          </p:cNvCxnSpPr>
          <p:nvPr/>
        </p:nvCxnSpPr>
        <p:spPr>
          <a:xfrm>
            <a:off x="1575945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83" idx="6"/>
            <a:endCxn id="84" idx="2"/>
          </p:cNvCxnSpPr>
          <p:nvPr/>
        </p:nvCxnSpPr>
        <p:spPr>
          <a:xfrm>
            <a:off x="2142593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84" idx="6"/>
            <a:endCxn id="85" idx="2"/>
          </p:cNvCxnSpPr>
          <p:nvPr/>
        </p:nvCxnSpPr>
        <p:spPr>
          <a:xfrm>
            <a:off x="2709241" y="4076883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85" idx="6"/>
            <a:endCxn id="86" idx="2"/>
          </p:cNvCxnSpPr>
          <p:nvPr/>
        </p:nvCxnSpPr>
        <p:spPr>
          <a:xfrm>
            <a:off x="3275889" y="4076883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970620" y="24518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20" y="2451876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2074168" y="24518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8" y="2451876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1516284" y="24624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2462427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2053571" y="308381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1" y="3083814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/>
              <p:cNvSpPr/>
              <p:nvPr/>
            </p:nvSpPr>
            <p:spPr>
              <a:xfrm>
                <a:off x="2638485" y="309262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9" name="正方形/長方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85" y="3092622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3207463" y="369308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63" y="3693088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正方形/長方形 100"/>
              <p:cNvSpPr/>
              <p:nvPr/>
            </p:nvSpPr>
            <p:spPr>
              <a:xfrm>
                <a:off x="2640815" y="370169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1" name="正方形/長方形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5" y="3701695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2074168" y="37098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8" y="3709849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/>
              <p:cNvSpPr/>
              <p:nvPr/>
            </p:nvSpPr>
            <p:spPr>
              <a:xfrm>
                <a:off x="2640816" y="24624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3" name="正方形/長方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6" y="2462427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/>
              <p:cNvSpPr/>
              <p:nvPr/>
            </p:nvSpPr>
            <p:spPr>
              <a:xfrm>
                <a:off x="3218690" y="245822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4" name="正方形/長方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90" y="2458226"/>
                <a:ext cx="41549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正方形/長方形 104"/>
              <p:cNvSpPr/>
              <p:nvPr/>
            </p:nvSpPr>
            <p:spPr>
              <a:xfrm>
                <a:off x="3201113" y="309827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5" name="正方形/長方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13" y="3098271"/>
                <a:ext cx="41549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/>
              <p:cNvSpPr/>
              <p:nvPr/>
            </p:nvSpPr>
            <p:spPr>
              <a:xfrm>
                <a:off x="1507520" y="370169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6" name="正方形/長方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20" y="3701695"/>
                <a:ext cx="41549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直線矢印コネクタ 106"/>
          <p:cNvCxnSpPr>
            <a:stCxn id="65" idx="5"/>
            <a:endCxn id="75" idx="1"/>
          </p:cNvCxnSpPr>
          <p:nvPr/>
        </p:nvCxnSpPr>
        <p:spPr>
          <a:xfrm>
            <a:off x="1533768" y="2960715"/>
            <a:ext cx="356652" cy="399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64" idx="4"/>
            <a:endCxn id="82" idx="1"/>
          </p:cNvCxnSpPr>
          <p:nvPr/>
        </p:nvCxnSpPr>
        <p:spPr>
          <a:xfrm>
            <a:off x="865297" y="3002892"/>
            <a:ext cx="464825" cy="972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1668169" y="29310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69" y="2931005"/>
                <a:ext cx="415498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正方形/長方形 117"/>
              <p:cNvSpPr/>
              <p:nvPr/>
            </p:nvSpPr>
            <p:spPr>
              <a:xfrm>
                <a:off x="1043919" y="32553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8" name="正方形/長方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19" y="3255357"/>
                <a:ext cx="41549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曲線コネクタ 118"/>
          <p:cNvCxnSpPr>
            <a:stCxn id="64" idx="0"/>
            <a:endCxn id="255" idx="0"/>
          </p:cNvCxnSpPr>
          <p:nvPr/>
        </p:nvCxnSpPr>
        <p:spPr>
          <a:xfrm rot="16200000" flipV="1">
            <a:off x="581323" y="2430918"/>
            <a:ext cx="3735" cy="564214"/>
          </a:xfrm>
          <a:prstGeom prst="curvedConnector3">
            <a:avLst>
              <a:gd name="adj1" fmla="val 622048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曲線コネクタ 121"/>
          <p:cNvCxnSpPr>
            <a:stCxn id="65" idx="0"/>
            <a:endCxn id="64" idx="0"/>
          </p:cNvCxnSpPr>
          <p:nvPr/>
        </p:nvCxnSpPr>
        <p:spPr>
          <a:xfrm rot="16200000" flipV="1">
            <a:off x="1148621" y="2431568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曲線コネクタ 126"/>
          <p:cNvCxnSpPr>
            <a:stCxn id="82" idx="4"/>
            <a:endCxn id="64" idx="3"/>
          </p:cNvCxnSpPr>
          <p:nvPr/>
        </p:nvCxnSpPr>
        <p:spPr>
          <a:xfrm rot="5400000" flipH="1">
            <a:off x="467626" y="3256564"/>
            <a:ext cx="1260168" cy="668471"/>
          </a:xfrm>
          <a:prstGeom prst="curvedConnector3">
            <a:avLst>
              <a:gd name="adj1" fmla="val -974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曲線コネクタ 130"/>
          <p:cNvCxnSpPr>
            <a:stCxn id="66" idx="0"/>
            <a:endCxn id="65" idx="0"/>
          </p:cNvCxnSpPr>
          <p:nvPr/>
        </p:nvCxnSpPr>
        <p:spPr>
          <a:xfrm rot="16200000" flipV="1">
            <a:off x="1715269" y="2431568"/>
            <a:ext cx="12700" cy="566648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曲線コネクタ 133"/>
          <p:cNvCxnSpPr>
            <a:stCxn id="67" idx="0"/>
            <a:endCxn id="66" idx="0"/>
          </p:cNvCxnSpPr>
          <p:nvPr/>
        </p:nvCxnSpPr>
        <p:spPr>
          <a:xfrm rot="16200000" flipV="1">
            <a:off x="2281917" y="2431568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曲線コネクタ 136"/>
          <p:cNvCxnSpPr>
            <a:stCxn id="68" idx="3"/>
            <a:endCxn id="75" idx="0"/>
          </p:cNvCxnSpPr>
          <p:nvPr/>
        </p:nvCxnSpPr>
        <p:spPr>
          <a:xfrm rot="5400000">
            <a:off x="2332535" y="2620424"/>
            <a:ext cx="357240" cy="1037823"/>
          </a:xfrm>
          <a:prstGeom prst="curvedConnector3">
            <a:avLst>
              <a:gd name="adj1" fmla="val 28846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曲線コネクタ 140"/>
          <p:cNvCxnSpPr>
            <a:stCxn id="75" idx="3"/>
            <a:endCxn id="82" idx="0"/>
          </p:cNvCxnSpPr>
          <p:nvPr/>
        </p:nvCxnSpPr>
        <p:spPr>
          <a:xfrm rot="5400000">
            <a:off x="1476631" y="3519093"/>
            <a:ext cx="369105" cy="458475"/>
          </a:xfrm>
          <a:prstGeom prst="curvedConnector3">
            <a:avLst>
              <a:gd name="adj1" fmla="val 15195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曲線コネクタ 144"/>
          <p:cNvCxnSpPr>
            <a:stCxn id="83" idx="4"/>
            <a:endCxn id="82" idx="4"/>
          </p:cNvCxnSpPr>
          <p:nvPr/>
        </p:nvCxnSpPr>
        <p:spPr>
          <a:xfrm rot="5400000">
            <a:off x="1715269" y="3937559"/>
            <a:ext cx="12700" cy="56664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曲線コネクタ 148"/>
          <p:cNvCxnSpPr>
            <a:stCxn id="84" idx="1"/>
            <a:endCxn id="65" idx="4"/>
          </p:cNvCxnSpPr>
          <p:nvPr/>
        </p:nvCxnSpPr>
        <p:spPr>
          <a:xfrm rot="16200000" flipV="1">
            <a:off x="1461598" y="2973239"/>
            <a:ext cx="972168" cy="1031473"/>
          </a:xfrm>
          <a:prstGeom prst="curvedConnector3">
            <a:avLst>
              <a:gd name="adj1" fmla="val 2745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76" idx="0"/>
            <a:endCxn id="65" idx="4"/>
          </p:cNvCxnSpPr>
          <p:nvPr/>
        </p:nvCxnSpPr>
        <p:spPr>
          <a:xfrm rot="16200000" flipV="1">
            <a:off x="1837887" y="2596951"/>
            <a:ext cx="315063" cy="1126946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線コネクタ 155"/>
          <p:cNvCxnSpPr>
            <a:stCxn id="69" idx="6"/>
            <a:endCxn id="83" idx="5"/>
          </p:cNvCxnSpPr>
          <p:nvPr/>
        </p:nvCxnSpPr>
        <p:spPr>
          <a:xfrm flipH="1">
            <a:off x="2100416" y="2858892"/>
            <a:ext cx="1742119" cy="1319814"/>
          </a:xfrm>
          <a:prstGeom prst="curvedConnector4">
            <a:avLst>
              <a:gd name="adj1" fmla="val -32208"/>
              <a:gd name="adj2" fmla="val 12051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曲線コネクタ 165"/>
          <p:cNvCxnSpPr>
            <a:stCxn id="85" idx="0"/>
            <a:endCxn id="66" idx="5"/>
          </p:cNvCxnSpPr>
          <p:nvPr/>
        </p:nvCxnSpPr>
        <p:spPr>
          <a:xfrm rot="16200000" flipV="1">
            <a:off x="2130069" y="2931062"/>
            <a:ext cx="972168" cy="1031473"/>
          </a:xfrm>
          <a:prstGeom prst="curvedConnector3">
            <a:avLst>
              <a:gd name="adj1" fmla="val 21238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曲線コネクタ 169"/>
          <p:cNvCxnSpPr>
            <a:stCxn id="86" idx="6"/>
            <a:endCxn id="67" idx="4"/>
          </p:cNvCxnSpPr>
          <p:nvPr/>
        </p:nvCxnSpPr>
        <p:spPr>
          <a:xfrm flipH="1" flipV="1">
            <a:off x="2565241" y="3002892"/>
            <a:ext cx="1277294" cy="1073991"/>
          </a:xfrm>
          <a:prstGeom prst="curvedConnector4">
            <a:avLst>
              <a:gd name="adj1" fmla="val -17897"/>
              <a:gd name="adj2" fmla="val 9259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曲線コネクタ 175"/>
          <p:cNvCxnSpPr>
            <a:stCxn id="77" idx="0"/>
            <a:endCxn id="66" idx="5"/>
          </p:cNvCxnSpPr>
          <p:nvPr/>
        </p:nvCxnSpPr>
        <p:spPr>
          <a:xfrm rot="16200000" flipV="1">
            <a:off x="2434358" y="2626773"/>
            <a:ext cx="357240" cy="102512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曲線コネクタ 179"/>
          <p:cNvCxnSpPr>
            <a:stCxn id="78" idx="3"/>
            <a:endCxn id="75" idx="5"/>
          </p:cNvCxnSpPr>
          <p:nvPr/>
        </p:nvCxnSpPr>
        <p:spPr>
          <a:xfrm rot="5400000">
            <a:off x="2842214" y="2815630"/>
            <a:ext cx="12700" cy="1496296"/>
          </a:xfrm>
          <a:prstGeom prst="curvedConnector3">
            <a:avLst>
              <a:gd name="adj1" fmla="val 183457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円/楕円 183"/>
          <p:cNvSpPr/>
          <p:nvPr/>
        </p:nvSpPr>
        <p:spPr>
          <a:xfrm>
            <a:off x="5099127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5665775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6232423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6799071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7365719" y="395398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932365" y="3953988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5387127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5953775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6520423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7087071" y="4097988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7653719" y="4097988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6226073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6792721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7359369" y="455705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926015" y="4557051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6514073" y="4701051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7080721" y="4701051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7647369" y="4701051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5665775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6232423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6799071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7365719" y="517197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932365" y="5171979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5953775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6520423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7087071" y="531597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7653719" y="5315979"/>
            <a:ext cx="2786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6431401" y="432291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01" y="4322910"/>
                <a:ext cx="41549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7016315" y="433171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15" y="4331718"/>
                <a:ext cx="415498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7585293" y="49321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293" y="4932184"/>
                <a:ext cx="41549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7018645" y="494079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45" y="4940791"/>
                <a:ext cx="41549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6451998" y="494894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98" y="4948945"/>
                <a:ext cx="415498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7578943" y="433736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43" y="4337367"/>
                <a:ext cx="415498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5885350" y="494079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50" y="4940791"/>
                <a:ext cx="415498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5911598" y="4199811"/>
            <a:ext cx="356652" cy="399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5243127" y="4241988"/>
            <a:ext cx="464825" cy="972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6045999" y="41701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99" y="4170101"/>
                <a:ext cx="41549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5421749" y="449445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9" y="4494453"/>
                <a:ext cx="415498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曲線コネクタ 243"/>
          <p:cNvCxnSpPr>
            <a:stCxn id="184" idx="0"/>
            <a:endCxn id="266" idx="0"/>
          </p:cNvCxnSpPr>
          <p:nvPr/>
        </p:nvCxnSpPr>
        <p:spPr>
          <a:xfrm rot="16200000" flipV="1">
            <a:off x="4953992" y="3664853"/>
            <a:ext cx="1671" cy="576600"/>
          </a:xfrm>
          <a:prstGeom prst="curvedConnector3">
            <a:avLst>
              <a:gd name="adj1" fmla="val 1378043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5526451" y="3670664"/>
            <a:ext cx="12700" cy="566648"/>
          </a:xfrm>
          <a:prstGeom prst="curvedConnector3">
            <a:avLst>
              <a:gd name="adj1" fmla="val 120496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5141305" y="4199811"/>
            <a:ext cx="524471" cy="1116168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曲線コネクタ 255"/>
          <p:cNvCxnSpPr>
            <a:stCxn id="9" idx="0"/>
            <a:endCxn id="7" idx="0"/>
          </p:cNvCxnSpPr>
          <p:nvPr/>
        </p:nvCxnSpPr>
        <p:spPr>
          <a:xfrm rot="16200000" flipV="1">
            <a:off x="1850606" y="5495118"/>
            <a:ext cx="12700" cy="113329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5809775" y="3387340"/>
            <a:ext cx="12700" cy="1133296"/>
          </a:xfrm>
          <a:prstGeom prst="curvedConnector3">
            <a:avLst>
              <a:gd name="adj1" fmla="val 239504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5344951" y="4199811"/>
            <a:ext cx="881123" cy="50124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5128780" y="4212336"/>
            <a:ext cx="1260168" cy="1235119"/>
          </a:xfrm>
          <a:prstGeom prst="curvedConnector3">
            <a:avLst>
              <a:gd name="adj1" fmla="val -61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6093099" y="3104016"/>
            <a:ext cx="12700" cy="1699944"/>
          </a:xfrm>
          <a:prstGeom prst="curvedConnector3">
            <a:avLst>
              <a:gd name="adj1" fmla="val 37636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5818216" y="3726546"/>
            <a:ext cx="645240" cy="1591771"/>
          </a:xfrm>
          <a:prstGeom prst="curvedConnector3">
            <a:avLst>
              <a:gd name="adj1" fmla="val -1317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5412104" y="3929012"/>
            <a:ext cx="1260168" cy="1801767"/>
          </a:xfrm>
          <a:prstGeom prst="curvedConnector3">
            <a:avLst>
              <a:gd name="adj1" fmla="val -3253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6224575" y="3929012"/>
            <a:ext cx="972168" cy="1598121"/>
          </a:xfrm>
          <a:prstGeom prst="curvedConnector3">
            <a:avLst>
              <a:gd name="adj1" fmla="val 709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5341405" y="37443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05" y="3744398"/>
                <a:ext cx="415498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6444953" y="374439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53" y="3744398"/>
                <a:ext cx="415498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5887069" y="37549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69" y="3754949"/>
                <a:ext cx="415498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7011601" y="37549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01" y="3754949"/>
                <a:ext cx="415498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7589475" y="375074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75" y="3750748"/>
                <a:ext cx="415498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6528864" y="3582545"/>
            <a:ext cx="357240" cy="159177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6224575" y="3886834"/>
            <a:ext cx="972168" cy="1598121"/>
          </a:xfrm>
          <a:prstGeom prst="curvedConnector3">
            <a:avLst>
              <a:gd name="adj1" fmla="val 13465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6376423" y="4097988"/>
            <a:ext cx="1843942" cy="1361991"/>
          </a:xfrm>
          <a:prstGeom prst="curvedConnector4">
            <a:avLst>
              <a:gd name="adj1" fmla="val -36167"/>
              <a:gd name="adj2" fmla="val 1167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7249867" y="4024904"/>
            <a:ext cx="42177" cy="1598119"/>
          </a:xfrm>
          <a:prstGeom prst="curvedConnector3">
            <a:avLst>
              <a:gd name="adj1" fmla="val -21948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6478246" y="4199811"/>
            <a:ext cx="1742119" cy="1116168"/>
          </a:xfrm>
          <a:prstGeom prst="curvedConnector4">
            <a:avLst>
              <a:gd name="adj1" fmla="val -21364"/>
              <a:gd name="adj2" fmla="val 8841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466091" y="4760306"/>
            <a:ext cx="2105448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MT AC-automaton</a:t>
            </a:r>
            <a:endParaRPr kumimoji="1" lang="ja-JP" altLang="en-US" sz="200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66091" y="1873613"/>
            <a:ext cx="1703095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AC-automaton</a:t>
            </a:r>
            <a:endParaRPr kumimoji="1" lang="ja-JP" altLang="en-US" sz="20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423848" y="2858943"/>
            <a:ext cx="4624622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Multi-track permuted matching automaton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157083" y="271115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57" name="直線矢印コネクタ 256"/>
          <p:cNvCxnSpPr>
            <a:stCxn id="255" idx="6"/>
          </p:cNvCxnSpPr>
          <p:nvPr/>
        </p:nvCxnSpPr>
        <p:spPr>
          <a:xfrm>
            <a:off x="445083" y="2855157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正方形/長方形 257"/>
              <p:cNvSpPr/>
              <p:nvPr/>
            </p:nvSpPr>
            <p:spPr>
              <a:xfrm>
                <a:off x="406406" y="2463381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8" name="正方形/長方形 2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6" y="2463381"/>
                <a:ext cx="349776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円/楕円 260"/>
          <p:cNvSpPr/>
          <p:nvPr/>
        </p:nvSpPr>
        <p:spPr>
          <a:xfrm>
            <a:off x="578090" y="605879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2" name="直線矢印コネクタ 261"/>
          <p:cNvCxnSpPr>
            <a:stCxn id="261" idx="6"/>
          </p:cNvCxnSpPr>
          <p:nvPr/>
        </p:nvCxnSpPr>
        <p:spPr>
          <a:xfrm>
            <a:off x="866090" y="6202799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正方形/長方形 263"/>
              <p:cNvSpPr/>
              <p:nvPr/>
            </p:nvSpPr>
            <p:spPr>
              <a:xfrm>
                <a:off x="836072" y="5326581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4" name="正方形/長方形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2" y="5326581"/>
                <a:ext cx="349776" cy="775982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円/楕円 265"/>
          <p:cNvSpPr/>
          <p:nvPr/>
        </p:nvSpPr>
        <p:spPr>
          <a:xfrm>
            <a:off x="4522527" y="395231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7" name="直線矢印コネクタ 266"/>
          <p:cNvCxnSpPr>
            <a:stCxn id="266" idx="6"/>
          </p:cNvCxnSpPr>
          <p:nvPr/>
        </p:nvCxnSpPr>
        <p:spPr>
          <a:xfrm>
            <a:off x="4810527" y="4096317"/>
            <a:ext cx="278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正方形/長方形 268"/>
              <p:cNvSpPr/>
              <p:nvPr/>
            </p:nvSpPr>
            <p:spPr>
              <a:xfrm>
                <a:off x="4761048" y="3750748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9" name="正方形/長方形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48" y="3750748"/>
                <a:ext cx="349776" cy="369332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円/楕円 105"/>
          <p:cNvSpPr/>
          <p:nvPr/>
        </p:nvSpPr>
        <p:spPr>
          <a:xfrm>
            <a:off x="740453" y="21284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7" name="直線矢印コネクタ 106"/>
          <p:cNvCxnSpPr>
            <a:stCxn id="106" idx="6"/>
          </p:cNvCxnSpPr>
          <p:nvPr/>
        </p:nvCxnSpPr>
        <p:spPr>
          <a:xfrm>
            <a:off x="1028453" y="2272449"/>
            <a:ext cx="7338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正方形/長方形 107"/>
              <p:cNvSpPr/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8" name="正方形/長方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Permuted pattern matching by using </a:t>
            </a:r>
            <a:r>
              <a:rPr lang="en-US" altLang="ja-JP" sz="2800" dirty="0" smtClean="0"/>
              <a:t>MTPMA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1770187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2834570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3898953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4963336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027719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92100" y="2130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2058187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3122570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4186953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5251336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6315719" y="2274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3896413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4959526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6022639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085750" y="30929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4184413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5247526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6310639" y="3236910"/>
            <a:ext cx="775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2834570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3898953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4963336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6027719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092100" y="4055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3122570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4186953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5251336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6315719" y="4199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3080393" y="2376233"/>
            <a:ext cx="858197" cy="758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1914187" y="2418410"/>
            <a:ext cx="962560" cy="1679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曲線コネクタ 243"/>
          <p:cNvCxnSpPr>
            <a:stCxn id="184" idx="0"/>
            <a:endCxn id="106" idx="0"/>
          </p:cNvCxnSpPr>
          <p:nvPr/>
        </p:nvCxnSpPr>
        <p:spPr>
          <a:xfrm rot="16200000" flipV="1">
            <a:off x="1398340" y="1614563"/>
            <a:ext cx="1961" cy="1029734"/>
          </a:xfrm>
          <a:prstGeom prst="curvedConnector3">
            <a:avLst>
              <a:gd name="adj1" fmla="val 117573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2446379" y="1598218"/>
            <a:ext cx="12700" cy="1064383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1812364" y="2376234"/>
            <a:ext cx="1022206" cy="18231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2978570" y="1066027"/>
            <a:ext cx="12700" cy="2128766"/>
          </a:xfrm>
          <a:prstGeom prst="curvedConnector3">
            <a:avLst>
              <a:gd name="adj1" fmla="val 2808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2016011" y="2376234"/>
            <a:ext cx="1880403" cy="8606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1944070" y="2244528"/>
            <a:ext cx="1967177" cy="2230589"/>
          </a:xfrm>
          <a:prstGeom prst="curvedConnector3">
            <a:avLst>
              <a:gd name="adj1" fmla="val -604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3510762" y="533835"/>
            <a:ext cx="12700" cy="3193149"/>
          </a:xfrm>
          <a:prstGeom prst="curvedConnector3">
            <a:avLst>
              <a:gd name="adj1" fmla="val 38639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3057429" y="1334814"/>
            <a:ext cx="1004677" cy="3087516"/>
          </a:xfrm>
          <a:prstGeom prst="curvedConnector3">
            <a:avLst>
              <a:gd name="adj1" fmla="val -227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2476261" y="1712336"/>
            <a:ext cx="1967177" cy="3294972"/>
          </a:xfrm>
          <a:prstGeom prst="curvedConnector3">
            <a:avLst>
              <a:gd name="adj1" fmla="val -249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3786468" y="1712335"/>
            <a:ext cx="1679177" cy="3091326"/>
          </a:xfrm>
          <a:prstGeom prst="curvedConnector3">
            <a:avLst>
              <a:gd name="adj1" fmla="val 804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4265178" y="1191449"/>
            <a:ext cx="716677" cy="3086246"/>
          </a:xfrm>
          <a:prstGeom prst="curvedConnector3">
            <a:avLst>
              <a:gd name="adj1" fmla="val 6531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3786468" y="1670159"/>
            <a:ext cx="1679177" cy="3091326"/>
          </a:xfrm>
          <a:prstGeom prst="curvedConnector3">
            <a:avLst>
              <a:gd name="adj1" fmla="val 714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4042953" y="2274410"/>
            <a:ext cx="3337147" cy="2069000"/>
          </a:xfrm>
          <a:prstGeom prst="curvedConnector4">
            <a:avLst>
              <a:gd name="adj1" fmla="val -24021"/>
              <a:gd name="adj2" fmla="val 12666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5664904" y="1816065"/>
            <a:ext cx="42177" cy="3087514"/>
          </a:xfrm>
          <a:prstGeom prst="curvedConnector3">
            <a:avLst>
              <a:gd name="adj1" fmla="val -5420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4144776" y="2376233"/>
            <a:ext cx="3235324" cy="1823177"/>
          </a:xfrm>
          <a:prstGeom prst="curvedConnector4">
            <a:avLst>
              <a:gd name="adj1" fmla="val -12719"/>
              <a:gd name="adj2" fmla="val 8489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表 143"/>
          <p:cNvGraphicFramePr>
            <a:graphicFrameLocks noGrp="1"/>
          </p:cNvGraphicFramePr>
          <p:nvPr>
            <p:extLst/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6" name="パイ 145"/>
          <p:cNvSpPr/>
          <p:nvPr/>
        </p:nvSpPr>
        <p:spPr>
          <a:xfrm>
            <a:off x="103431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7" name="パイ 146"/>
          <p:cNvSpPr/>
          <p:nvPr/>
        </p:nvSpPr>
        <p:spPr>
          <a:xfrm>
            <a:off x="103431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8" name="パイ 147"/>
          <p:cNvSpPr/>
          <p:nvPr/>
        </p:nvSpPr>
        <p:spPr>
          <a:xfrm>
            <a:off x="103431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8" name="パイ 167"/>
          <p:cNvSpPr/>
          <p:nvPr/>
        </p:nvSpPr>
        <p:spPr>
          <a:xfrm>
            <a:off x="1638765" y="203695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9" name="パイ 168"/>
          <p:cNvSpPr/>
          <p:nvPr/>
        </p:nvSpPr>
        <p:spPr>
          <a:xfrm>
            <a:off x="1624158" y="216641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1" name="パイ 170"/>
          <p:cNvSpPr/>
          <p:nvPr/>
        </p:nvSpPr>
        <p:spPr>
          <a:xfrm>
            <a:off x="1653729" y="227244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2" name="パイ 171"/>
          <p:cNvSpPr/>
          <p:nvPr/>
        </p:nvSpPr>
        <p:spPr>
          <a:xfrm>
            <a:off x="150380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3" name="パイ 172"/>
          <p:cNvSpPr/>
          <p:nvPr/>
        </p:nvSpPr>
        <p:spPr>
          <a:xfrm>
            <a:off x="150380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4" name="パイ 173"/>
          <p:cNvSpPr/>
          <p:nvPr/>
        </p:nvSpPr>
        <p:spPr>
          <a:xfrm>
            <a:off x="150380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5" name="パイ 174"/>
          <p:cNvSpPr/>
          <p:nvPr/>
        </p:nvSpPr>
        <p:spPr>
          <a:xfrm>
            <a:off x="2800617" y="209438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7" name="パイ 176"/>
          <p:cNvSpPr/>
          <p:nvPr/>
        </p:nvSpPr>
        <p:spPr>
          <a:xfrm>
            <a:off x="3838429" y="315717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パイ 178"/>
          <p:cNvSpPr/>
          <p:nvPr/>
        </p:nvSpPr>
        <p:spPr>
          <a:xfrm>
            <a:off x="2819014" y="414840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1" name="パイ 180"/>
          <p:cNvSpPr/>
          <p:nvPr/>
        </p:nvSpPr>
        <p:spPr>
          <a:xfrm>
            <a:off x="1973299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2" name="パイ 181"/>
          <p:cNvSpPr/>
          <p:nvPr/>
        </p:nvSpPr>
        <p:spPr>
          <a:xfrm>
            <a:off x="1973299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3" name="パイ 182"/>
          <p:cNvSpPr/>
          <p:nvPr/>
        </p:nvSpPr>
        <p:spPr>
          <a:xfrm>
            <a:off x="1973299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2" name="パイ 221"/>
          <p:cNvSpPr/>
          <p:nvPr/>
        </p:nvSpPr>
        <p:spPr>
          <a:xfrm>
            <a:off x="3831437" y="209309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3" name="パイ 222"/>
          <p:cNvSpPr/>
          <p:nvPr/>
        </p:nvSpPr>
        <p:spPr>
          <a:xfrm>
            <a:off x="4909712" y="314667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6" name="パイ 225"/>
          <p:cNvSpPr/>
          <p:nvPr/>
        </p:nvSpPr>
        <p:spPr>
          <a:xfrm>
            <a:off x="3853734" y="415810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7" name="パイ 226"/>
          <p:cNvSpPr/>
          <p:nvPr/>
        </p:nvSpPr>
        <p:spPr>
          <a:xfrm>
            <a:off x="4905884" y="209309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0" name="パイ 229"/>
          <p:cNvSpPr/>
          <p:nvPr/>
        </p:nvSpPr>
        <p:spPr>
          <a:xfrm>
            <a:off x="5965688" y="313893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1" name="パイ 230"/>
          <p:cNvSpPr/>
          <p:nvPr/>
        </p:nvSpPr>
        <p:spPr>
          <a:xfrm>
            <a:off x="4923630" y="4138171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2" name="パイ 231"/>
          <p:cNvSpPr/>
          <p:nvPr/>
        </p:nvSpPr>
        <p:spPr>
          <a:xfrm>
            <a:off x="2444565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3" name="パイ 232"/>
          <p:cNvSpPr/>
          <p:nvPr/>
        </p:nvSpPr>
        <p:spPr>
          <a:xfrm>
            <a:off x="2444565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4" name="パイ 233"/>
          <p:cNvSpPr/>
          <p:nvPr/>
        </p:nvSpPr>
        <p:spPr>
          <a:xfrm>
            <a:off x="2444565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5" name="パイ 234"/>
          <p:cNvSpPr/>
          <p:nvPr/>
        </p:nvSpPr>
        <p:spPr>
          <a:xfrm>
            <a:off x="2929691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6" name="パイ 235"/>
          <p:cNvSpPr/>
          <p:nvPr/>
        </p:nvSpPr>
        <p:spPr>
          <a:xfrm>
            <a:off x="2929691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7" name="パイ 236"/>
          <p:cNvSpPr/>
          <p:nvPr/>
        </p:nvSpPr>
        <p:spPr>
          <a:xfrm>
            <a:off x="2929691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0" name="パイ 279"/>
          <p:cNvSpPr/>
          <p:nvPr/>
        </p:nvSpPr>
        <p:spPr>
          <a:xfrm>
            <a:off x="5970407" y="210497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1" name="パイ 280"/>
          <p:cNvSpPr/>
          <p:nvPr/>
        </p:nvSpPr>
        <p:spPr>
          <a:xfrm>
            <a:off x="2813063" y="219609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3" name="パイ 282"/>
          <p:cNvSpPr/>
          <p:nvPr/>
        </p:nvSpPr>
        <p:spPr>
          <a:xfrm>
            <a:off x="5986142" y="4134576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>
            <a:stCxn id="168" idx="2"/>
            <a:endCxn id="169" idx="2"/>
          </p:cNvCxnSpPr>
          <p:nvPr/>
        </p:nvCxnSpPr>
        <p:spPr>
          <a:xfrm flipH="1">
            <a:off x="1624158" y="2144958"/>
            <a:ext cx="14607" cy="1294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>
            <a:stCxn id="169" idx="2"/>
            <a:endCxn id="171" idx="2"/>
          </p:cNvCxnSpPr>
          <p:nvPr/>
        </p:nvCxnSpPr>
        <p:spPr>
          <a:xfrm>
            <a:off x="1624158" y="2274410"/>
            <a:ext cx="29571" cy="987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175" idx="2"/>
            <a:endCxn id="281" idx="2"/>
          </p:cNvCxnSpPr>
          <p:nvPr/>
        </p:nvCxnSpPr>
        <p:spPr>
          <a:xfrm>
            <a:off x="2800617" y="2202382"/>
            <a:ext cx="12446" cy="10170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281" idx="2"/>
            <a:endCxn id="179" idx="2"/>
          </p:cNvCxnSpPr>
          <p:nvPr/>
        </p:nvCxnSpPr>
        <p:spPr>
          <a:xfrm>
            <a:off x="2813063" y="2304090"/>
            <a:ext cx="5951" cy="19449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222" idx="2"/>
            <a:endCxn id="177" idx="2"/>
          </p:cNvCxnSpPr>
          <p:nvPr/>
        </p:nvCxnSpPr>
        <p:spPr>
          <a:xfrm>
            <a:off x="3831437" y="2201095"/>
            <a:ext cx="6992" cy="10640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177" idx="2"/>
            <a:endCxn id="226" idx="2"/>
          </p:cNvCxnSpPr>
          <p:nvPr/>
        </p:nvCxnSpPr>
        <p:spPr>
          <a:xfrm>
            <a:off x="3838429" y="3265179"/>
            <a:ext cx="15305" cy="9935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227" idx="2"/>
            <a:endCxn id="223" idx="2"/>
          </p:cNvCxnSpPr>
          <p:nvPr/>
        </p:nvCxnSpPr>
        <p:spPr>
          <a:xfrm>
            <a:off x="4905884" y="2201095"/>
            <a:ext cx="3828" cy="105357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223" idx="2"/>
            <a:endCxn id="231" idx="2"/>
          </p:cNvCxnSpPr>
          <p:nvPr/>
        </p:nvCxnSpPr>
        <p:spPr>
          <a:xfrm>
            <a:off x="4909712" y="3254671"/>
            <a:ext cx="13918" cy="9841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280" idx="2"/>
            <a:endCxn id="230" idx="2"/>
          </p:cNvCxnSpPr>
          <p:nvPr/>
        </p:nvCxnSpPr>
        <p:spPr>
          <a:xfrm flipH="1">
            <a:off x="5965688" y="2212974"/>
            <a:ext cx="4719" cy="103395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230" idx="2"/>
            <a:endCxn id="283" idx="2"/>
          </p:cNvCxnSpPr>
          <p:nvPr/>
        </p:nvCxnSpPr>
        <p:spPr>
          <a:xfrm>
            <a:off x="5965688" y="3246933"/>
            <a:ext cx="20454" cy="9883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68" grpId="0" animBg="1"/>
      <p:bldP spid="168" grpId="1" animBg="1"/>
      <p:bldP spid="169" grpId="0" animBg="1"/>
      <p:bldP spid="169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7" grpId="0" animBg="1"/>
      <p:bldP spid="177" grpId="1" animBg="1"/>
      <p:bldP spid="179" grpId="0" animBg="1"/>
      <p:bldP spid="179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222" grpId="0" animBg="1"/>
      <p:bldP spid="222" grpId="1" animBg="1"/>
      <p:bldP spid="223" grpId="0" animBg="1"/>
      <p:bldP spid="223" grpId="1" animBg="1"/>
      <p:bldP spid="226" grpId="0" animBg="1"/>
      <p:bldP spid="226" grpId="1" animBg="1"/>
      <p:bldP spid="227" grpId="0" animBg="1"/>
      <p:bldP spid="227" grpId="1" animBg="1"/>
      <p:bldP spid="230" grpId="0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6" grpId="0" animBg="1"/>
      <p:bldP spid="237" grpId="0" animBg="1"/>
      <p:bldP spid="280" grpId="0" animBg="1"/>
      <p:bldP spid="281" grpId="0" animBg="1"/>
      <p:bldP spid="281" grpId="1" animBg="1"/>
      <p:bldP spid="2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Permuted pattern matching by using MTPMA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1771711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2836094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3900477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4964860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029243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93624" y="2130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2059711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3124094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4188477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5252860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6317243" y="2274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3897937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4961050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6024163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087274" y="30929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4185937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5249050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6312163" y="3236910"/>
            <a:ext cx="775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2836094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3900477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4964860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6029243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093624" y="4055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3124094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4188477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5252860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6317243" y="4199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4350891" y="2910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891" y="2910209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5418661" y="289732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61" y="2897323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6482275" y="38136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75" y="3813657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5428857" y="382005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857" y="3820055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4405360" y="38439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360" y="3843901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6500772" y="2902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772" y="2902249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3366347" y="38313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47" y="3831335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3081917" y="2376233"/>
            <a:ext cx="858197" cy="758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1915711" y="2418410"/>
            <a:ext cx="962560" cy="1679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3571587" y="259544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7" y="2595446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2166181" y="333873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81" y="3338733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曲線コネクタ 243"/>
          <p:cNvCxnSpPr>
            <a:stCxn id="184" idx="0"/>
            <a:endCxn id="107" idx="0"/>
          </p:cNvCxnSpPr>
          <p:nvPr/>
        </p:nvCxnSpPr>
        <p:spPr>
          <a:xfrm rot="16200000" flipV="1">
            <a:off x="1399102" y="1613801"/>
            <a:ext cx="1961" cy="1031258"/>
          </a:xfrm>
          <a:prstGeom prst="curvedConnector3">
            <a:avLst>
              <a:gd name="adj1" fmla="val 117573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2447903" y="1598218"/>
            <a:ext cx="12700" cy="1064383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1813888" y="2376234"/>
            <a:ext cx="1022206" cy="18231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2980094" y="1066027"/>
            <a:ext cx="12700" cy="2128766"/>
          </a:xfrm>
          <a:prstGeom prst="curvedConnector3">
            <a:avLst>
              <a:gd name="adj1" fmla="val 2808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2017535" y="2376234"/>
            <a:ext cx="1880403" cy="8606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1945594" y="2244528"/>
            <a:ext cx="1967177" cy="2230589"/>
          </a:xfrm>
          <a:prstGeom prst="curvedConnector3">
            <a:avLst>
              <a:gd name="adj1" fmla="val -604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3512286" y="533835"/>
            <a:ext cx="12700" cy="3193149"/>
          </a:xfrm>
          <a:prstGeom prst="curvedConnector3">
            <a:avLst>
              <a:gd name="adj1" fmla="val 38639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3058953" y="1334814"/>
            <a:ext cx="1004677" cy="3087516"/>
          </a:xfrm>
          <a:prstGeom prst="curvedConnector3">
            <a:avLst>
              <a:gd name="adj1" fmla="val -227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2477785" y="1712336"/>
            <a:ext cx="1967177" cy="3294972"/>
          </a:xfrm>
          <a:prstGeom prst="curvedConnector3">
            <a:avLst>
              <a:gd name="adj1" fmla="val -249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3787992" y="1712335"/>
            <a:ext cx="1679177" cy="3091326"/>
          </a:xfrm>
          <a:prstGeom prst="curvedConnector3">
            <a:avLst>
              <a:gd name="adj1" fmla="val 804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2013989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89" y="1920820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4326252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252" y="1920820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3306126" y="191577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26" y="1915772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5452070" y="19380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070" y="1938076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6482275" y="192433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75" y="1924331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4266702" y="1191449"/>
            <a:ext cx="716677" cy="3086246"/>
          </a:xfrm>
          <a:prstGeom prst="curvedConnector3">
            <a:avLst>
              <a:gd name="adj1" fmla="val 6531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3787992" y="1670159"/>
            <a:ext cx="1679177" cy="3091326"/>
          </a:xfrm>
          <a:prstGeom prst="curvedConnector3">
            <a:avLst>
              <a:gd name="adj1" fmla="val 714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4044477" y="2274410"/>
            <a:ext cx="3337147" cy="2069000"/>
          </a:xfrm>
          <a:prstGeom prst="curvedConnector4">
            <a:avLst>
              <a:gd name="adj1" fmla="val -24021"/>
              <a:gd name="adj2" fmla="val 12666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5666428" y="1816065"/>
            <a:ext cx="42177" cy="3087514"/>
          </a:xfrm>
          <a:prstGeom prst="curvedConnector3">
            <a:avLst>
              <a:gd name="adj1" fmla="val -5420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4146300" y="2376233"/>
            <a:ext cx="3235324" cy="1823177"/>
          </a:xfrm>
          <a:prstGeom prst="curvedConnector4">
            <a:avLst>
              <a:gd name="adj1" fmla="val -12719"/>
              <a:gd name="adj2" fmla="val 8489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表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47225"/>
              </p:ext>
            </p:extLst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5" name="パイ 174"/>
          <p:cNvSpPr/>
          <p:nvPr/>
        </p:nvSpPr>
        <p:spPr>
          <a:xfrm>
            <a:off x="2821458" y="411999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7" name="パイ 176"/>
          <p:cNvSpPr/>
          <p:nvPr/>
        </p:nvSpPr>
        <p:spPr>
          <a:xfrm>
            <a:off x="3849078" y="2187949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パイ 178"/>
          <p:cNvSpPr/>
          <p:nvPr/>
        </p:nvSpPr>
        <p:spPr>
          <a:xfrm>
            <a:off x="2795392" y="2292416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2" name="パイ 221"/>
          <p:cNvSpPr/>
          <p:nvPr/>
        </p:nvSpPr>
        <p:spPr>
          <a:xfrm>
            <a:off x="3865850" y="405385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3" name="パイ 222"/>
          <p:cNvSpPr/>
          <p:nvPr/>
        </p:nvSpPr>
        <p:spPr>
          <a:xfrm>
            <a:off x="4930582" y="214765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6" name="パイ 225"/>
          <p:cNvSpPr/>
          <p:nvPr/>
        </p:nvSpPr>
        <p:spPr>
          <a:xfrm>
            <a:off x="4945016" y="3208249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7" name="パイ 226"/>
          <p:cNvSpPr/>
          <p:nvPr/>
        </p:nvSpPr>
        <p:spPr>
          <a:xfrm>
            <a:off x="4952506" y="410004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8" name="パイ 237"/>
          <p:cNvSpPr/>
          <p:nvPr/>
        </p:nvSpPr>
        <p:spPr>
          <a:xfrm>
            <a:off x="2924613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パイ 238"/>
          <p:cNvSpPr/>
          <p:nvPr/>
        </p:nvSpPr>
        <p:spPr>
          <a:xfrm>
            <a:off x="2924613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パイ 239"/>
          <p:cNvSpPr/>
          <p:nvPr/>
        </p:nvSpPr>
        <p:spPr>
          <a:xfrm>
            <a:off x="2924613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1" name="パイ 240"/>
          <p:cNvSpPr/>
          <p:nvPr/>
        </p:nvSpPr>
        <p:spPr>
          <a:xfrm>
            <a:off x="3393522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2" name="パイ 241"/>
          <p:cNvSpPr/>
          <p:nvPr/>
        </p:nvSpPr>
        <p:spPr>
          <a:xfrm>
            <a:off x="3393522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3" name="パイ 242"/>
          <p:cNvSpPr/>
          <p:nvPr/>
        </p:nvSpPr>
        <p:spPr>
          <a:xfrm>
            <a:off x="3393522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5" name="パイ 244"/>
          <p:cNvSpPr/>
          <p:nvPr/>
        </p:nvSpPr>
        <p:spPr>
          <a:xfrm>
            <a:off x="3856331" y="519103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6" name="パイ 245"/>
          <p:cNvSpPr/>
          <p:nvPr/>
        </p:nvSpPr>
        <p:spPr>
          <a:xfrm>
            <a:off x="3856331" y="551062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パイ 246"/>
          <p:cNvSpPr/>
          <p:nvPr/>
        </p:nvSpPr>
        <p:spPr>
          <a:xfrm>
            <a:off x="3856331" y="5830224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1" name="パイ 280"/>
          <p:cNvSpPr/>
          <p:nvPr/>
        </p:nvSpPr>
        <p:spPr>
          <a:xfrm>
            <a:off x="2789494" y="2122742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3" name="パイ 282"/>
          <p:cNvSpPr/>
          <p:nvPr/>
        </p:nvSpPr>
        <p:spPr>
          <a:xfrm>
            <a:off x="3859527" y="3220757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2" name="直線コネクタ 81"/>
          <p:cNvCxnSpPr>
            <a:stCxn id="281" idx="2"/>
            <a:endCxn id="179" idx="2"/>
          </p:cNvCxnSpPr>
          <p:nvPr/>
        </p:nvCxnSpPr>
        <p:spPr>
          <a:xfrm>
            <a:off x="2789494" y="2230742"/>
            <a:ext cx="5898" cy="16233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stCxn id="179" idx="2"/>
            <a:endCxn id="175" idx="2"/>
          </p:cNvCxnSpPr>
          <p:nvPr/>
        </p:nvCxnSpPr>
        <p:spPr>
          <a:xfrm>
            <a:off x="2795392" y="2393077"/>
            <a:ext cx="26066" cy="18349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177" idx="2"/>
            <a:endCxn id="283" idx="2"/>
          </p:cNvCxnSpPr>
          <p:nvPr/>
        </p:nvCxnSpPr>
        <p:spPr>
          <a:xfrm>
            <a:off x="3849078" y="2295949"/>
            <a:ext cx="10449" cy="102546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283" idx="2"/>
            <a:endCxn id="222" idx="2"/>
          </p:cNvCxnSpPr>
          <p:nvPr/>
        </p:nvCxnSpPr>
        <p:spPr>
          <a:xfrm>
            <a:off x="3859527" y="3321418"/>
            <a:ext cx="6323" cy="84043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223" idx="2"/>
            <a:endCxn id="226" idx="2"/>
          </p:cNvCxnSpPr>
          <p:nvPr/>
        </p:nvCxnSpPr>
        <p:spPr>
          <a:xfrm>
            <a:off x="4930582" y="2255655"/>
            <a:ext cx="14434" cy="105325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226" idx="2"/>
            <a:endCxn id="227" idx="2"/>
          </p:cNvCxnSpPr>
          <p:nvPr/>
        </p:nvCxnSpPr>
        <p:spPr>
          <a:xfrm>
            <a:off x="4945016" y="3308910"/>
            <a:ext cx="7490" cy="8991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円/楕円 106"/>
          <p:cNvSpPr/>
          <p:nvPr/>
        </p:nvSpPr>
        <p:spPr>
          <a:xfrm>
            <a:off x="740453" y="21284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8" name="直線矢印コネクタ 107"/>
          <p:cNvCxnSpPr>
            <a:stCxn id="107" idx="6"/>
          </p:cNvCxnSpPr>
          <p:nvPr/>
        </p:nvCxnSpPr>
        <p:spPr>
          <a:xfrm>
            <a:off x="1028453" y="2272449"/>
            <a:ext cx="7338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正方形/長方形 108"/>
              <p:cNvSpPr/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9" name="正方形/長方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5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7" grpId="1" animBg="1"/>
      <p:bldP spid="179" grpId="0" animBg="1"/>
      <p:bldP spid="222" grpId="0" animBg="1"/>
      <p:bldP spid="222" grpId="1" animBg="1"/>
      <p:bldP spid="223" grpId="0" animBg="1"/>
      <p:bldP spid="226" grpId="0" animBg="1"/>
      <p:bldP spid="227" grpId="0" animBg="1"/>
      <p:bldP spid="238" grpId="0" animBg="1"/>
      <p:bldP spid="239" grpId="0" animBg="1"/>
      <p:bldP spid="240" grpId="0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5" grpId="0" animBg="1"/>
      <p:bldP spid="246" grpId="0" animBg="1"/>
      <p:bldP spid="247" grpId="0" animBg="1"/>
      <p:bldP spid="281" grpId="0" animBg="1"/>
      <p:bldP spid="283" grpId="0" animBg="1"/>
      <p:bldP spid="2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Permuted match on multi-track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28650" y="2608445"/>
                <a:ext cx="2219014" cy="88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pc="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608445"/>
                <a:ext cx="2219014" cy="8840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18844" y="3890488"/>
                <a:ext cx="2219014" cy="88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pc="300">
                          <a:latin typeface="Cambria Math" panose="02040503050406030204" pitchFamily="18" charset="0"/>
                        </a:rPr>
                        <m:t>𝕐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4" y="3890488"/>
                <a:ext cx="2219014" cy="884025"/>
              </a:xfrm>
              <a:prstGeom prst="rect">
                <a:avLst/>
              </a:prstGeom>
              <a:blipFill rotWithShape="0">
                <a:blip r:embed="rId3"/>
                <a:stretch>
                  <a:fillRect b="-16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44000" tIns="36000" bIns="36000" rtlCol="0" anchor="ctr"/>
              <a:lstStyle/>
              <a:p>
                <a:r>
                  <a:rPr lang="en-US" altLang="ja-JP" dirty="0" smtClean="0"/>
                  <a:t>For two multi-tracks </a:t>
                </a:r>
                <a14:m>
                  <m:oMath xmlns:m="http://schemas.openxmlformats.org/officeDocument/2006/math">
                    <m:r>
                      <a:rPr lang="ja-JP" altLang="en-US" i="1" spc="300" smtClean="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US" altLang="ja-JP" dirty="0" smtClean="0"/>
                  <a:t>and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US" altLang="ja-JP" i="1" dirty="0" smtClean="0"/>
                  <a:t>permuted matches </a:t>
                </a:r>
                <a14:m>
                  <m:oMath xmlns:m="http://schemas.openxmlformats.org/officeDocument/2006/math">
                    <m:r>
                      <a:rPr lang="ja-JP" altLang="en-US" i="1" spc="300" smtClean="0"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r>
                  <a:rPr lang="en-US" altLang="ja-JP" dirty="0" smtClean="0"/>
                  <a:t> if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  <m:r>
                      <a:rPr lang="en-US" altLang="ja-JP" b="0" i="1" spc="3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𝕐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 spc="3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spc="30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US" altLang="ja-JP" dirty="0" smtClean="0"/>
                  <a:t> for some permutation </a:t>
                </a:r>
                <a14:m>
                  <m:oMath xmlns:m="http://schemas.openxmlformats.org/officeDocument/2006/math">
                    <m:r>
                      <a:rPr lang="en-US" altLang="ja-JP" b="1" spc="300" smtClean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altLang="ja-JP" dirty="0" smtClean="0"/>
                  <a:t>, </a:t>
                </a:r>
                <a:r>
                  <a:rPr lang="en-US" altLang="ja-JP" dirty="0"/>
                  <a:t>denoted by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ja-JP" altLang="en-US" i="1" spc="3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blipFill rotWithShape="0">
                <a:blip r:embed="rId9"/>
                <a:stretch>
                  <a:fillRect t="-877" b="-9649"/>
                </a:stretch>
              </a:blipFill>
              <a:ln w="28575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片側の 2 つの角を丸めた四角形 17"/>
          <p:cNvSpPr/>
          <p:nvPr/>
        </p:nvSpPr>
        <p:spPr>
          <a:xfrm>
            <a:off x="746636" y="1435752"/>
            <a:ext cx="3102693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Permuted match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235714" y="3263287"/>
                <a:ext cx="221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𝕐</m:t>
                      </m:r>
                      <m:r>
                        <a:rPr lang="en-US" altLang="ja-JP" sz="24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0" spc="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2,3,1</m:t>
                          </m:r>
                        </m:e>
                      </m:d>
                    </m:oMath>
                  </m:oMathPara>
                </a14:m>
                <a:endParaRPr lang="ja-JP" altLang="en-US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14" y="3263287"/>
                <a:ext cx="221901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837858" y="3654458"/>
                <a:ext cx="2532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ja-JP" altLang="en-US" sz="2400" i="1" spc="300">
                          <a:latin typeface="Cambria Math" panose="02040503050406030204" pitchFamily="18" charset="0"/>
                        </a:rPr>
                        <m:t>𝕐</m:t>
                      </m:r>
                      <m:r>
                        <a:rPr lang="en-US" altLang="ja-JP" sz="2400" i="1" spc="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ja-JP" altLang="en-US" sz="2400" i="1" spc="300">
                          <a:latin typeface="Cambria Math" panose="02040503050406030204" pitchFamily="18" charset="0"/>
                        </a:rPr>
                        <m:t>𝕏</m:t>
                      </m:r>
                    </m:oMath>
                  </m:oMathPara>
                </a14:m>
                <a:endParaRPr lang="ja-JP" altLang="en-US" sz="24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58" y="3654458"/>
                <a:ext cx="2532031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20414" y="5145820"/>
                <a:ext cx="2219014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2000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14" y="5145820"/>
                <a:ext cx="2219014" cy="6365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169725" y="4524004"/>
                <a:ext cx="2219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24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 spc="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0" spc="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ja-JP" altLang="en-US" sz="24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25" y="4524004"/>
                <a:ext cx="22190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235714" y="4899792"/>
                <a:ext cx="1827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altLang="ja-JP" sz="24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altLang="ja-JP" sz="2400" i="1" spc="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ja-JP" altLang="en-US" sz="2400" i="1" spc="300" smtClean="0">
                          <a:latin typeface="Cambria Math" panose="02040503050406030204" pitchFamily="18" charset="0"/>
                        </a:rPr>
                        <m:t>𝕏</m:t>
                      </m:r>
                    </m:oMath>
                  </m:oMathPara>
                </a14:m>
                <a:endParaRPr lang="ja-JP" altLang="en-US" sz="24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14" y="4899792"/>
                <a:ext cx="1827337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角丸四角形吹き出し 24"/>
          <p:cNvSpPr/>
          <p:nvPr/>
        </p:nvSpPr>
        <p:spPr>
          <a:xfrm>
            <a:off x="5837968" y="3144279"/>
            <a:ext cx="2664000" cy="741011"/>
          </a:xfrm>
          <a:prstGeom prst="wedgeRoundRectCallout">
            <a:avLst>
              <a:gd name="adj1" fmla="val -62606"/>
              <a:gd name="adj2" fmla="val 2641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Full-permuted match</a:t>
            </a:r>
            <a:endParaRPr kumimoji="1" lang="ja-JP" altLang="en-US" sz="2000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5824302" y="4360781"/>
            <a:ext cx="2664000" cy="741011"/>
          </a:xfrm>
          <a:prstGeom prst="wedgeRoundRectCallout">
            <a:avLst>
              <a:gd name="adj1" fmla="val -62606"/>
              <a:gd name="adj2" fmla="val 2641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Sub-permuted match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78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円/楕円 87"/>
          <p:cNvSpPr/>
          <p:nvPr/>
        </p:nvSpPr>
        <p:spPr>
          <a:xfrm>
            <a:off x="740453" y="21284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9" name="直線矢印コネクタ 88"/>
          <p:cNvCxnSpPr>
            <a:stCxn id="88" idx="6"/>
          </p:cNvCxnSpPr>
          <p:nvPr/>
        </p:nvCxnSpPr>
        <p:spPr>
          <a:xfrm>
            <a:off x="1028453" y="2272449"/>
            <a:ext cx="7338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Permuted pattern matching by using MTPMA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1770187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2834570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3898953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4963336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027719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92100" y="2130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2058187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3122570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4186953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5251336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6315719" y="2274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3896413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4959526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6022639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085750" y="30929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4184413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5247526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6310639" y="3236910"/>
            <a:ext cx="775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2834570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3898953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4963336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6027719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092100" y="4055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3122570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4186953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5251336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6315719" y="4199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3080393" y="2376233"/>
            <a:ext cx="858197" cy="758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1914187" y="2418410"/>
            <a:ext cx="962560" cy="1679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曲線コネクタ 243"/>
          <p:cNvCxnSpPr>
            <a:stCxn id="184" idx="0"/>
            <a:endCxn id="88" idx="0"/>
          </p:cNvCxnSpPr>
          <p:nvPr/>
        </p:nvCxnSpPr>
        <p:spPr>
          <a:xfrm rot="16200000" flipV="1">
            <a:off x="1398340" y="1614563"/>
            <a:ext cx="1961" cy="1029734"/>
          </a:xfrm>
          <a:prstGeom prst="curvedConnector3">
            <a:avLst>
              <a:gd name="adj1" fmla="val 117573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2446379" y="1598218"/>
            <a:ext cx="12700" cy="1064383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1812364" y="2376234"/>
            <a:ext cx="1022206" cy="18231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2978570" y="1066027"/>
            <a:ext cx="12700" cy="2128766"/>
          </a:xfrm>
          <a:prstGeom prst="curvedConnector3">
            <a:avLst>
              <a:gd name="adj1" fmla="val 2808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2016011" y="2376234"/>
            <a:ext cx="1880403" cy="8606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1944070" y="2244528"/>
            <a:ext cx="1967177" cy="2230589"/>
          </a:xfrm>
          <a:prstGeom prst="curvedConnector3">
            <a:avLst>
              <a:gd name="adj1" fmla="val -604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3510762" y="533835"/>
            <a:ext cx="12700" cy="3193149"/>
          </a:xfrm>
          <a:prstGeom prst="curvedConnector3">
            <a:avLst>
              <a:gd name="adj1" fmla="val 38639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3057429" y="1334814"/>
            <a:ext cx="1004677" cy="3087516"/>
          </a:xfrm>
          <a:prstGeom prst="curvedConnector3">
            <a:avLst>
              <a:gd name="adj1" fmla="val -227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2476261" y="1712336"/>
            <a:ext cx="1967177" cy="3294972"/>
          </a:xfrm>
          <a:prstGeom prst="curvedConnector3">
            <a:avLst>
              <a:gd name="adj1" fmla="val -249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3786468" y="1712335"/>
            <a:ext cx="1679177" cy="3091326"/>
          </a:xfrm>
          <a:prstGeom prst="curvedConnector3">
            <a:avLst>
              <a:gd name="adj1" fmla="val 804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4265178" y="1191449"/>
            <a:ext cx="716677" cy="3086246"/>
          </a:xfrm>
          <a:prstGeom prst="curvedConnector3">
            <a:avLst>
              <a:gd name="adj1" fmla="val 6531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3786468" y="1670159"/>
            <a:ext cx="1679177" cy="3091326"/>
          </a:xfrm>
          <a:prstGeom prst="curvedConnector3">
            <a:avLst>
              <a:gd name="adj1" fmla="val 714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4042953" y="2274410"/>
            <a:ext cx="3337147" cy="2069000"/>
          </a:xfrm>
          <a:prstGeom prst="curvedConnector4">
            <a:avLst>
              <a:gd name="adj1" fmla="val -24021"/>
              <a:gd name="adj2" fmla="val 12666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5664904" y="1816065"/>
            <a:ext cx="42177" cy="3087514"/>
          </a:xfrm>
          <a:prstGeom prst="curvedConnector3">
            <a:avLst>
              <a:gd name="adj1" fmla="val -5420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4144776" y="2376233"/>
            <a:ext cx="3235324" cy="1823177"/>
          </a:xfrm>
          <a:prstGeom prst="curvedConnector4">
            <a:avLst>
              <a:gd name="adj1" fmla="val -12719"/>
              <a:gd name="adj2" fmla="val 8489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表 143"/>
          <p:cNvGraphicFramePr>
            <a:graphicFrameLocks noGrp="1"/>
          </p:cNvGraphicFramePr>
          <p:nvPr>
            <p:extLst/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5" name="パイ 174"/>
          <p:cNvSpPr/>
          <p:nvPr/>
        </p:nvSpPr>
        <p:spPr>
          <a:xfrm>
            <a:off x="1669807" y="20483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7" name="パイ 176"/>
          <p:cNvSpPr/>
          <p:nvPr/>
        </p:nvSpPr>
        <p:spPr>
          <a:xfrm>
            <a:off x="3876232" y="3110430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パイ 178"/>
          <p:cNvSpPr/>
          <p:nvPr/>
        </p:nvSpPr>
        <p:spPr>
          <a:xfrm>
            <a:off x="1687195" y="2291323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2" name="パイ 221"/>
          <p:cNvSpPr/>
          <p:nvPr/>
        </p:nvSpPr>
        <p:spPr>
          <a:xfrm>
            <a:off x="3880380" y="2139145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8" name="パイ 237"/>
          <p:cNvSpPr/>
          <p:nvPr/>
        </p:nvSpPr>
        <p:spPr>
          <a:xfrm>
            <a:off x="3863595" y="518764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パイ 238"/>
          <p:cNvSpPr/>
          <p:nvPr/>
        </p:nvSpPr>
        <p:spPr>
          <a:xfrm>
            <a:off x="3863595" y="55072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パイ 239"/>
          <p:cNvSpPr/>
          <p:nvPr/>
        </p:nvSpPr>
        <p:spPr>
          <a:xfrm>
            <a:off x="3863595" y="582684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5" name="パイ 244"/>
          <p:cNvSpPr/>
          <p:nvPr/>
        </p:nvSpPr>
        <p:spPr>
          <a:xfrm>
            <a:off x="4795308" y="518764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6" name="パイ 245"/>
          <p:cNvSpPr/>
          <p:nvPr/>
        </p:nvSpPr>
        <p:spPr>
          <a:xfrm>
            <a:off x="4795308" y="55072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パイ 246"/>
          <p:cNvSpPr/>
          <p:nvPr/>
        </p:nvSpPr>
        <p:spPr>
          <a:xfrm>
            <a:off x="4795308" y="582684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1" name="パイ 280"/>
          <p:cNvSpPr/>
          <p:nvPr/>
        </p:nvSpPr>
        <p:spPr>
          <a:xfrm>
            <a:off x="1681034" y="218841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3" name="パイ 282"/>
          <p:cNvSpPr/>
          <p:nvPr/>
        </p:nvSpPr>
        <p:spPr>
          <a:xfrm>
            <a:off x="3882955" y="4173962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6" name="直線コネクタ 75"/>
          <p:cNvCxnSpPr>
            <a:stCxn id="175" idx="2"/>
            <a:endCxn id="281" idx="2"/>
          </p:cNvCxnSpPr>
          <p:nvPr/>
        </p:nvCxnSpPr>
        <p:spPr>
          <a:xfrm>
            <a:off x="1669807" y="2156373"/>
            <a:ext cx="11227" cy="1400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281" idx="2"/>
            <a:endCxn id="179" idx="2"/>
          </p:cNvCxnSpPr>
          <p:nvPr/>
        </p:nvCxnSpPr>
        <p:spPr>
          <a:xfrm>
            <a:off x="1681034" y="2296416"/>
            <a:ext cx="6161" cy="955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222" idx="2"/>
            <a:endCxn id="177" idx="2"/>
          </p:cNvCxnSpPr>
          <p:nvPr/>
        </p:nvCxnSpPr>
        <p:spPr>
          <a:xfrm flipH="1">
            <a:off x="3876232" y="2247145"/>
            <a:ext cx="4148" cy="9712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177" idx="2"/>
            <a:endCxn id="283" idx="2"/>
          </p:cNvCxnSpPr>
          <p:nvPr/>
        </p:nvCxnSpPr>
        <p:spPr>
          <a:xfrm>
            <a:off x="3876232" y="3218430"/>
            <a:ext cx="6723" cy="10561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9" grpId="0" animBg="1"/>
      <p:bldP spid="222" grpId="0" animBg="1"/>
      <p:bldP spid="238" grpId="0" animBg="1"/>
      <p:bldP spid="239" grpId="0" animBg="1"/>
      <p:bldP spid="240" grpId="0" animBg="1"/>
      <p:bldP spid="245" grpId="0" animBg="1"/>
      <p:bldP spid="246" grpId="0" animBg="1"/>
      <p:bldP spid="247" grpId="0" animBg="1"/>
      <p:bldP spid="281" grpId="0" animBg="1"/>
      <p:bldP spid="2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曲線コネクタ 243"/>
          <p:cNvCxnSpPr>
            <a:stCxn id="184" idx="0"/>
            <a:endCxn id="80" idx="0"/>
          </p:cNvCxnSpPr>
          <p:nvPr/>
        </p:nvCxnSpPr>
        <p:spPr>
          <a:xfrm rot="16200000" flipV="1">
            <a:off x="1398340" y="1614563"/>
            <a:ext cx="1961" cy="1029734"/>
          </a:xfrm>
          <a:prstGeom prst="curvedConnector3">
            <a:avLst>
              <a:gd name="adj1" fmla="val 117573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80" idx="6"/>
          </p:cNvCxnSpPr>
          <p:nvPr/>
        </p:nvCxnSpPr>
        <p:spPr>
          <a:xfrm>
            <a:off x="1028453" y="2272449"/>
            <a:ext cx="7338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32" y="1926880"/>
                <a:ext cx="34977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Permuted pattern matching by using MTPMA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1770187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2834570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3898953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7" name="円/楕円 186"/>
          <p:cNvSpPr/>
          <p:nvPr/>
        </p:nvSpPr>
        <p:spPr>
          <a:xfrm>
            <a:off x="4963336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6027719" y="2130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7092100" y="2130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0" name="直線矢印コネクタ 189"/>
          <p:cNvCxnSpPr>
            <a:stCxn id="184" idx="6"/>
            <a:endCxn id="185" idx="2"/>
          </p:cNvCxnSpPr>
          <p:nvPr/>
        </p:nvCxnSpPr>
        <p:spPr>
          <a:xfrm>
            <a:off x="2058187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stCxn id="185" idx="6"/>
            <a:endCxn id="186" idx="2"/>
          </p:cNvCxnSpPr>
          <p:nvPr/>
        </p:nvCxnSpPr>
        <p:spPr>
          <a:xfrm>
            <a:off x="3122570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>
            <a:stCxn id="186" idx="6"/>
            <a:endCxn id="187" idx="2"/>
          </p:cNvCxnSpPr>
          <p:nvPr/>
        </p:nvCxnSpPr>
        <p:spPr>
          <a:xfrm>
            <a:off x="4186953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>
            <a:stCxn id="187" idx="6"/>
            <a:endCxn id="188" idx="2"/>
          </p:cNvCxnSpPr>
          <p:nvPr/>
        </p:nvCxnSpPr>
        <p:spPr>
          <a:xfrm>
            <a:off x="5251336" y="2274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>
            <a:stCxn id="188" idx="6"/>
            <a:endCxn id="189" idx="2"/>
          </p:cNvCxnSpPr>
          <p:nvPr/>
        </p:nvCxnSpPr>
        <p:spPr>
          <a:xfrm>
            <a:off x="6315719" y="2274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円/楕円 194"/>
          <p:cNvSpPr/>
          <p:nvPr/>
        </p:nvSpPr>
        <p:spPr>
          <a:xfrm>
            <a:off x="3896413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4959526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6022639" y="30929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7085750" y="30929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9" name="直線矢印コネクタ 198"/>
          <p:cNvCxnSpPr>
            <a:stCxn id="195" idx="6"/>
            <a:endCxn id="196" idx="2"/>
          </p:cNvCxnSpPr>
          <p:nvPr/>
        </p:nvCxnSpPr>
        <p:spPr>
          <a:xfrm>
            <a:off x="4184413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>
            <a:stCxn id="196" idx="6"/>
            <a:endCxn id="197" idx="2"/>
          </p:cNvCxnSpPr>
          <p:nvPr/>
        </p:nvCxnSpPr>
        <p:spPr>
          <a:xfrm>
            <a:off x="5247526" y="3236910"/>
            <a:ext cx="7751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>
            <a:stCxn id="197" idx="6"/>
            <a:endCxn id="198" idx="2"/>
          </p:cNvCxnSpPr>
          <p:nvPr/>
        </p:nvCxnSpPr>
        <p:spPr>
          <a:xfrm>
            <a:off x="6310639" y="3236910"/>
            <a:ext cx="775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円/楕円 201"/>
          <p:cNvSpPr/>
          <p:nvPr/>
        </p:nvSpPr>
        <p:spPr>
          <a:xfrm>
            <a:off x="2834570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3898953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4963336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6027719" y="40554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7092100" y="405541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07" name="直線矢印コネクタ 206"/>
          <p:cNvCxnSpPr>
            <a:stCxn id="202" idx="6"/>
            <a:endCxn id="203" idx="2"/>
          </p:cNvCxnSpPr>
          <p:nvPr/>
        </p:nvCxnSpPr>
        <p:spPr>
          <a:xfrm>
            <a:off x="3122570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203" idx="6"/>
            <a:endCxn id="204" idx="2"/>
          </p:cNvCxnSpPr>
          <p:nvPr/>
        </p:nvCxnSpPr>
        <p:spPr>
          <a:xfrm>
            <a:off x="4186953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204" idx="6"/>
            <a:endCxn id="205" idx="2"/>
          </p:cNvCxnSpPr>
          <p:nvPr/>
        </p:nvCxnSpPr>
        <p:spPr>
          <a:xfrm>
            <a:off x="5251336" y="4199410"/>
            <a:ext cx="7763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205" idx="6"/>
            <a:endCxn id="206" idx="2"/>
          </p:cNvCxnSpPr>
          <p:nvPr/>
        </p:nvCxnSpPr>
        <p:spPr>
          <a:xfrm>
            <a:off x="6315719" y="4199410"/>
            <a:ext cx="776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正方形/長方形 210"/>
              <p:cNvSpPr/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1" name="正方形/長方形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67" y="2910209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37" y="2897323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3813657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33" y="3820055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36" y="3843901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正方形/長方形 215"/>
              <p:cNvSpPr/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6" name="正方形/長方形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48" y="2902249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正方形/長方形 216"/>
              <p:cNvSpPr/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7" name="正方形/長方形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23" y="3831335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217"/>
          <p:cNvCxnSpPr>
            <a:stCxn id="185" idx="5"/>
            <a:endCxn id="195" idx="1"/>
          </p:cNvCxnSpPr>
          <p:nvPr/>
        </p:nvCxnSpPr>
        <p:spPr>
          <a:xfrm>
            <a:off x="3080393" y="2376233"/>
            <a:ext cx="858197" cy="758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stCxn id="184" idx="4"/>
            <a:endCxn id="202" idx="1"/>
          </p:cNvCxnSpPr>
          <p:nvPr/>
        </p:nvCxnSpPr>
        <p:spPr>
          <a:xfrm>
            <a:off x="1914187" y="2418410"/>
            <a:ext cx="962560" cy="1679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/>
              <p:cNvSpPr/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0" name="正方形/長方形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63" y="259544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正方形/長方形 220"/>
              <p:cNvSpPr/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1" name="正方形/長方形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57" y="3338733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9" name="曲線コネクタ 248"/>
          <p:cNvCxnSpPr>
            <a:stCxn id="185" idx="0"/>
            <a:endCxn id="184" idx="0"/>
          </p:cNvCxnSpPr>
          <p:nvPr/>
        </p:nvCxnSpPr>
        <p:spPr>
          <a:xfrm rot="16200000" flipV="1">
            <a:off x="2446379" y="1598218"/>
            <a:ext cx="12700" cy="1064383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曲線コネクタ 252"/>
          <p:cNvCxnSpPr>
            <a:stCxn id="202" idx="2"/>
            <a:endCxn id="184" idx="3"/>
          </p:cNvCxnSpPr>
          <p:nvPr/>
        </p:nvCxnSpPr>
        <p:spPr>
          <a:xfrm rot="10800000">
            <a:off x="1812364" y="2376234"/>
            <a:ext cx="1022206" cy="18231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曲線コネクタ 258"/>
          <p:cNvCxnSpPr>
            <a:stCxn id="186" idx="0"/>
            <a:endCxn id="184" idx="0"/>
          </p:cNvCxnSpPr>
          <p:nvPr/>
        </p:nvCxnSpPr>
        <p:spPr>
          <a:xfrm rot="16200000" flipV="1">
            <a:off x="2978570" y="1066027"/>
            <a:ext cx="12700" cy="2128766"/>
          </a:xfrm>
          <a:prstGeom prst="curvedConnector3">
            <a:avLst>
              <a:gd name="adj1" fmla="val 2808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曲線コネクタ 262"/>
          <p:cNvCxnSpPr>
            <a:stCxn id="195" idx="2"/>
            <a:endCxn id="184" idx="5"/>
          </p:cNvCxnSpPr>
          <p:nvPr/>
        </p:nvCxnSpPr>
        <p:spPr>
          <a:xfrm rot="10800000">
            <a:off x="2016011" y="2376234"/>
            <a:ext cx="1880403" cy="860677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曲線コネクタ 267"/>
          <p:cNvCxnSpPr>
            <a:stCxn id="203" idx="4"/>
            <a:endCxn id="184" idx="3"/>
          </p:cNvCxnSpPr>
          <p:nvPr/>
        </p:nvCxnSpPr>
        <p:spPr>
          <a:xfrm rot="5400000" flipH="1">
            <a:off x="1944070" y="2244528"/>
            <a:ext cx="1967177" cy="2230589"/>
          </a:xfrm>
          <a:prstGeom prst="curvedConnector3">
            <a:avLst>
              <a:gd name="adj1" fmla="val -604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曲線コネクタ 274"/>
          <p:cNvCxnSpPr>
            <a:stCxn id="187" idx="0"/>
            <a:endCxn id="184" idx="0"/>
          </p:cNvCxnSpPr>
          <p:nvPr/>
        </p:nvCxnSpPr>
        <p:spPr>
          <a:xfrm rot="16200000" flipV="1">
            <a:off x="3510762" y="533835"/>
            <a:ext cx="12700" cy="3193149"/>
          </a:xfrm>
          <a:prstGeom prst="curvedConnector3">
            <a:avLst>
              <a:gd name="adj1" fmla="val 386398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曲線コネクタ 281"/>
          <p:cNvCxnSpPr>
            <a:stCxn id="196" idx="4"/>
            <a:endCxn id="184" idx="5"/>
          </p:cNvCxnSpPr>
          <p:nvPr/>
        </p:nvCxnSpPr>
        <p:spPr>
          <a:xfrm rot="5400000" flipH="1">
            <a:off x="3057429" y="1334814"/>
            <a:ext cx="1004677" cy="3087516"/>
          </a:xfrm>
          <a:prstGeom prst="curvedConnector3">
            <a:avLst>
              <a:gd name="adj1" fmla="val -2275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曲線コネクタ 285"/>
          <p:cNvCxnSpPr>
            <a:stCxn id="204" idx="4"/>
            <a:endCxn id="184" idx="3"/>
          </p:cNvCxnSpPr>
          <p:nvPr/>
        </p:nvCxnSpPr>
        <p:spPr>
          <a:xfrm rot="5400000" flipH="1">
            <a:off x="2476261" y="1712336"/>
            <a:ext cx="1967177" cy="3294972"/>
          </a:xfrm>
          <a:prstGeom prst="curvedConnector3">
            <a:avLst>
              <a:gd name="adj1" fmla="val -2494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曲線コネクタ 291"/>
          <p:cNvCxnSpPr>
            <a:stCxn id="188" idx="4"/>
            <a:endCxn id="202" idx="7"/>
          </p:cNvCxnSpPr>
          <p:nvPr/>
        </p:nvCxnSpPr>
        <p:spPr>
          <a:xfrm rot="5400000">
            <a:off x="3786468" y="1712335"/>
            <a:ext cx="1679177" cy="3091326"/>
          </a:xfrm>
          <a:prstGeom prst="curvedConnector3">
            <a:avLst>
              <a:gd name="adj1" fmla="val 804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正方形/長方形 308"/>
              <p:cNvSpPr/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9" name="正方形/長方形 3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65" y="1920820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正方形/長方形 309"/>
              <p:cNvSpPr/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0" name="正方形/長方形 3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28" y="1920820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正方形/長方形 310"/>
              <p:cNvSpPr/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1" name="正方形/長方形 3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02" y="1915772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正方形/長方形 311"/>
              <p:cNvSpPr/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2" name="正方形/長方形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46" y="1938076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正方形/長方形 312"/>
              <p:cNvSpPr/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3" name="正方形/長方形 3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51" y="1924331"/>
                <a:ext cx="41549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8" name="曲線コネクタ 317"/>
          <p:cNvCxnSpPr>
            <a:stCxn id="197" idx="0"/>
            <a:endCxn id="185" idx="5"/>
          </p:cNvCxnSpPr>
          <p:nvPr/>
        </p:nvCxnSpPr>
        <p:spPr>
          <a:xfrm rot="16200000" flipV="1">
            <a:off x="4265178" y="1191449"/>
            <a:ext cx="716677" cy="3086246"/>
          </a:xfrm>
          <a:prstGeom prst="curvedConnector3">
            <a:avLst>
              <a:gd name="adj1" fmla="val 6531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曲線コネクタ 321"/>
          <p:cNvCxnSpPr>
            <a:stCxn id="205" idx="0"/>
            <a:endCxn id="185" idx="5"/>
          </p:cNvCxnSpPr>
          <p:nvPr/>
        </p:nvCxnSpPr>
        <p:spPr>
          <a:xfrm rot="16200000" flipV="1">
            <a:off x="3786468" y="1670159"/>
            <a:ext cx="1679177" cy="3091326"/>
          </a:xfrm>
          <a:prstGeom prst="curvedConnector3">
            <a:avLst>
              <a:gd name="adj1" fmla="val 7141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曲線コネクタ 325"/>
          <p:cNvCxnSpPr>
            <a:stCxn id="189" idx="6"/>
            <a:endCxn id="203" idx="4"/>
          </p:cNvCxnSpPr>
          <p:nvPr/>
        </p:nvCxnSpPr>
        <p:spPr>
          <a:xfrm flipH="1">
            <a:off x="4042953" y="2274410"/>
            <a:ext cx="3337147" cy="2069000"/>
          </a:xfrm>
          <a:prstGeom prst="curvedConnector4">
            <a:avLst>
              <a:gd name="adj1" fmla="val -24021"/>
              <a:gd name="adj2" fmla="val 12666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曲線コネクタ 329"/>
          <p:cNvCxnSpPr>
            <a:stCxn id="198" idx="4"/>
            <a:endCxn id="195" idx="5"/>
          </p:cNvCxnSpPr>
          <p:nvPr/>
        </p:nvCxnSpPr>
        <p:spPr>
          <a:xfrm rot="5400000" flipH="1">
            <a:off x="5664904" y="1816065"/>
            <a:ext cx="42177" cy="3087514"/>
          </a:xfrm>
          <a:prstGeom prst="curvedConnector3">
            <a:avLst>
              <a:gd name="adj1" fmla="val -5420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曲線コネクタ 333"/>
          <p:cNvCxnSpPr>
            <a:stCxn id="206" idx="6"/>
            <a:endCxn id="186" idx="5"/>
          </p:cNvCxnSpPr>
          <p:nvPr/>
        </p:nvCxnSpPr>
        <p:spPr>
          <a:xfrm flipH="1" flipV="1">
            <a:off x="4144776" y="2376233"/>
            <a:ext cx="3235324" cy="1823177"/>
          </a:xfrm>
          <a:prstGeom prst="curvedConnector4">
            <a:avLst>
              <a:gd name="adj1" fmla="val -12719"/>
              <a:gd name="adj2" fmla="val 8489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表 143"/>
          <p:cNvGraphicFramePr>
            <a:graphicFrameLocks noGrp="1"/>
          </p:cNvGraphicFramePr>
          <p:nvPr>
            <p:extLst/>
          </p:nvPr>
        </p:nvGraphicFramePr>
        <p:xfrm>
          <a:off x="1150519" y="5206502"/>
          <a:ext cx="608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25200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06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820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b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5" name="パイ 174"/>
          <p:cNvSpPr/>
          <p:nvPr/>
        </p:nvSpPr>
        <p:spPr>
          <a:xfrm>
            <a:off x="1685047" y="204837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7" name="パイ 176"/>
          <p:cNvSpPr/>
          <p:nvPr/>
        </p:nvSpPr>
        <p:spPr>
          <a:xfrm>
            <a:off x="7006960" y="3119251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パイ 178"/>
          <p:cNvSpPr/>
          <p:nvPr/>
        </p:nvSpPr>
        <p:spPr>
          <a:xfrm>
            <a:off x="1687195" y="2291323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2" name="パイ 221"/>
          <p:cNvSpPr/>
          <p:nvPr/>
        </p:nvSpPr>
        <p:spPr>
          <a:xfrm>
            <a:off x="7018728" y="2070743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8" name="パイ 237"/>
          <p:cNvSpPr/>
          <p:nvPr/>
        </p:nvSpPr>
        <p:spPr>
          <a:xfrm>
            <a:off x="4796850" y="518764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パイ 238"/>
          <p:cNvSpPr/>
          <p:nvPr/>
        </p:nvSpPr>
        <p:spPr>
          <a:xfrm>
            <a:off x="4796850" y="55072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パイ 239"/>
          <p:cNvSpPr/>
          <p:nvPr/>
        </p:nvSpPr>
        <p:spPr>
          <a:xfrm>
            <a:off x="4796850" y="582684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5" name="パイ 244"/>
          <p:cNvSpPr/>
          <p:nvPr/>
        </p:nvSpPr>
        <p:spPr>
          <a:xfrm>
            <a:off x="7180295" y="5187648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6" name="パイ 245"/>
          <p:cNvSpPr/>
          <p:nvPr/>
        </p:nvSpPr>
        <p:spPr>
          <a:xfrm>
            <a:off x="7180295" y="5507244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パイ 246"/>
          <p:cNvSpPr/>
          <p:nvPr/>
        </p:nvSpPr>
        <p:spPr>
          <a:xfrm>
            <a:off x="7180295" y="582684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1" name="パイ 280"/>
          <p:cNvSpPr/>
          <p:nvPr/>
        </p:nvSpPr>
        <p:spPr>
          <a:xfrm>
            <a:off x="1681034" y="2188416"/>
            <a:ext cx="216000" cy="216000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3" name="パイ 282"/>
          <p:cNvSpPr/>
          <p:nvPr/>
        </p:nvSpPr>
        <p:spPr>
          <a:xfrm>
            <a:off x="7021303" y="4105560"/>
            <a:ext cx="216000" cy="201322"/>
          </a:xfrm>
          <a:prstGeom prst="pie">
            <a:avLst>
              <a:gd name="adj1" fmla="val 2169896"/>
              <a:gd name="adj2" fmla="val 19819832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6" name="直線コネクタ 75"/>
          <p:cNvCxnSpPr>
            <a:stCxn id="175" idx="2"/>
            <a:endCxn id="281" idx="2"/>
          </p:cNvCxnSpPr>
          <p:nvPr/>
        </p:nvCxnSpPr>
        <p:spPr>
          <a:xfrm flipH="1">
            <a:off x="1681034" y="2156373"/>
            <a:ext cx="4013" cy="1400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281" idx="2"/>
            <a:endCxn id="179" idx="2"/>
          </p:cNvCxnSpPr>
          <p:nvPr/>
        </p:nvCxnSpPr>
        <p:spPr>
          <a:xfrm>
            <a:off x="1681034" y="2296416"/>
            <a:ext cx="6161" cy="955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222" idx="2"/>
            <a:endCxn id="177" idx="2"/>
          </p:cNvCxnSpPr>
          <p:nvPr/>
        </p:nvCxnSpPr>
        <p:spPr>
          <a:xfrm flipH="1">
            <a:off x="7006960" y="2178743"/>
            <a:ext cx="11768" cy="104850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stCxn id="177" idx="2"/>
            <a:endCxn id="283" idx="2"/>
          </p:cNvCxnSpPr>
          <p:nvPr/>
        </p:nvCxnSpPr>
        <p:spPr>
          <a:xfrm>
            <a:off x="7006960" y="3227251"/>
            <a:ext cx="14343" cy="9789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740453" y="212844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9" grpId="0" animBg="1"/>
      <p:bldP spid="222" grpId="0" animBg="1"/>
      <p:bldP spid="238" grpId="0" animBg="1"/>
      <p:bldP spid="239" grpId="0" animBg="1"/>
      <p:bldP spid="240" grpId="0" animBg="1"/>
      <p:bldP spid="245" grpId="0" animBg="1"/>
      <p:bldP spid="246" grpId="0" animBg="1"/>
      <p:bldP spid="247" grpId="0" animBg="1"/>
      <p:bldP spid="281" grpId="0" animBg="1"/>
      <p:bldP spid="28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530" y="2269103"/>
            <a:ext cx="267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Basic </a:t>
            </a:r>
            <a:r>
              <a:rPr lang="en-US" altLang="ja-JP" sz="2800" dirty="0" smtClean="0"/>
              <a:t>parameters</a:t>
            </a:r>
            <a:endParaRPr kumimoji="1"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91490" y="2730768"/>
                <a:ext cx="40132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/>
                  <a:t>Text length</a:t>
                </a: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kumimoji="1" lang="en-US" altLang="ja-JP" sz="24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Pattern length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Track count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Alphabet size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" y="2730768"/>
                <a:ext cx="4013278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128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30530" y="4273815"/>
            <a:ext cx="687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One of the parameters is changed in each experiment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0530" y="1686833"/>
            <a:ext cx="597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Compare the running time of these algorithms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8150" y="4724346"/>
            <a:ext cx="619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 used randomly generated texts and patterns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76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Experiment result</a:t>
                </a:r>
                <a:r>
                  <a:rPr kumimoji="1"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dirty="0" smtClean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186477" y="5865614"/>
                <a:ext cx="14026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lang="ja-JP" alt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T</a:t>
                </a:r>
                <a:r>
                  <a:rPr lang="en-US" altLang="ja-JP" dirty="0" smtClean="0"/>
                  <a:t>ext length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77" y="5865614"/>
                <a:ext cx="14026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7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313997" y="3094217"/>
            <a:ext cx="461665" cy="105413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>
              <a:defRPr lang="ja-JP" altLang="en-US"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Time [sec</a:t>
            </a:r>
            <a:r>
              <a:rPr lang="en-US" altLang="ja-JP" dirty="0"/>
              <a:t>]</a:t>
            </a:r>
            <a:endParaRPr lang="ja-JP" altLang="en-US" dirty="0"/>
          </a:p>
        </p:txBody>
      </p:sp>
      <p:graphicFrame>
        <p:nvGraphicFramePr>
          <p:cNvPr id="14" name="グラフ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82136"/>
              </p:ext>
            </p:extLst>
          </p:nvPr>
        </p:nvGraphicFramePr>
        <p:xfrm>
          <a:off x="955350" y="1905614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直線コネクタ 6"/>
          <p:cNvCxnSpPr>
            <a:endCxn id="24" idx="1"/>
          </p:cNvCxnSpPr>
          <p:nvPr/>
        </p:nvCxnSpPr>
        <p:spPr>
          <a:xfrm>
            <a:off x="6833616" y="3134043"/>
            <a:ext cx="176784" cy="193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24" idx="1"/>
          </p:cNvCxnSpPr>
          <p:nvPr/>
        </p:nvCxnSpPr>
        <p:spPr>
          <a:xfrm>
            <a:off x="6827520" y="3866831"/>
            <a:ext cx="182880" cy="1199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24" idx="1"/>
          </p:cNvCxnSpPr>
          <p:nvPr/>
        </p:nvCxnSpPr>
        <p:spPr>
          <a:xfrm>
            <a:off x="6833616" y="5035296"/>
            <a:ext cx="176784" cy="30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24" idx="1"/>
          </p:cNvCxnSpPr>
          <p:nvPr/>
        </p:nvCxnSpPr>
        <p:spPr>
          <a:xfrm flipV="1">
            <a:off x="6833616" y="5066042"/>
            <a:ext cx="176784" cy="329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010400" y="4881376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Proposed algorithm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Experiment result</a:t>
                </a:r>
                <a:r>
                  <a:rPr lang="ja-JP" altLang="en-US" dirty="0"/>
                  <a:t>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dirty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02521" y="5865614"/>
                <a:ext cx="1770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lang="ja-JP" alt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Pattern length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21" y="5865614"/>
                <a:ext cx="177054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759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313997" y="3094217"/>
            <a:ext cx="461665" cy="105413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>
              <a:defRPr lang="ja-JP" altLang="en-US"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Time [sec</a:t>
            </a:r>
            <a:r>
              <a:rPr lang="en-US" altLang="ja-JP" dirty="0"/>
              <a:t>]</a:t>
            </a:r>
            <a:endParaRPr lang="ja-JP" altLang="en-US" dirty="0"/>
          </a:p>
        </p:txBody>
      </p:sp>
      <p:graphicFrame>
        <p:nvGraphicFramePr>
          <p:cNvPr id="13" name="グラフ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20897"/>
              </p:ext>
            </p:extLst>
          </p:nvPr>
        </p:nvGraphicFramePr>
        <p:xfrm>
          <a:off x="888294" y="1916105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直線コネクタ 7"/>
          <p:cNvCxnSpPr>
            <a:endCxn id="15" idx="1"/>
          </p:cNvCxnSpPr>
          <p:nvPr/>
        </p:nvCxnSpPr>
        <p:spPr>
          <a:xfrm>
            <a:off x="6827520" y="4384040"/>
            <a:ext cx="182880" cy="682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5" idx="1"/>
          </p:cNvCxnSpPr>
          <p:nvPr/>
        </p:nvCxnSpPr>
        <p:spPr>
          <a:xfrm>
            <a:off x="6827520" y="4749800"/>
            <a:ext cx="182880" cy="3162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5" idx="1"/>
          </p:cNvCxnSpPr>
          <p:nvPr/>
        </p:nvCxnSpPr>
        <p:spPr>
          <a:xfrm flipV="1">
            <a:off x="6827520" y="5066042"/>
            <a:ext cx="18288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5" idx="1"/>
          </p:cNvCxnSpPr>
          <p:nvPr/>
        </p:nvCxnSpPr>
        <p:spPr>
          <a:xfrm flipV="1">
            <a:off x="6827520" y="5066042"/>
            <a:ext cx="182880" cy="44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10400" y="4881376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Proposed algorithm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Experiment result </a:t>
                </a:r>
                <a:r>
                  <a:rPr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dirty="0" smtClean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892461" y="5865614"/>
                <a:ext cx="1990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lang="ja-JP" alt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Track count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61" y="5865614"/>
                <a:ext cx="199067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41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313997" y="3094217"/>
            <a:ext cx="461665" cy="105413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>
              <a:defRPr lang="ja-JP" altLang="en-US"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Time [sec</a:t>
            </a:r>
            <a:r>
              <a:rPr lang="en-US" altLang="ja-JP" dirty="0"/>
              <a:t>]</a:t>
            </a:r>
            <a:endParaRPr lang="ja-JP" altLang="en-US" dirty="0"/>
          </a:p>
        </p:txBody>
      </p:sp>
      <p:graphicFrame>
        <p:nvGraphicFramePr>
          <p:cNvPr id="12" name="グラフ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64284"/>
              </p:ext>
            </p:extLst>
          </p:nvPr>
        </p:nvGraphicFramePr>
        <p:xfrm>
          <a:off x="896462" y="1905614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直線コネクタ 7"/>
          <p:cNvCxnSpPr>
            <a:endCxn id="15" idx="1"/>
          </p:cNvCxnSpPr>
          <p:nvPr/>
        </p:nvCxnSpPr>
        <p:spPr>
          <a:xfrm>
            <a:off x="6833616" y="3134043"/>
            <a:ext cx="176784" cy="193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15" idx="1"/>
          </p:cNvCxnSpPr>
          <p:nvPr/>
        </p:nvCxnSpPr>
        <p:spPr>
          <a:xfrm>
            <a:off x="6827520" y="3866831"/>
            <a:ext cx="182880" cy="1199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15" idx="1"/>
          </p:cNvCxnSpPr>
          <p:nvPr/>
        </p:nvCxnSpPr>
        <p:spPr>
          <a:xfrm>
            <a:off x="6833616" y="5035296"/>
            <a:ext cx="176784" cy="30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5" idx="1"/>
          </p:cNvCxnSpPr>
          <p:nvPr/>
        </p:nvCxnSpPr>
        <p:spPr>
          <a:xfrm flipV="1">
            <a:off x="6833616" y="5066042"/>
            <a:ext cx="176784" cy="329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10400" y="4881376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Proposed algorithm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Experiment result </a:t>
                </a:r>
                <a:r>
                  <a:rPr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dirty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073694" y="5865614"/>
                <a:ext cx="16282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lang="ja-JP" altLang="en-US"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Alphabet size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694" y="5865614"/>
                <a:ext cx="162820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622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397817" y="3094217"/>
            <a:ext cx="461665" cy="105413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>
              <a:defRPr lang="ja-JP" altLang="en-US"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Time [sec</a:t>
            </a:r>
            <a:r>
              <a:rPr lang="en-US" altLang="ja-JP" dirty="0"/>
              <a:t>]</a:t>
            </a:r>
            <a:endParaRPr lang="ja-JP" altLang="en-US" dirty="0"/>
          </a:p>
        </p:txBody>
      </p:sp>
      <p:graphicFrame>
        <p:nvGraphicFramePr>
          <p:cNvPr id="11" name="グラフ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84980"/>
              </p:ext>
            </p:extLst>
          </p:nvPr>
        </p:nvGraphicFramePr>
        <p:xfrm>
          <a:off x="955350" y="1905614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6644640" y="3882895"/>
            <a:ext cx="365760" cy="11676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5" idx="1"/>
          </p:cNvCxnSpPr>
          <p:nvPr/>
        </p:nvCxnSpPr>
        <p:spPr>
          <a:xfrm>
            <a:off x="6644640" y="4358640"/>
            <a:ext cx="365760" cy="707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15" idx="1"/>
          </p:cNvCxnSpPr>
          <p:nvPr/>
        </p:nvCxnSpPr>
        <p:spPr>
          <a:xfrm flipV="1">
            <a:off x="6644640" y="5066042"/>
            <a:ext cx="365760" cy="115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5" idx="1"/>
          </p:cNvCxnSpPr>
          <p:nvPr/>
        </p:nvCxnSpPr>
        <p:spPr>
          <a:xfrm flipV="1">
            <a:off x="6644640" y="5066042"/>
            <a:ext cx="365760" cy="430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10400" y="4881376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Proposed algorithm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and future work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899" y="2131293"/>
            <a:ext cx="683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We proposed four algorithms for permuted pattern matching</a:t>
            </a:r>
            <a:endParaRPr kumimoji="1" lang="en-US" altLang="ja-JP" sz="20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734278"/>
                  </p:ext>
                </p:extLst>
              </p:nvPr>
            </p:nvGraphicFramePr>
            <p:xfrm>
              <a:off x="552517" y="2593173"/>
              <a:ext cx="8406580" cy="1950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605980"/>
                    <a:gridCol w="1939413"/>
                    <a:gridCol w="2861187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</a:t>
                          </a:r>
                          <a:r>
                            <a:rPr kumimoji="1" lang="en-US" altLang="ja-JP" sz="1400" baseline="0" dirty="0" smtClean="0"/>
                            <a:t> Boyer-Moore</a:t>
                          </a:r>
                          <a:endParaRPr kumimoji="1" lang="en-US" altLang="ja-JP" sz="14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 </a:t>
                          </a:r>
                          <a:r>
                            <a:rPr kumimoji="1" lang="en-US" altLang="ja-JP" sz="140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4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𝑑𝑀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4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734278"/>
                  </p:ext>
                </p:extLst>
              </p:nvPr>
            </p:nvGraphicFramePr>
            <p:xfrm>
              <a:off x="552517" y="2593173"/>
              <a:ext cx="8406580" cy="1950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605980"/>
                    <a:gridCol w="1939413"/>
                    <a:gridCol w="2861187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</a:t>
                          </a:r>
                          <a:r>
                            <a:rPr kumimoji="1" lang="en-US" altLang="ja-JP" sz="1400" baseline="0" dirty="0" smtClean="0"/>
                            <a:t> Boyer-Moore</a:t>
                          </a:r>
                          <a:endParaRPr kumimoji="1" lang="en-US" altLang="ja-JP" sz="14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86164" t="-92424" r="-148113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93617" t="-92424" r="-213" b="-298485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 </a:t>
                          </a:r>
                          <a:r>
                            <a:rPr kumimoji="1" lang="en-US" altLang="ja-JP" sz="140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86164" t="-195385" r="-148113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93617" t="-195385" r="-213" b="-203077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kumimoji="1" lang="en-US" altLang="ja-JP" sz="1400" baseline="0" dirty="0" smtClean="0">
                              <a:solidFill>
                                <a:schemeClr val="tx1"/>
                              </a:solidFill>
                            </a:rPr>
                            <a:t>AC-automaton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86164" t="-295385" r="-148113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93617" t="-295385" r="-213" b="-103077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4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86164" t="-395385" r="-148113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193617" t="-395385" r="-213" b="-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角丸四角形吹き出し 14"/>
          <p:cNvSpPr/>
          <p:nvPr/>
        </p:nvSpPr>
        <p:spPr>
          <a:xfrm>
            <a:off x="2637451" y="3045582"/>
            <a:ext cx="1477350" cy="604643"/>
          </a:xfrm>
          <a:prstGeom prst="wedgeRoundRectCallout">
            <a:avLst>
              <a:gd name="adj1" fmla="val -50059"/>
              <a:gd name="adj2" fmla="val 6598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Practically fastest</a:t>
            </a:r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2723482" y="3818004"/>
            <a:ext cx="1560923" cy="302321"/>
          </a:xfrm>
          <a:prstGeom prst="wedgeRoundRectCallout">
            <a:avLst>
              <a:gd name="adj1" fmla="val -50059"/>
              <a:gd name="adj2" fmla="val 6598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Multi pattern</a:t>
            </a:r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089734" y="4641278"/>
            <a:ext cx="2337672" cy="302321"/>
          </a:xfrm>
          <a:prstGeom prst="wedgeRoundRectCallout">
            <a:avLst>
              <a:gd name="adj1" fmla="val -27284"/>
              <a:gd name="adj2" fmla="val -9584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Theoretically fastest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899" y="1651830"/>
            <a:ext cx="1548822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Conclusion</a:t>
            </a:r>
            <a:endParaRPr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0899" y="5008736"/>
            <a:ext cx="1703800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Future work</a:t>
            </a:r>
            <a:endParaRPr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900" y="5501650"/>
            <a:ext cx="810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Develop an algorithm for permuted pattern matching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when the track count of the </a:t>
            </a:r>
            <a:r>
              <a:rPr kumimoji="1" lang="en-US" altLang="ja-JP" sz="2000" smtClean="0"/>
              <a:t>pattern is smaller </a:t>
            </a:r>
            <a:r>
              <a:rPr kumimoji="1" lang="en-US" altLang="ja-JP" sz="2000" dirty="0" smtClean="0"/>
              <a:t>than the text</a:t>
            </a:r>
            <a:endParaRPr kumimoji="1" lang="en-US" altLang="ja-JP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8021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Pattern </a:t>
            </a:r>
            <a:r>
              <a:rPr kumimoji="1" lang="en-US" altLang="ja-JP" dirty="0" smtClean="0"/>
              <a:t>matching and its variant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662" y="1490634"/>
            <a:ext cx="197784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Pattern matching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52723" y="2254610"/>
                <a:ext cx="486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aababa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babb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babaa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babb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aaa</m:t>
                      </m:r>
                    </m:oMath>
                  </m:oMathPara>
                </a14:m>
                <a:endParaRPr kumimoji="1" lang="ja-JP" altLang="en-US" b="1" dirty="0"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3" y="2254610"/>
                <a:ext cx="486088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52722" y="2594073"/>
                <a:ext cx="148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babb</m:t>
                      </m:r>
                    </m:oMath>
                  </m:oMathPara>
                </a14:m>
                <a:endParaRPr kumimoji="1" lang="ja-JP" altLang="en-US" b="1" dirty="0">
                  <a:solidFill>
                    <a:schemeClr val="accent2"/>
                  </a:solidFill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22" y="2594073"/>
                <a:ext cx="148553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28650" y="1942781"/>
                <a:ext cx="5130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Find </a:t>
                </a:r>
                <a:r>
                  <a:rPr kumimoji="1" lang="en-US" altLang="ja-JP" smtClean="0"/>
                  <a:t>all occurrence </a:t>
                </a:r>
                <a:r>
                  <a:rPr kumimoji="1" lang="en-US" altLang="ja-JP" dirty="0" smtClean="0"/>
                  <a:t>position of </a:t>
                </a:r>
                <a:r>
                  <a:rPr kumimoji="1" lang="en-US" altLang="ja-JP" smtClean="0"/>
                  <a:t>a pattern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in </a:t>
                </a:r>
                <a:r>
                  <a:rPr kumimoji="1" lang="en-US" altLang="ja-JP" smtClean="0"/>
                  <a:t>a text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42781"/>
                <a:ext cx="513089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50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62279" y="3026102"/>
            <a:ext cx="3600000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Parameterized pattern matching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2279" y="4171431"/>
            <a:ext cx="3600000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mtClean="0"/>
              <a:t>Order-preserving</a:t>
            </a:r>
            <a:r>
              <a:rPr kumimoji="1" lang="en-US" altLang="ja-JP" smtClean="0"/>
              <a:t> pattern </a:t>
            </a:r>
            <a:r>
              <a:rPr kumimoji="1" lang="en-US" altLang="ja-JP" dirty="0" smtClean="0"/>
              <a:t>matching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10661" y="3440571"/>
                <a:ext cx="4860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aababa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bb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aa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b="1" i="0" spc="30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bb</m:t>
                      </m:r>
                      <m:r>
                        <m:rPr>
                          <m:nor/>
                        </m:rPr>
                        <a:rPr lang="en-US" altLang="ja-JP" b="1" i="0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aaa</m:t>
                      </m:r>
                    </m:oMath>
                  </m:oMathPara>
                </a14:m>
                <a:endParaRPr kumimoji="1" lang="ja-JP" altLang="en-US" b="1" dirty="0"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61" y="3440571"/>
                <a:ext cx="48608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10660" y="3780034"/>
                <a:ext cx="148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1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altLang="ja-JP" b="1" i="0" spc="300" smtClean="0">
                          <a:solidFill>
                            <a:schemeClr val="accent2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xx</m:t>
                      </m:r>
                    </m:oMath>
                  </m:oMathPara>
                </a14:m>
                <a:endParaRPr kumimoji="1" lang="ja-JP" altLang="en-US" b="1" dirty="0">
                  <a:solidFill>
                    <a:schemeClr val="tx1"/>
                  </a:solidFill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60" y="3780034"/>
                <a:ext cx="148553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10660" y="4598312"/>
                <a:ext cx="5506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8, 32, 40, 24, 16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 35, 28, 21, 4, </m:t>
                          </m:r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7, 25, 31, 19, 13</m:t>
                          </m:r>
                        </m:e>
                      </m:d>
                    </m:oMath>
                  </m:oMathPara>
                </a14:m>
                <a:endParaRPr kumimoji="1" lang="ja-JP" altLang="en-US" b="1" dirty="0"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60" y="4598312"/>
                <a:ext cx="550612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10660" y="4940011"/>
                <a:ext cx="2594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10, 30, 35, 21, 15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60" y="4940011"/>
                <a:ext cx="25940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9"/>
          <a:srcRect l="31771"/>
          <a:stretch/>
        </p:blipFill>
        <p:spPr>
          <a:xfrm>
            <a:off x="6016783" y="3741898"/>
            <a:ext cx="2691580" cy="103401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9"/>
          <a:srcRect r="67483"/>
          <a:stretch/>
        </p:blipFill>
        <p:spPr>
          <a:xfrm>
            <a:off x="7669490" y="4890579"/>
            <a:ext cx="1282782" cy="1034014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562279" y="5351294"/>
            <a:ext cx="3600000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Permuted</a:t>
            </a:r>
            <a:r>
              <a:rPr kumimoji="1" lang="en-US" altLang="ja-JP" dirty="0" smtClean="0"/>
              <a:t> pattern matching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469900" y="5806821"/>
                <a:ext cx="4121618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400" spc="300">
                          <a:latin typeface="Cambria Math" panose="02040503050406030204" pitchFamily="18" charset="0"/>
                        </a:rPr>
                        <m:t>𝕋</m:t>
                      </m:r>
                      <m:r>
                        <a:rPr lang="en-US" altLang="ja-JP" sz="14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14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14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abbba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14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5806821"/>
                <a:ext cx="4121618" cy="6810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4720992" y="5806821"/>
                <a:ext cx="1555033" cy="68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sz="14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14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14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14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16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92" y="5806821"/>
                <a:ext cx="1555033" cy="6805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角丸四角形吹き出し 2"/>
          <p:cNvSpPr/>
          <p:nvPr/>
        </p:nvSpPr>
        <p:spPr>
          <a:xfrm>
            <a:off x="4296313" y="5067258"/>
            <a:ext cx="1834191" cy="412263"/>
          </a:xfrm>
          <a:prstGeom prst="wedgeRoundRectCallout">
            <a:avLst>
              <a:gd name="adj1" fmla="val -51046"/>
              <a:gd name="adj2" fmla="val 7992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This presentation</a:t>
            </a:r>
            <a:endParaRPr kumimoji="1" lang="ja-JP" altLang="en-US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1764383" y="6537681"/>
            <a:ext cx="1908518" cy="279393"/>
          </a:xfrm>
          <a:prstGeom prst="wedgeRoundRectCallout">
            <a:avLst>
              <a:gd name="adj1" fmla="val -6106"/>
              <a:gd name="adj2" fmla="val -74755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Multi-track string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40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/>
      <p:bldP spid="19" grpId="0"/>
      <p:bldP spid="20" grpId="0"/>
      <p:bldP spid="59" grpId="0" animBg="1"/>
      <p:bldP spid="61" grpId="0"/>
      <p:bldP spid="62" grpId="0"/>
      <p:bldP spid="3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AC-automaton based algorithm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Katsura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et </a:t>
            </a:r>
            <a:r>
              <a:rPr lang="en-US" altLang="ja-JP" sz="2000" i="1" dirty="0"/>
              <a:t>al</a:t>
            </a:r>
            <a:r>
              <a:rPr lang="en-US" altLang="ja-JP" sz="2000" dirty="0"/>
              <a:t>., </a:t>
            </a:r>
            <a:r>
              <a:rPr lang="en-US" altLang="ja-JP" sz="2000" dirty="0" smtClean="0"/>
              <a:t>2013</a:t>
            </a:r>
            <a:r>
              <a:rPr lang="en-US" altLang="ja-JP" sz="2000" dirty="0"/>
              <a:t>]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788435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745352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702269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659186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16103" y="426399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573021" y="4263990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>
            <a:stCxn id="6" idx="6"/>
            <a:endCxn id="7" idx="2"/>
          </p:cNvCxnSpPr>
          <p:nvPr/>
        </p:nvCxnSpPr>
        <p:spPr>
          <a:xfrm>
            <a:off x="2076435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6"/>
            <a:endCxn id="8" idx="2"/>
          </p:cNvCxnSpPr>
          <p:nvPr/>
        </p:nvCxnSpPr>
        <p:spPr>
          <a:xfrm>
            <a:off x="3033352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6"/>
            <a:endCxn id="9" idx="2"/>
          </p:cNvCxnSpPr>
          <p:nvPr/>
        </p:nvCxnSpPr>
        <p:spPr>
          <a:xfrm>
            <a:off x="3990269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4947186" y="4407990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5904103" y="4407990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3702269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659186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616103" y="5193497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73021" y="5193497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>
            <a:stCxn id="17" idx="6"/>
            <a:endCxn id="18" idx="2"/>
          </p:cNvCxnSpPr>
          <p:nvPr/>
        </p:nvCxnSpPr>
        <p:spPr>
          <a:xfrm>
            <a:off x="3990269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8" idx="6"/>
            <a:endCxn id="19" idx="2"/>
          </p:cNvCxnSpPr>
          <p:nvPr/>
        </p:nvCxnSpPr>
        <p:spPr>
          <a:xfrm>
            <a:off x="4947186" y="5337497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9" idx="6"/>
            <a:endCxn id="20" idx="2"/>
          </p:cNvCxnSpPr>
          <p:nvPr/>
        </p:nvCxnSpPr>
        <p:spPr>
          <a:xfrm>
            <a:off x="5904103" y="5337497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745352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02269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659186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616103" y="612300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573021" y="6123003"/>
            <a:ext cx="288000" cy="288000"/>
          </a:xfrm>
          <a:prstGeom prst="ellipse">
            <a:avLst/>
          </a:prstGeom>
          <a:noFill/>
          <a:ln w="28575" cmpd="dbl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矢印コネクタ 28"/>
          <p:cNvCxnSpPr>
            <a:stCxn id="24" idx="6"/>
            <a:endCxn id="25" idx="2"/>
          </p:cNvCxnSpPr>
          <p:nvPr/>
        </p:nvCxnSpPr>
        <p:spPr>
          <a:xfrm>
            <a:off x="3033352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5" idx="6"/>
            <a:endCxn id="26" idx="2"/>
          </p:cNvCxnSpPr>
          <p:nvPr/>
        </p:nvCxnSpPr>
        <p:spPr>
          <a:xfrm>
            <a:off x="3990269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6" idx="6"/>
            <a:endCxn id="27" idx="2"/>
          </p:cNvCxnSpPr>
          <p:nvPr/>
        </p:nvCxnSpPr>
        <p:spPr>
          <a:xfrm>
            <a:off x="4947186" y="6267003"/>
            <a:ext cx="6689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7" idx="6"/>
            <a:endCxn id="28" idx="2"/>
          </p:cNvCxnSpPr>
          <p:nvPr/>
        </p:nvCxnSpPr>
        <p:spPr>
          <a:xfrm>
            <a:off x="5904103" y="6267003"/>
            <a:ext cx="6689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42" y="4057536"/>
                <a:ext cx="41549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057536"/>
                <a:ext cx="41549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11" y="4057536"/>
                <a:ext cx="415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4967884"/>
                <a:ext cx="4154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967884"/>
                <a:ext cx="4154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5892637"/>
                <a:ext cx="41549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5892637"/>
                <a:ext cx="41549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a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20" y="5892637"/>
                <a:ext cx="4154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29" y="4057536"/>
                <a:ext cx="4154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057536"/>
                <a:ext cx="4154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7" y="4967884"/>
                <a:ext cx="4154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1" y="5892637"/>
                <a:ext cx="41549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/>
          <p:cNvCxnSpPr>
            <a:stCxn id="7" idx="5"/>
            <a:endCxn id="17" idx="1"/>
          </p:cNvCxnSpPr>
          <p:nvPr/>
        </p:nvCxnSpPr>
        <p:spPr>
          <a:xfrm>
            <a:off x="2991175" y="4509813"/>
            <a:ext cx="753271" cy="7258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6" idx="4"/>
            <a:endCxn id="24" idx="1"/>
          </p:cNvCxnSpPr>
          <p:nvPr/>
        </p:nvCxnSpPr>
        <p:spPr>
          <a:xfrm>
            <a:off x="1932435" y="4551990"/>
            <a:ext cx="855094" cy="1613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56" y="4618611"/>
                <a:ext cx="41549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b="1" spc="300"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m:t>b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31" y="5351209"/>
                <a:ext cx="41549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曲線コネクタ 48"/>
          <p:cNvCxnSpPr>
            <a:stCxn id="6" idx="0"/>
            <a:endCxn id="66" idx="0"/>
          </p:cNvCxnSpPr>
          <p:nvPr/>
        </p:nvCxnSpPr>
        <p:spPr>
          <a:xfrm rot="16200000" flipH="1" flipV="1">
            <a:off x="1539519" y="3882491"/>
            <a:ext cx="11418" cy="774415"/>
          </a:xfrm>
          <a:prstGeom prst="curvedConnector3">
            <a:avLst>
              <a:gd name="adj1" fmla="val -200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7" idx="0"/>
            <a:endCxn id="6" idx="0"/>
          </p:cNvCxnSpPr>
          <p:nvPr/>
        </p:nvCxnSpPr>
        <p:spPr>
          <a:xfrm rot="16200000" flipV="1">
            <a:off x="2410894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線コネクタ 50"/>
          <p:cNvCxnSpPr>
            <a:stCxn id="24" idx="4"/>
            <a:endCxn id="6" idx="3"/>
          </p:cNvCxnSpPr>
          <p:nvPr/>
        </p:nvCxnSpPr>
        <p:spPr>
          <a:xfrm rot="5400000" flipH="1">
            <a:off x="1409387" y="4931038"/>
            <a:ext cx="1901190" cy="1058740"/>
          </a:xfrm>
          <a:prstGeom prst="curvedConnector3">
            <a:avLst>
              <a:gd name="adj1" fmla="val -1202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8" idx="0"/>
            <a:endCxn id="7" idx="0"/>
          </p:cNvCxnSpPr>
          <p:nvPr/>
        </p:nvCxnSpPr>
        <p:spPr>
          <a:xfrm rot="16200000" flipV="1">
            <a:off x="3367811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9" idx="0"/>
            <a:endCxn id="8" idx="0"/>
          </p:cNvCxnSpPr>
          <p:nvPr/>
        </p:nvCxnSpPr>
        <p:spPr>
          <a:xfrm rot="16200000" flipV="1">
            <a:off x="4324728" y="3785531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線コネクタ 53"/>
          <p:cNvCxnSpPr>
            <a:stCxn id="10" idx="3"/>
            <a:endCxn id="17" idx="0"/>
          </p:cNvCxnSpPr>
          <p:nvPr/>
        </p:nvCxnSpPr>
        <p:spPr>
          <a:xfrm rot="5400000">
            <a:off x="4410433" y="3945650"/>
            <a:ext cx="683684" cy="1812011"/>
          </a:xfrm>
          <a:prstGeom prst="curvedConnector3">
            <a:avLst>
              <a:gd name="adj1" fmla="val 3573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線コネクタ 54"/>
          <p:cNvCxnSpPr>
            <a:stCxn id="17" idx="3"/>
            <a:endCxn id="24" idx="0"/>
          </p:cNvCxnSpPr>
          <p:nvPr/>
        </p:nvCxnSpPr>
        <p:spPr>
          <a:xfrm rot="5400000">
            <a:off x="2975058" y="5353614"/>
            <a:ext cx="683683" cy="855094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25" idx="4"/>
            <a:endCxn id="24" idx="4"/>
          </p:cNvCxnSpPr>
          <p:nvPr/>
        </p:nvCxnSpPr>
        <p:spPr>
          <a:xfrm rot="5400000">
            <a:off x="3367811" y="5932545"/>
            <a:ext cx="12700" cy="956917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26" idx="1"/>
            <a:endCxn id="7" idx="4"/>
          </p:cNvCxnSpPr>
          <p:nvPr/>
        </p:nvCxnSpPr>
        <p:spPr>
          <a:xfrm rot="16200000" flipV="1">
            <a:off x="2988763" y="4452579"/>
            <a:ext cx="1613190" cy="1812011"/>
          </a:xfrm>
          <a:prstGeom prst="curvedConnector3">
            <a:avLst>
              <a:gd name="adj1" fmla="val 2392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線コネクタ 57"/>
          <p:cNvCxnSpPr>
            <a:stCxn id="18" idx="0"/>
            <a:endCxn id="7" idx="5"/>
          </p:cNvCxnSpPr>
          <p:nvPr/>
        </p:nvCxnSpPr>
        <p:spPr>
          <a:xfrm rot="16200000" flipV="1">
            <a:off x="3555339" y="3945649"/>
            <a:ext cx="683684" cy="1812011"/>
          </a:xfrm>
          <a:prstGeom prst="curvedConnector3">
            <a:avLst>
              <a:gd name="adj1" fmla="val 4554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曲線コネクタ 58"/>
          <p:cNvCxnSpPr>
            <a:stCxn id="11" idx="6"/>
            <a:endCxn id="25" idx="5"/>
          </p:cNvCxnSpPr>
          <p:nvPr/>
        </p:nvCxnSpPr>
        <p:spPr>
          <a:xfrm flipH="1">
            <a:off x="3948092" y="4407990"/>
            <a:ext cx="2912929" cy="1960836"/>
          </a:xfrm>
          <a:prstGeom prst="curvedConnector4">
            <a:avLst>
              <a:gd name="adj1" fmla="val -40704"/>
              <a:gd name="adj2" fmla="val 11567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27" idx="0"/>
            <a:endCxn id="8" idx="5"/>
          </p:cNvCxnSpPr>
          <p:nvPr/>
        </p:nvCxnSpPr>
        <p:spPr>
          <a:xfrm rot="16200000" flipV="1">
            <a:off x="4047503" y="4410402"/>
            <a:ext cx="1613190" cy="1812011"/>
          </a:xfrm>
          <a:prstGeom prst="curvedConnector3">
            <a:avLst>
              <a:gd name="adj1" fmla="val 3299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>
            <a:stCxn id="28" idx="1"/>
            <a:endCxn id="9" idx="4"/>
          </p:cNvCxnSpPr>
          <p:nvPr/>
        </p:nvCxnSpPr>
        <p:spPr>
          <a:xfrm rot="16200000" flipV="1">
            <a:off x="4902597" y="4452579"/>
            <a:ext cx="1613190" cy="1812012"/>
          </a:xfrm>
          <a:prstGeom prst="curvedConnector3">
            <a:avLst>
              <a:gd name="adj1" fmla="val 7796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線コネクタ 61"/>
          <p:cNvCxnSpPr>
            <a:stCxn id="19" idx="0"/>
            <a:endCxn id="8" idx="5"/>
          </p:cNvCxnSpPr>
          <p:nvPr/>
        </p:nvCxnSpPr>
        <p:spPr>
          <a:xfrm rot="16200000" flipV="1">
            <a:off x="4512256" y="3945649"/>
            <a:ext cx="683684" cy="1812011"/>
          </a:xfrm>
          <a:prstGeom prst="curvedConnector3">
            <a:avLst>
              <a:gd name="adj1" fmla="val 3305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20" idx="3"/>
            <a:endCxn id="17" idx="5"/>
          </p:cNvCxnSpPr>
          <p:nvPr/>
        </p:nvCxnSpPr>
        <p:spPr>
          <a:xfrm rot="5400000">
            <a:off x="5281645" y="4105767"/>
            <a:ext cx="12700" cy="2667106"/>
          </a:xfrm>
          <a:prstGeom prst="curvedConnector3">
            <a:avLst>
              <a:gd name="adj1" fmla="val 21321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AC-automaton of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1" y="3422711"/>
                <a:ext cx="219201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2473" t="-4225" b="-1971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0" y="2363761"/>
                <a:ext cx="1870256" cy="84920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円/楕円 65"/>
          <p:cNvSpPr/>
          <p:nvPr/>
        </p:nvSpPr>
        <p:spPr>
          <a:xfrm>
            <a:off x="1014020" y="4275408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66" idx="6"/>
            <a:endCxn id="6" idx="2"/>
          </p:cNvCxnSpPr>
          <p:nvPr/>
        </p:nvCxnSpPr>
        <p:spPr>
          <a:xfrm flipV="1">
            <a:off x="1302020" y="4407990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5" y="4076758"/>
                <a:ext cx="34977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636024" y="1768189"/>
            <a:ext cx="4866940" cy="40011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AC-automaton of all tracks in a multi-track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2259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Permuted pattern matching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Katsura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/>
              <a:t>et al</a:t>
            </a:r>
            <a:r>
              <a:rPr kumimoji="1" lang="en-US" altLang="ja-JP" sz="2400" dirty="0" smtClean="0"/>
              <a:t>., </a:t>
            </a:r>
            <a:r>
              <a:rPr lang="en-US" altLang="ja-JP" sz="2400" dirty="0" smtClean="0"/>
              <a:t>2013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1132" y="3132864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0" y="421993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Pattern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54196" y="3296224"/>
                <a:ext cx="6701532" cy="9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bbaaababababaaabaaabab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aabaabbbabbaaabbbaaaaa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96" y="3296224"/>
                <a:ext cx="6701532" cy="933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250730" y="4627167"/>
                <a:ext cx="2047178" cy="84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30" y="4627167"/>
                <a:ext cx="2047178" cy="849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957724" y="3357030"/>
                <a:ext cx="819455" cy="898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000" b="1" i="1" spc="30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1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aaa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rgbClr val="C0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aba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3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baa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24" y="3357030"/>
                <a:ext cx="819455" cy="898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479245" y="3296224"/>
                <a:ext cx="819455" cy="933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000" b="1" i="1" spc="30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rgbClr val="C0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aba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1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aaa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3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baa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45" y="3296224"/>
                <a:ext cx="819455" cy="9332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6006796" y="3294805"/>
                <a:ext cx="819455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000" b="1" i="1" spc="30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rgbClr val="C00000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aba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3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baa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sz="2000" b="1" i="0" spc="300" smtClean="0">
                                <a:solidFill>
                                  <a:schemeClr val="accent1"/>
                                </a:solidFill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aaa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796" y="3294805"/>
                <a:ext cx="819455" cy="9324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561058" y="4207103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58" y="4207103"/>
                <a:ext cx="209545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084790" y="3607165"/>
                <a:ext cx="2515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90" y="3607165"/>
                <a:ext cx="25154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373344" y="4366888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44" y="4366888"/>
                <a:ext cx="27687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870" r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990076" y="4894831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076" y="4894831"/>
                <a:ext cx="282000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9149" r="-19149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866477" y="4357933"/>
                <a:ext cx="21469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 : </a:t>
                </a:r>
                <a:r>
                  <a:rPr kumimoji="1" lang="en-US" altLang="ja-JP" dirty="0" smtClean="0"/>
                  <a:t>Length </a:t>
                </a:r>
                <a:r>
                  <a:rPr kumimoji="1" lang="en-US" altLang="ja-JP" dirty="0" smtClean="0"/>
                  <a:t>of </a:t>
                </a:r>
                <a14:m>
                  <m:oMath xmlns:m="http://schemas.openxmlformats.org/officeDocument/2006/math">
                    <m:r>
                      <a:rPr lang="ja-JP" altLang="en-US" spc="30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 : </a:t>
                </a:r>
                <a:r>
                  <a:rPr lang="en-US" altLang="ja-JP" dirty="0" smtClean="0"/>
                  <a:t>Track </a:t>
                </a:r>
                <a:r>
                  <a:rPr lang="en-US" altLang="ja-JP" dirty="0" smtClean="0"/>
                  <a:t>count of </a:t>
                </a:r>
                <a14:m>
                  <m:oMath xmlns:m="http://schemas.openxmlformats.org/officeDocument/2006/math">
                    <m:r>
                      <a:rPr lang="ja-JP" altLang="en-US" spc="300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: </a:t>
                </a:r>
                <a:r>
                  <a:rPr lang="en-US" altLang="ja-JP" dirty="0" smtClean="0"/>
                  <a:t>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/>
                  <a:t>: </a:t>
                </a:r>
                <a:r>
                  <a:rPr lang="en-US" altLang="ja-JP" dirty="0" smtClean="0"/>
                  <a:t>Track </a:t>
                </a:r>
                <a:r>
                  <a:rPr lang="en-US" altLang="ja-JP" dirty="0"/>
                  <a:t>count 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77" y="4357933"/>
                <a:ext cx="2146934" cy="1200329"/>
              </a:xfrm>
              <a:prstGeom prst="rect">
                <a:avLst/>
              </a:prstGeom>
              <a:blipFill rotWithShape="0">
                <a:blip r:embed="rId12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2627111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1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14917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2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16934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3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05615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4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92051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5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78222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6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78328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7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4193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8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51062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9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27874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2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94467" y="3087721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Lucida Console" panose="020B0609040504020204" pitchFamily="49" charset="0"/>
              </a:rPr>
              <a:t>10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41735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Lucida Console" panose="020B0609040504020204" pitchFamily="49" charset="0"/>
              </a:rPr>
              <a:t>1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93185" y="3087721"/>
            <a:ext cx="276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5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24291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3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02261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4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59137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8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78631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6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669805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7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58780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9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192519" y="3087721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20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442299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Lucida Console" panose="020B0609040504020204" pitchFamily="49" charset="0"/>
              </a:rPr>
              <a:t>1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20259" y="3087721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Lucida Console" panose="020B0609040504020204" pitchFamily="49" charset="0"/>
              </a:rPr>
              <a:t>2</a:t>
            </a:r>
            <a:endParaRPr kumimoji="1" lang="ja-JP" altLang="en-US" sz="1100" dirty="0">
              <a:latin typeface="Lucida Console" panose="020B0609040504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792093" y="5987019"/>
                <a:ext cx="1152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3,11,19</m:t>
                          </m:r>
                        </m:e>
                      </m:d>
                    </m:oMath>
                  </m:oMathPara>
                </a14:m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3" y="5987019"/>
                <a:ext cx="115211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502256" y="2708011"/>
            <a:ext cx="943897" cy="320946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Input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561693" y="5608376"/>
            <a:ext cx="943897" cy="320946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Output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44000" tIns="36000" bIns="36000" rtlCol="0" anchor="ctr"/>
              <a:lstStyle/>
              <a:p>
                <a:r>
                  <a:rPr lang="en-US" altLang="ja-JP" dirty="0"/>
                  <a:t>Given a multi-track text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ja-JP" altLang="en-US" spc="30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altLang="ja-JP" dirty="0"/>
                  <a:t> and a multi-track pattern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altLang="ja-JP" dirty="0"/>
                  <a:t>, output all positions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dirty="0"/>
                  <a:t> that satisfy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ja-JP" altLang="en-US" spc="300">
                        <a:latin typeface="Cambria Math" panose="02040503050406030204" pitchFamily="18" charset="0"/>
                      </a:rPr>
                      <m:t>𝕋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spc="3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i="1" spc="3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blipFill rotWithShape="0">
                <a:blip r:embed="rId14"/>
                <a:stretch>
                  <a:fillRect t="-877" r="-391" b="-9649"/>
                </a:stretch>
              </a:blipFill>
              <a:ln w="28575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片側の 2 つの角を丸めた四角形 47"/>
          <p:cNvSpPr/>
          <p:nvPr/>
        </p:nvSpPr>
        <p:spPr>
          <a:xfrm>
            <a:off x="746637" y="1435752"/>
            <a:ext cx="3981238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Permuted pattern matching</a:t>
            </a:r>
            <a:endParaRPr kumimoji="1" lang="ja-JP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397755" y="5754853"/>
                <a:ext cx="5241972" cy="83366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lIns="180000" tIns="108000" rIns="144000" bIns="108000" rtlCol="0">
                <a:spAutoFit/>
              </a:bodyPr>
              <a:lstStyle/>
              <a:p>
                <a:pPr marL="457200" lvl="0" indent="-457200" defTabSz="9144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en-US" altLang="ja-JP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: </a:t>
                </a:r>
                <a:r>
                  <a:rPr kumimoji="0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Full-permuted pattern matching</a:t>
                </a:r>
                <a:endPara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en-US" altLang="ja-JP" sz="20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altLang="ja-JP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US" altLang="ja-JP" sz="2000" kern="0" dirty="0" smtClean="0">
                    <a:solidFill>
                      <a:prstClr val="black"/>
                    </a:solidFill>
                  </a:rPr>
                  <a:t> 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</a:rPr>
                  <a:t>: Sub-permuted pattern matching</a:t>
                </a:r>
                <a:endParaRPr kumimoji="0" lang="en-US" altLang="ja-JP" sz="2000" kern="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755" y="5754853"/>
                <a:ext cx="5241972" cy="833663"/>
              </a:xfrm>
              <a:prstGeom prst="rect">
                <a:avLst/>
              </a:prstGeom>
              <a:blipFill rotWithShape="0">
                <a:blip r:embed="rId15"/>
                <a:stretch>
                  <a:fillRect b="-2113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7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4" grpId="0"/>
      <p:bldP spid="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円/楕円 71"/>
          <p:cNvSpPr/>
          <p:nvPr/>
        </p:nvSpPr>
        <p:spPr>
          <a:xfrm>
            <a:off x="838384" y="3880661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6" name="直線矢印コネクタ 85"/>
          <p:cNvCxnSpPr>
            <a:stCxn id="72" idx="6"/>
          </p:cNvCxnSpPr>
          <p:nvPr/>
        </p:nvCxnSpPr>
        <p:spPr>
          <a:xfrm flipV="1">
            <a:off x="1126384" y="4013243"/>
            <a:ext cx="486415" cy="11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Multi-track AC-automaton (</a:t>
            </a:r>
            <a:r>
              <a:rPr lang="en-US" altLang="ja-JP" sz="4000" dirty="0" smtClean="0"/>
              <a:t>MTACA)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50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61" y="2191935"/>
                <a:ext cx="1972271" cy="849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13" y="2191935"/>
                <a:ext cx="1857368" cy="849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1" i="1" spc="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i="0" spc="300" smtClean="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92" y="2191935"/>
                <a:ext cx="2155525" cy="849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160988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568975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528061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87147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446233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405319" y="3863906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>
            <a:stCxn id="9" idx="6"/>
            <a:endCxn id="10" idx="2"/>
          </p:cNvCxnSpPr>
          <p:nvPr/>
        </p:nvCxnSpPr>
        <p:spPr>
          <a:xfrm>
            <a:off x="1897889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1" idx="2"/>
          </p:cNvCxnSpPr>
          <p:nvPr/>
        </p:nvCxnSpPr>
        <p:spPr>
          <a:xfrm>
            <a:off x="2856975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1" idx="6"/>
            <a:endCxn id="12" idx="2"/>
          </p:cNvCxnSpPr>
          <p:nvPr/>
        </p:nvCxnSpPr>
        <p:spPr>
          <a:xfrm>
            <a:off x="3816061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6"/>
            <a:endCxn id="13" idx="2"/>
          </p:cNvCxnSpPr>
          <p:nvPr/>
        </p:nvCxnSpPr>
        <p:spPr>
          <a:xfrm>
            <a:off x="4775147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3" idx="6"/>
            <a:endCxn id="14" idx="2"/>
          </p:cNvCxnSpPr>
          <p:nvPr/>
        </p:nvCxnSpPr>
        <p:spPr>
          <a:xfrm>
            <a:off x="5734233" y="4007906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60" y="3141330"/>
                <a:ext cx="665567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3528061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487147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446233" y="4988289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矢印コネクタ 32"/>
          <p:cNvCxnSpPr>
            <a:stCxn id="29" idx="6"/>
            <a:endCxn id="30" idx="2"/>
          </p:cNvCxnSpPr>
          <p:nvPr/>
        </p:nvCxnSpPr>
        <p:spPr>
          <a:xfrm>
            <a:off x="3816061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0" idx="6"/>
            <a:endCxn id="31" idx="2"/>
          </p:cNvCxnSpPr>
          <p:nvPr/>
        </p:nvCxnSpPr>
        <p:spPr>
          <a:xfrm>
            <a:off x="4775147" y="5132289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0" idx="4"/>
            <a:endCxn id="29" idx="2"/>
          </p:cNvCxnSpPr>
          <p:nvPr/>
        </p:nvCxnSpPr>
        <p:spPr>
          <a:xfrm>
            <a:off x="2712975" y="4151906"/>
            <a:ext cx="815086" cy="980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568975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3528061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487147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446233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405319" y="6078110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>
            <a:stCxn id="42" idx="6"/>
            <a:endCxn id="43" idx="2"/>
          </p:cNvCxnSpPr>
          <p:nvPr/>
        </p:nvCxnSpPr>
        <p:spPr>
          <a:xfrm>
            <a:off x="2856975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43" idx="6"/>
            <a:endCxn id="44" idx="2"/>
          </p:cNvCxnSpPr>
          <p:nvPr/>
        </p:nvCxnSpPr>
        <p:spPr>
          <a:xfrm>
            <a:off x="3816061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4" idx="6"/>
            <a:endCxn id="45" idx="2"/>
          </p:cNvCxnSpPr>
          <p:nvPr/>
        </p:nvCxnSpPr>
        <p:spPr>
          <a:xfrm>
            <a:off x="4775147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45" idx="6"/>
            <a:endCxn id="46" idx="2"/>
          </p:cNvCxnSpPr>
          <p:nvPr/>
        </p:nvCxnSpPr>
        <p:spPr>
          <a:xfrm>
            <a:off x="5734233" y="6222110"/>
            <a:ext cx="6710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9" idx="4"/>
            <a:endCxn id="42" idx="1"/>
          </p:cNvCxnSpPr>
          <p:nvPr/>
        </p:nvCxnSpPr>
        <p:spPr>
          <a:xfrm>
            <a:off x="1753889" y="4151906"/>
            <a:ext cx="857263" cy="1968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7364405" y="6074733"/>
            <a:ext cx="288000" cy="288000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14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70" name="直線矢印コネクタ 69"/>
          <p:cNvCxnSpPr>
            <a:stCxn id="46" idx="6"/>
            <a:endCxn id="69" idx="2"/>
          </p:cNvCxnSpPr>
          <p:nvPr/>
        </p:nvCxnSpPr>
        <p:spPr>
          <a:xfrm flipV="1">
            <a:off x="6693319" y="6218733"/>
            <a:ext cx="671086" cy="3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03" y="3141330"/>
                <a:ext cx="665567" cy="7945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46" y="3159332"/>
                <a:ext cx="665567" cy="7945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89" y="3128949"/>
                <a:ext cx="665567" cy="8485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31" y="3128721"/>
                <a:ext cx="665567" cy="8485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127" y="4438817"/>
                <a:ext cx="665567" cy="8492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82" y="4222062"/>
                <a:ext cx="665567" cy="7966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/>
              <p:cNvSpPr/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9" name="正方形/長方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92" y="4163128"/>
                <a:ext cx="665567" cy="8485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60" y="4789720"/>
                <a:ext cx="665567" cy="7945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spc="30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66" y="5354345"/>
                <a:ext cx="665567" cy="7945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2" y="5338107"/>
                <a:ext cx="665567" cy="8485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38" y="5334507"/>
                <a:ext cx="665567" cy="8485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a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24" y="5326534"/>
                <a:ext cx="665567" cy="79669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1" i="1" spc="30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ja-JP" b="1" i="0" spc="300" smtClean="0">
                                <a:latin typeface="Lucida Console" panose="020B0609040504020204" pitchFamily="49" charset="0"/>
                                <a:cs typeface="Courier New" panose="02070309020205020404" pitchFamily="49" charset="0"/>
                              </a:rPr>
                              <m:t>b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8" y="5262089"/>
                <a:ext cx="665567" cy="84850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曲線コネクタ 86"/>
          <p:cNvCxnSpPr>
            <a:stCxn id="9" idx="0"/>
            <a:endCxn id="72" idx="0"/>
          </p:cNvCxnSpPr>
          <p:nvPr/>
        </p:nvCxnSpPr>
        <p:spPr>
          <a:xfrm rot="16200000" flipH="1" flipV="1">
            <a:off x="1359759" y="3486530"/>
            <a:ext cx="16755" cy="771505"/>
          </a:xfrm>
          <a:prstGeom prst="curvedConnector3">
            <a:avLst>
              <a:gd name="adj1" fmla="val -136436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曲線コネクタ 89"/>
          <p:cNvCxnSpPr>
            <a:stCxn id="10" idx="0"/>
            <a:endCxn id="9" idx="0"/>
          </p:cNvCxnSpPr>
          <p:nvPr/>
        </p:nvCxnSpPr>
        <p:spPr>
          <a:xfrm rot="16200000" flipV="1">
            <a:off x="2233432" y="3384363"/>
            <a:ext cx="12700" cy="959086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曲線コネクタ 92"/>
          <p:cNvCxnSpPr>
            <a:stCxn id="29" idx="2"/>
            <a:endCxn id="9" idx="5"/>
          </p:cNvCxnSpPr>
          <p:nvPr/>
        </p:nvCxnSpPr>
        <p:spPr>
          <a:xfrm rot="10800000">
            <a:off x="1855713" y="4109729"/>
            <a:ext cx="1672349" cy="1022560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曲線コネクタ 95"/>
          <p:cNvCxnSpPr>
            <a:stCxn id="42" idx="2"/>
            <a:endCxn id="9" idx="2"/>
          </p:cNvCxnSpPr>
          <p:nvPr/>
        </p:nvCxnSpPr>
        <p:spPr>
          <a:xfrm rot="10800000">
            <a:off x="1609889" y="4007906"/>
            <a:ext cx="959086" cy="2214204"/>
          </a:xfrm>
          <a:prstGeom prst="curvedConnector3">
            <a:avLst>
              <a:gd name="adj1" fmla="val 12383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曲線コネクタ 100"/>
          <p:cNvCxnSpPr>
            <a:stCxn id="11" idx="3"/>
            <a:endCxn id="42" idx="0"/>
          </p:cNvCxnSpPr>
          <p:nvPr/>
        </p:nvCxnSpPr>
        <p:spPr>
          <a:xfrm rot="5400000">
            <a:off x="2157417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曲線コネクタ 107"/>
          <p:cNvCxnSpPr>
            <a:stCxn id="12" idx="3"/>
            <a:endCxn id="43" idx="0"/>
          </p:cNvCxnSpPr>
          <p:nvPr/>
        </p:nvCxnSpPr>
        <p:spPr>
          <a:xfrm rot="5400000">
            <a:off x="3116503" y="4665288"/>
            <a:ext cx="1968381" cy="857263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曲線コネクタ 111"/>
          <p:cNvCxnSpPr>
            <a:stCxn id="13" idx="0"/>
            <a:endCxn id="10" idx="0"/>
          </p:cNvCxnSpPr>
          <p:nvPr/>
        </p:nvCxnSpPr>
        <p:spPr>
          <a:xfrm rot="16200000" flipV="1">
            <a:off x="4151604" y="2425277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曲線コネクタ 114"/>
          <p:cNvCxnSpPr>
            <a:stCxn id="14" idx="0"/>
            <a:endCxn id="11" idx="0"/>
          </p:cNvCxnSpPr>
          <p:nvPr/>
        </p:nvCxnSpPr>
        <p:spPr>
          <a:xfrm rot="16200000" flipV="1">
            <a:off x="5110690" y="2425277"/>
            <a:ext cx="12700" cy="2877258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30" idx="0"/>
            <a:endCxn id="10" idx="5"/>
          </p:cNvCxnSpPr>
          <p:nvPr/>
        </p:nvCxnSpPr>
        <p:spPr>
          <a:xfrm rot="16200000" flipV="1">
            <a:off x="3283693" y="3640834"/>
            <a:ext cx="878560" cy="1816349"/>
          </a:xfrm>
          <a:prstGeom prst="curvedConnector3">
            <a:avLst>
              <a:gd name="adj1" fmla="val 6394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31" idx="4"/>
            <a:endCxn id="42" idx="7"/>
          </p:cNvCxnSpPr>
          <p:nvPr/>
        </p:nvCxnSpPr>
        <p:spPr>
          <a:xfrm rot="5400000">
            <a:off x="3780517" y="4310571"/>
            <a:ext cx="843998" cy="277543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曲線コネクタ 127"/>
          <p:cNvCxnSpPr>
            <a:stCxn id="43" idx="4"/>
            <a:endCxn id="9" idx="2"/>
          </p:cNvCxnSpPr>
          <p:nvPr/>
        </p:nvCxnSpPr>
        <p:spPr>
          <a:xfrm rot="5400000" flipH="1">
            <a:off x="1461873" y="4155922"/>
            <a:ext cx="2358204" cy="2062172"/>
          </a:xfrm>
          <a:prstGeom prst="curvedConnector4">
            <a:avLst>
              <a:gd name="adj1" fmla="val -9694"/>
              <a:gd name="adj2" fmla="val 1110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曲線コネクタ 131"/>
          <p:cNvCxnSpPr>
            <a:stCxn id="44" idx="4"/>
            <a:endCxn id="42" idx="4"/>
          </p:cNvCxnSpPr>
          <p:nvPr/>
        </p:nvCxnSpPr>
        <p:spPr>
          <a:xfrm rot="5400000">
            <a:off x="3672061" y="5407024"/>
            <a:ext cx="12700" cy="1918172"/>
          </a:xfrm>
          <a:prstGeom prst="curved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曲線コネクタ 135"/>
          <p:cNvCxnSpPr>
            <a:stCxn id="45" idx="0"/>
            <a:endCxn id="10" idx="5"/>
          </p:cNvCxnSpPr>
          <p:nvPr/>
        </p:nvCxnSpPr>
        <p:spPr>
          <a:xfrm rot="16200000" flipV="1">
            <a:off x="3218326" y="3706202"/>
            <a:ext cx="1968381" cy="2775435"/>
          </a:xfrm>
          <a:prstGeom prst="curvedConnector3">
            <a:avLst>
              <a:gd name="adj1" fmla="val 69156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曲線コネクタ 139"/>
          <p:cNvCxnSpPr>
            <a:stCxn id="46" idx="0"/>
            <a:endCxn id="10" idx="5"/>
          </p:cNvCxnSpPr>
          <p:nvPr/>
        </p:nvCxnSpPr>
        <p:spPr>
          <a:xfrm rot="16200000" flipV="1">
            <a:off x="3697869" y="3226659"/>
            <a:ext cx="1968381" cy="3734521"/>
          </a:xfrm>
          <a:prstGeom prst="curvedConnector3">
            <a:avLst>
              <a:gd name="adj1" fmla="val 8879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曲線コネクタ 152"/>
          <p:cNvCxnSpPr>
            <a:stCxn id="69" idx="0"/>
            <a:endCxn id="29" idx="5"/>
          </p:cNvCxnSpPr>
          <p:nvPr/>
        </p:nvCxnSpPr>
        <p:spPr>
          <a:xfrm rot="16200000" flipV="1">
            <a:off x="5220835" y="3787162"/>
            <a:ext cx="840621" cy="3734521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41" y="3802457"/>
                <a:ext cx="54534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05" y="4926534"/>
                <a:ext cx="5453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{3}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64" y="6007634"/>
                <a:ext cx="545342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  <m:m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mr>
                      </m:m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8" y="3181409"/>
                <a:ext cx="349776" cy="7759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738598" y="1738527"/>
            <a:ext cx="7218157" cy="39901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36000" bIns="36000" rtlCol="0" anchor="ctr"/>
          <a:lstStyle/>
          <a:p>
            <a:r>
              <a:rPr lang="en-US" altLang="ja-JP" dirty="0"/>
              <a:t>An AC-automaton </a:t>
            </a:r>
            <a:r>
              <a:rPr lang="en-US" altLang="ja-JP" dirty="0" smtClean="0"/>
              <a:t>with a multi-track character on its </a:t>
            </a:r>
            <a:r>
              <a:rPr lang="en-US" altLang="ja-JP" dirty="0" err="1" smtClean="0"/>
              <a:t>goto</a:t>
            </a:r>
            <a:r>
              <a:rPr lang="en-US" altLang="ja-JP" dirty="0" smtClean="0"/>
              <a:t> function</a:t>
            </a:r>
            <a:endParaRPr lang="en-US" altLang="ja-JP" dirty="0"/>
          </a:p>
        </p:txBody>
      </p:sp>
      <p:sp>
        <p:nvSpPr>
          <p:cNvPr id="92" name="片側の 2 つの角を丸めた四角形 91"/>
          <p:cNvSpPr/>
          <p:nvPr/>
        </p:nvSpPr>
        <p:spPr>
          <a:xfrm>
            <a:off x="738599" y="1429522"/>
            <a:ext cx="2147268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</a:t>
            </a:r>
            <a:r>
              <a:rPr lang="en-US" altLang="ja-JP" b="1" dirty="0" smtClean="0"/>
              <a:t>MTACA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273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9" grpId="0" animBg="1"/>
      <p:bldP spid="30" grpId="0" animBg="1"/>
      <p:bldP spid="3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9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3" grpId="0"/>
      <p:bldP spid="68" grpId="0"/>
      <p:bldP spid="7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Permuted match on multi-track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51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28650" y="2608445"/>
                <a:ext cx="2219014" cy="88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pc="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solidFill>
                                      <a:schemeClr val="tx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608445"/>
                <a:ext cx="2219014" cy="8840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956689" y="2608445"/>
                <a:ext cx="2219014" cy="88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pc="300">
                          <a:latin typeface="Cambria Math" panose="02040503050406030204" pitchFamily="18" charset="0"/>
                        </a:rPr>
                        <m:t>𝕐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689" y="2608445"/>
                <a:ext cx="2219014" cy="8840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114558" y="4410226"/>
                <a:ext cx="3150698" cy="93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000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𝕏</m:t>
                          </m:r>
                        </m:e>
                      </m:d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8" y="4410226"/>
                <a:ext cx="3150698" cy="933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344345" y="4410226"/>
                <a:ext cx="3150698" cy="93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000" i="1" spc="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𝕐</m:t>
                          </m:r>
                        </m:e>
                      </m:d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45" y="4410226"/>
                <a:ext cx="3150698" cy="9332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51104" y="3928600"/>
            <a:ext cx="2076209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Sorted multi-track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350265" y="5779625"/>
                <a:ext cx="2463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𝕏</m:t>
                          </m:r>
                        </m:e>
                      </m:d>
                      <m:r>
                        <a:rPr lang="en-US" altLang="ja-JP" sz="2000" b="0" i="1" spc="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ort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𝕐</m:t>
                          </m: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65" y="5779625"/>
                <a:ext cx="246330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784356" y="5794534"/>
                <a:ext cx="5838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pc="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56" y="5794534"/>
                <a:ext cx="58381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370631" y="5779625"/>
                <a:ext cx="988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pc="300" smtClean="0"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ja-JP" alt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ja-JP" altLang="en-US" sz="2000" i="1" spc="300">
                          <a:latin typeface="Cambria Math" panose="02040503050406030204" pitchFamily="18" charset="0"/>
                        </a:rPr>
                        <m:t>𝕐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31" y="5779625"/>
                <a:ext cx="98847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44000" tIns="36000" bIns="36000" rtlCol="0" anchor="ctr"/>
              <a:lstStyle/>
              <a:p>
                <a:r>
                  <a:rPr lang="en-US" altLang="ja-JP" dirty="0" smtClean="0"/>
                  <a:t>For two multi-tracks </a:t>
                </a:r>
                <a14:m>
                  <m:oMath xmlns:m="http://schemas.openxmlformats.org/officeDocument/2006/math">
                    <m:r>
                      <a:rPr lang="ja-JP" altLang="en-US" i="1" spc="300" smtClean="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US" altLang="ja-JP" dirty="0" smtClean="0"/>
                  <a:t>and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</m:oMath>
                </a14:m>
                <a:r>
                  <a:rPr lang="en-US" altLang="ja-JP" i="1" dirty="0" smtClean="0"/>
                  <a:t>permuted matches </a:t>
                </a:r>
                <a14:m>
                  <m:oMath xmlns:m="http://schemas.openxmlformats.org/officeDocument/2006/math">
                    <m:r>
                      <a:rPr lang="ja-JP" altLang="en-US" i="1" spc="300" smtClean="0"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r>
                  <a:rPr lang="en-US" altLang="ja-JP" dirty="0" smtClean="0"/>
                  <a:t> if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  <m:r>
                      <a:rPr lang="en-US" altLang="ja-JP" b="0" i="1" spc="3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𝕐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 spc="3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spc="30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US" altLang="ja-JP" dirty="0" smtClean="0"/>
                  <a:t> for some permutation </a:t>
                </a:r>
                <a14:m>
                  <m:oMath xmlns:m="http://schemas.openxmlformats.org/officeDocument/2006/math">
                    <m:r>
                      <a:rPr lang="en-US" altLang="ja-JP" b="1" spc="300" smtClean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US" altLang="ja-JP" dirty="0" smtClean="0"/>
                  <a:t>, </a:t>
                </a:r>
                <a:r>
                  <a:rPr lang="en-US" altLang="ja-JP" dirty="0"/>
                  <a:t>denoted by </a:t>
                </a:r>
                <a14:m>
                  <m:oMath xmlns:m="http://schemas.openxmlformats.org/officeDocument/2006/math">
                    <m:r>
                      <a:rPr lang="ja-JP" altLang="en-US" i="1" spc="300">
                        <a:latin typeface="Cambria Math" panose="02040503050406030204" pitchFamily="18" charset="0"/>
                      </a:rPr>
                      <m:t>𝕏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ja-JP" altLang="en-US" i="1" spc="3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𝕐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6" y="1744757"/>
                <a:ext cx="7768714" cy="664367"/>
              </a:xfrm>
              <a:prstGeom prst="rect">
                <a:avLst/>
              </a:prstGeom>
              <a:blipFill rotWithShape="0">
                <a:blip r:embed="rId9"/>
                <a:stretch>
                  <a:fillRect t="-877" b="-9649"/>
                </a:stretch>
              </a:blipFill>
              <a:ln w="28575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片側の 2 つの角を丸めた四角形 17"/>
          <p:cNvSpPr/>
          <p:nvPr/>
        </p:nvSpPr>
        <p:spPr>
          <a:xfrm>
            <a:off x="746636" y="1435752"/>
            <a:ext cx="3102693" cy="309144"/>
          </a:xfrm>
          <a:prstGeom prst="round2Same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r>
              <a:rPr kumimoji="1" lang="en-US" altLang="ja-JP" b="1" dirty="0" smtClean="0"/>
              <a:t>Definition : Permuted match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488720" y="2754237"/>
                <a:ext cx="22190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en-US" altLang="ja-JP" sz="24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000" i="1" spc="300">
                          <a:latin typeface="Cambria Math" panose="02040503050406030204" pitchFamily="18" charset="0"/>
                        </a:rPr>
                        <m:t>𝕐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pc="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2,3,1</m:t>
                          </m:r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20" y="2754237"/>
                <a:ext cx="221901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488719" y="3126825"/>
                <a:ext cx="253203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ja-JP" altLang="en-US" sz="2000" i="1" spc="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𝕏</m:t>
                      </m:r>
                      <m:r>
                        <a:rPr lang="en-US" altLang="ja-JP" sz="2400" i="1" spc="3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ja-JP" altLang="en-US" sz="2000" i="1" spc="300">
                          <a:latin typeface="Cambria Math" panose="02040503050406030204" pitchFamily="18" charset="0"/>
                        </a:rPr>
                        <m:t>𝕐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 spc="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pc="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2,3,1</m:t>
                          </m:r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19" y="3126825"/>
                <a:ext cx="2532031" cy="392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Difficulty of permuted pattern matching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8223" y="1678159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1941" y="261439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Pattern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63913" y="1708783"/>
                <a:ext cx="6701532" cy="9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bbaaababababaaabaaabab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aabaabbbabbaaabbbaaaaa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13" y="1708783"/>
                <a:ext cx="6701532" cy="933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864915" y="1401006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15" y="1401006"/>
                <a:ext cx="20954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4706" r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394507" y="2019724"/>
                <a:ext cx="2515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7" y="2019724"/>
                <a:ext cx="251544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1951" r="-24390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015443" y="2878850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43" y="2878850"/>
                <a:ext cx="27687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333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535473" y="3300432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73" y="3300432"/>
                <a:ext cx="2820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739" r="-19565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256118" y="2763697"/>
                <a:ext cx="2127305" cy="1200329"/>
              </a:xfrm>
              <a:prstGeom prst="rect">
                <a:avLst/>
              </a:prstGeom>
              <a:noFill/>
            </p:spPr>
            <p:txBody>
              <a:bodyPr wrap="none" r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 : </a:t>
                </a:r>
                <a:r>
                  <a:rPr kumimoji="1" lang="en-US" altLang="ja-JP" dirty="0" smtClean="0"/>
                  <a:t>Length </a:t>
                </a:r>
                <a:r>
                  <a:rPr kumimoji="1" lang="en-US" altLang="ja-JP" dirty="0" smtClean="0"/>
                  <a:t>of </a:t>
                </a:r>
                <a14:m>
                  <m:oMath xmlns:m="http://schemas.openxmlformats.org/officeDocument/2006/math">
                    <m:r>
                      <a:rPr lang="ja-JP" altLang="en-US" spc="30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 : Track </a:t>
                </a:r>
                <a:r>
                  <a:rPr lang="en-US" altLang="ja-JP" dirty="0" smtClean="0"/>
                  <a:t>count of </a:t>
                </a:r>
                <a14:m>
                  <m:oMath xmlns:m="http://schemas.openxmlformats.org/officeDocument/2006/math">
                    <m:r>
                      <a:rPr lang="ja-JP" altLang="en-US" spc="300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: </a:t>
                </a:r>
                <a:r>
                  <a:rPr lang="en-US" altLang="ja-JP" dirty="0" smtClean="0"/>
                  <a:t>Length </a:t>
                </a:r>
                <a:r>
                  <a:rPr lang="en-US" altLang="ja-JP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/>
                  <a:t>: </a:t>
                </a:r>
                <a:r>
                  <a:rPr lang="en-US" altLang="ja-JP" dirty="0" smtClean="0"/>
                  <a:t>Track </a:t>
                </a:r>
                <a:r>
                  <a:rPr lang="en-US" altLang="ja-JP" dirty="0"/>
                  <a:t>count 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18" y="2763697"/>
                <a:ext cx="2127305" cy="1200329"/>
              </a:xfrm>
              <a:prstGeom prst="rect">
                <a:avLst/>
              </a:prstGeom>
              <a:blipFill rotWithShape="0">
                <a:blip r:embed="rId8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/>
          <p:nvPr/>
        </p:nvCxnSpPr>
        <p:spPr>
          <a:xfrm>
            <a:off x="2987915" y="2702301"/>
            <a:ext cx="618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296265" y="2702301"/>
            <a:ext cx="0" cy="19319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844306" y="4634241"/>
            <a:ext cx="3256045" cy="16628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960514" y="5581849"/>
                <a:ext cx="997709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14" y="5581849"/>
                <a:ext cx="997709" cy="526747"/>
              </a:xfrm>
              <a:prstGeom prst="rect">
                <a:avLst/>
              </a:prstGeom>
              <a:blipFill rotWithShape="0"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1946523" y="5554149"/>
                <a:ext cx="99950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23" y="5554149"/>
                <a:ext cx="999504" cy="5821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987124" y="4769468"/>
                <a:ext cx="99950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24" y="4769468"/>
                <a:ext cx="999504" cy="5821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2932532" y="5554149"/>
                <a:ext cx="99950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32" y="5554149"/>
                <a:ext cx="999504" cy="5821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1959828" y="4769468"/>
                <a:ext cx="99950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28" y="4769468"/>
                <a:ext cx="999504" cy="5821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2932532" y="4797168"/>
                <a:ext cx="997709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32" y="4797168"/>
                <a:ext cx="997709" cy="526747"/>
              </a:xfrm>
              <a:prstGeom prst="rect">
                <a:avLst/>
              </a:prstGeom>
              <a:blipFill rotWithShape="0"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上下矢印 53"/>
          <p:cNvSpPr/>
          <p:nvPr/>
        </p:nvSpPr>
        <p:spPr>
          <a:xfrm>
            <a:off x="1936482" y="3832939"/>
            <a:ext cx="402199" cy="640487"/>
          </a:xfrm>
          <a:prstGeom prst="upDownArrow">
            <a:avLst>
              <a:gd name="adj1" fmla="val 50000"/>
              <a:gd name="adj2" fmla="val 25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675" y="3907433"/>
            <a:ext cx="128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compare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角丸四角形吹き出し 55"/>
              <p:cNvSpPr/>
              <p:nvPr/>
            </p:nvSpPr>
            <p:spPr>
              <a:xfrm>
                <a:off x="3437390" y="3166318"/>
                <a:ext cx="2455095" cy="915731"/>
              </a:xfrm>
              <a:prstGeom prst="wedgeRoundRectCallout">
                <a:avLst>
                  <a:gd name="adj1" fmla="val -38914"/>
                  <a:gd name="adj2" fmla="val 90417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sz="2000" dirty="0" smtClean="0"/>
                  <a:t>permutations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6" name="角丸四角形吹き出し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90" y="3166318"/>
                <a:ext cx="2455095" cy="915731"/>
              </a:xfrm>
              <a:prstGeom prst="wedgeRoundRectCallout">
                <a:avLst>
                  <a:gd name="adj1" fmla="val -38914"/>
                  <a:gd name="adj2" fmla="val 90417"/>
                  <a:gd name="adj3" fmla="val 16667"/>
                </a:avLst>
              </a:prstGeom>
              <a:blipFill rotWithShape="0">
                <a:blip r:embed="rId15"/>
                <a:stretch>
                  <a:fillRect r="-1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4840175" y="4766156"/>
                <a:ext cx="2989856" cy="1109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 smtClean="0"/>
                  <a:t>time </a:t>
                </a:r>
                <a:br>
                  <a:rPr kumimoji="1" lang="en-US" altLang="ja-JP" sz="2800" dirty="0" smtClean="0"/>
                </a:br>
                <a:r>
                  <a:rPr lang="en-US" altLang="ja-JP" sz="2800" dirty="0" smtClean="0"/>
                  <a:t>by</a:t>
                </a:r>
                <a:r>
                  <a:rPr kumimoji="1" lang="en-US" altLang="ja-JP" sz="2800" dirty="0" smtClean="0"/>
                  <a:t> naïve algorithm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75" y="4766156"/>
                <a:ext cx="2989856" cy="1109471"/>
              </a:xfrm>
              <a:prstGeom prst="rect">
                <a:avLst/>
              </a:prstGeom>
              <a:blipFill rotWithShape="0">
                <a:blip r:embed="rId16"/>
                <a:stretch>
                  <a:fillRect l="-1837" r="-6939" b="-186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870367" y="3137535"/>
                <a:ext cx="2047178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7" y="3137535"/>
                <a:ext cx="2047178" cy="58214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/>
      <p:bldP spid="52" grpId="0"/>
      <p:bldP spid="48" grpId="0"/>
      <p:bldP spid="53" grpId="0"/>
      <p:bldP spid="50" grpId="0"/>
      <p:bldP spid="51" grpId="0"/>
      <p:bldP spid="54" grpId="0" animBg="1"/>
      <p:bldP spid="55" grpId="0"/>
      <p:bldP spid="56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Simple algorithm using sorting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8223" y="1668734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21941" y="261439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Pattern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63913" y="1699358"/>
                <a:ext cx="6701532" cy="93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spc="300" smtClean="0">
                          <a:latin typeface="Cambria Math" panose="02040503050406030204" pitchFamily="18" charset="0"/>
                        </a:rPr>
                        <m:t>𝕋</m:t>
                      </m:r>
                      <m:r>
                        <a:rPr lang="en-US" altLang="ja-JP" sz="2000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b="1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bbaaababababaaabaaabab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aaabaabaaaaaabaaaabaab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000" b="1" i="0" spc="300" smtClean="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aabaabbbabbaaabbbaaaaa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13" y="1699358"/>
                <a:ext cx="6701532" cy="9332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864915" y="1391581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15" y="1391581"/>
                <a:ext cx="209545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4706" r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394507" y="2010299"/>
                <a:ext cx="2515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07" y="2010299"/>
                <a:ext cx="25154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015443" y="2878850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43" y="2878850"/>
                <a:ext cx="27687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333" r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535473" y="3300432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73" y="3300432"/>
                <a:ext cx="2820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739" r="-19565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256118" y="2773124"/>
                <a:ext cx="2528321" cy="1200329"/>
              </a:xfrm>
              <a:prstGeom prst="rect">
                <a:avLst/>
              </a:prstGeom>
              <a:noFill/>
            </p:spPr>
            <p:txBody>
              <a:bodyPr wrap="none" rIns="72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 : The length of </a:t>
                </a:r>
                <a14:m>
                  <m:oMath xmlns:m="http://schemas.openxmlformats.org/officeDocument/2006/math">
                    <m:r>
                      <a:rPr lang="ja-JP" altLang="en-US" spc="30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 : The track count of </a:t>
                </a:r>
                <a14:m>
                  <m:oMath xmlns:m="http://schemas.openxmlformats.org/officeDocument/2006/math">
                    <m:r>
                      <a:rPr lang="ja-JP" altLang="en-US" spc="300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: </a:t>
                </a:r>
                <a:r>
                  <a:rPr lang="en-US" altLang="ja-JP" dirty="0"/>
                  <a:t>The length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/>
                  <a:t>: The track count 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18" y="2773124"/>
                <a:ext cx="2528321" cy="1200329"/>
              </a:xfrm>
              <a:prstGeom prst="rect">
                <a:avLst/>
              </a:prstGeom>
              <a:blipFill rotWithShape="0">
                <a:blip r:embed="rId8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/>
          <p:nvPr/>
        </p:nvCxnSpPr>
        <p:spPr>
          <a:xfrm>
            <a:off x="2987915" y="2692876"/>
            <a:ext cx="618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endCxn id="33" idx="0"/>
          </p:cNvCxnSpPr>
          <p:nvPr/>
        </p:nvCxnSpPr>
        <p:spPr>
          <a:xfrm>
            <a:off x="3296265" y="2692876"/>
            <a:ext cx="0" cy="3664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844306" y="4634241"/>
            <a:ext cx="3256045" cy="9114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1965342" y="4835836"/>
                <a:ext cx="997709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2" y="4835836"/>
                <a:ext cx="997709" cy="526747"/>
              </a:xfrm>
              <a:prstGeom prst="rect">
                <a:avLst/>
              </a:prstGeom>
              <a:blipFill rotWithShape="0"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2991911" y="4808136"/>
                <a:ext cx="99950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rgbClr val="C00000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11" y="4808136"/>
                <a:ext cx="999504" cy="5821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938773" y="4835836"/>
                <a:ext cx="997709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73" y="4835836"/>
                <a:ext cx="997709" cy="526747"/>
              </a:xfrm>
              <a:prstGeom prst="rect">
                <a:avLst/>
              </a:prstGeom>
              <a:blipFill rotWithShape="0"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上下矢印 53"/>
          <p:cNvSpPr/>
          <p:nvPr/>
        </p:nvSpPr>
        <p:spPr>
          <a:xfrm>
            <a:off x="1936482" y="3832939"/>
            <a:ext cx="402199" cy="640487"/>
          </a:xfrm>
          <a:prstGeom prst="upDownArrow">
            <a:avLst>
              <a:gd name="adj1" fmla="val 50000"/>
              <a:gd name="adj2" fmla="val 25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675" y="3907433"/>
            <a:ext cx="128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compare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角丸四角形吹き出し 55"/>
              <p:cNvSpPr/>
              <p:nvPr/>
            </p:nvSpPr>
            <p:spPr>
              <a:xfrm>
                <a:off x="3822627" y="3156544"/>
                <a:ext cx="2015555" cy="539962"/>
              </a:xfrm>
              <a:prstGeom prst="wedgeRoundRectCallout">
                <a:avLst>
                  <a:gd name="adj1" fmla="val -37895"/>
                  <a:gd name="adj2" fmla="val -80691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6" name="角丸四角形吹き出し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27" y="3156544"/>
                <a:ext cx="2015555" cy="539962"/>
              </a:xfrm>
              <a:prstGeom prst="wedgeRoundRectCallout">
                <a:avLst>
                  <a:gd name="adj1" fmla="val -37895"/>
                  <a:gd name="adj2" fmla="val -80691"/>
                  <a:gd name="adj3" fmla="val 16667"/>
                </a:avLst>
              </a:prstGeom>
              <a:blipFill rotWithShape="0">
                <a:blip r:embed="rId12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4241169" y="5099209"/>
                <a:ext cx="4855368" cy="1122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𝑚𝑁</m:t>
                        </m:r>
                        <m:func>
                          <m:funcPr>
                            <m:ctrlP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ja-JP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kumimoji="1" lang="en-US" altLang="ja-JP" sz="26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  <m:r>
                      <a:rPr kumimoji="1" lang="en-US" altLang="ja-JP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dirty="0" smtClean="0"/>
                  <a:t>time</a:t>
                </a:r>
                <a:br>
                  <a:rPr kumimoji="1" lang="en-US" altLang="ja-JP" sz="3200" dirty="0" smtClean="0"/>
                </a:br>
                <a:r>
                  <a:rPr kumimoji="1" lang="en-US" altLang="ja-JP" sz="3200" dirty="0" smtClean="0"/>
                  <a:t> by </a:t>
                </a:r>
                <a:r>
                  <a:rPr lang="en-US" altLang="ja-JP" sz="3200" dirty="0" smtClean="0"/>
                  <a:t>simple sorting</a:t>
                </a:r>
                <a:r>
                  <a:rPr kumimoji="1" lang="en-US" altLang="ja-JP" sz="3200" dirty="0" smtClean="0"/>
                  <a:t> algorithm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69" y="5099209"/>
                <a:ext cx="4855368" cy="1122423"/>
              </a:xfrm>
              <a:prstGeom prst="rect">
                <a:avLst/>
              </a:prstGeom>
              <a:blipFill rotWithShape="0">
                <a:blip r:embed="rId13"/>
                <a:stretch>
                  <a:fillRect l="-3266" t="-7568" r="-4146" b="-21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870367" y="3137535"/>
                <a:ext cx="2047178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ja-JP" i="1" spc="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 spc="3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aba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baa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spc="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7" y="3137535"/>
                <a:ext cx="2047178" cy="5821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769903" y="3059294"/>
                <a:ext cx="1052724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pc="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pc="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3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aaa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1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aab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ja-JP" b="1" spc="300">
                                    <a:solidFill>
                                      <a:schemeClr val="accent2"/>
                                    </a:solidFill>
                                    <a:latin typeface="Lucida Console" panose="020B0609040504020204" pitchFamily="49" charset="0"/>
                                    <a:cs typeface="Courier New" panose="02070309020205020404" pitchFamily="49" charset="0"/>
                                  </a:rPr>
                                  <m:t>bba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03" y="3059294"/>
                <a:ext cx="1052724" cy="80823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3373606" y="266693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sort</a:t>
            </a:r>
            <a:endParaRPr kumimoji="1" lang="ja-JP" altLang="en-US" sz="2400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3257012" y="3888579"/>
            <a:ext cx="0" cy="74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296265" y="4011761"/>
            <a:ext cx="175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combination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角丸四角形吹き出し 42"/>
              <p:cNvSpPr/>
              <p:nvPr/>
            </p:nvSpPr>
            <p:spPr>
              <a:xfrm>
                <a:off x="870367" y="5920240"/>
                <a:ext cx="3229984" cy="801236"/>
              </a:xfrm>
              <a:prstGeom prst="wedgeRoundRectCallout">
                <a:avLst>
                  <a:gd name="adj1" fmla="val -14839"/>
                  <a:gd name="adj2" fmla="val -87750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combinations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3" name="角丸四角形吹き出し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7" y="5920240"/>
                <a:ext cx="3229984" cy="801236"/>
              </a:xfrm>
              <a:prstGeom prst="wedgeRoundRectCallout">
                <a:avLst>
                  <a:gd name="adj1" fmla="val -14839"/>
                  <a:gd name="adj2" fmla="val -87750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7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/>
      <p:bldP spid="52" grpId="0"/>
      <p:bldP spid="51" grpId="0"/>
      <p:bldP spid="54" grpId="0" animBg="1"/>
      <p:bldP spid="55" grpId="0"/>
      <p:bldP spid="56" grpId="0" animBg="1"/>
      <p:bldP spid="58" grpId="0"/>
      <p:bldP spid="33" grpId="0"/>
      <p:bldP spid="34" grpId="0"/>
      <p:bldP spid="38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Previous work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7147124"/>
                  </p:ext>
                </p:extLst>
              </p:nvPr>
            </p:nvGraphicFramePr>
            <p:xfrm>
              <a:off x="628650" y="2002667"/>
              <a:ext cx="8143050" cy="2094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915070"/>
                    <a:gridCol w="1783338"/>
                    <a:gridCol w="24446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Data structure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 smtClean="0"/>
                            <a:t>Suffix array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suffix tree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err="1" smtClean="0">
                                    <a:latin typeface="Cambria Math" panose="02040503050406030204" pitchFamily="18" charset="0"/>
                                  </a:rPr>
                                  <m:t>𝑚𝑁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b="0" i="1" dirty="0" err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kumimoji="1" lang="en-US" altLang="ja-JP" sz="1600" b="0" i="1" dirty="0" err="1" smtClean="0">
                                    <a:latin typeface="Cambria Math" panose="02040503050406030204" pitchFamily="18" charset="0"/>
                                  </a:rPr>
                                  <m:t>𝑜𝑐𝑐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position heap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2015]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kumimoji="1" lang="en-US" altLang="ja-JP" sz="16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𝑜𝑐𝑐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Contracted</a:t>
                          </a:r>
                          <a:r>
                            <a:rPr kumimoji="1" lang="en-US" altLang="ja-JP" sz="1600" baseline="0" dirty="0" smtClean="0"/>
                            <a:t> multi-track position heap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2015]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kumimoji="1" lang="en-US" altLang="ja-JP" sz="16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6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𝑜𝑐𝑐</m:t>
                                </m:r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7147124"/>
                  </p:ext>
                </p:extLst>
              </p:nvPr>
            </p:nvGraphicFramePr>
            <p:xfrm>
              <a:off x="628650" y="2002667"/>
              <a:ext cx="8143050" cy="2094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915070"/>
                    <a:gridCol w="1783338"/>
                    <a:gridCol w="24446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Data structure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 smtClean="0"/>
                            <a:t>Suffix array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19113" t="-92424" r="-137201" b="-34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33167" t="-92424" r="-249" b="-346970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suffix tree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19113" t="-195385" r="-137201" b="-25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33167" t="-195385" r="-249" b="-25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position heap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2015]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19113" t="-295385" r="-137201" b="-15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33167" t="-295385" r="-249" b="-152308"/>
                          </a:stretch>
                        </a:blipFill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Contracted</a:t>
                          </a:r>
                          <a:r>
                            <a:rPr kumimoji="1" lang="en-US" altLang="ja-JP" sz="1600" baseline="0" dirty="0" smtClean="0"/>
                            <a:t> multi-track position heap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2015]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19113" t="-288764" r="-137201" b="-112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33167" t="-288764" r="-249" b="-112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28650" y="1490634"/>
            <a:ext cx="2572371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Preprocessing on the text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650" y="4253502"/>
            <a:ext cx="2904770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Preprocessing on the pattern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3608104"/>
                  </p:ext>
                </p:extLst>
              </p:nvPr>
            </p:nvGraphicFramePr>
            <p:xfrm>
              <a:off x="628650" y="4772907"/>
              <a:ext cx="8143050" cy="1554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943350"/>
                    <a:gridCol w="1755058"/>
                    <a:gridCol w="24446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 smtClean="0"/>
                            <a:t>AC-automaton based*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KMP </a:t>
                          </a:r>
                          <a:r>
                            <a:rPr kumimoji="1" lang="en-US" altLang="ja-JP" sz="1400" dirty="0" smtClean="0"/>
                            <a:t>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Filter</a:t>
                          </a:r>
                          <a:r>
                            <a:rPr kumimoji="1" lang="en-US" altLang="ja-JP" sz="1600" baseline="0" dirty="0" smtClean="0"/>
                            <a:t> </a:t>
                          </a:r>
                          <a:r>
                            <a:rPr kumimoji="1" lang="en-US" altLang="ja-JP" sz="1600" dirty="0" smtClean="0"/>
                            <a:t>multi-track KMP* </a:t>
                          </a:r>
                          <a:r>
                            <a:rPr kumimoji="1" lang="en-US" altLang="ja-JP" sz="1400" dirty="0" smtClean="0"/>
                            <a:t>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3608104"/>
                  </p:ext>
                </p:extLst>
              </p:nvPr>
            </p:nvGraphicFramePr>
            <p:xfrm>
              <a:off x="628650" y="4772907"/>
              <a:ext cx="8143050" cy="1554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943350"/>
                    <a:gridCol w="1755058"/>
                    <a:gridCol w="24446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600" dirty="0" smtClean="0"/>
                            <a:t>AC-automaton </a:t>
                          </a:r>
                          <a:r>
                            <a:rPr kumimoji="1" lang="en-US" altLang="ja-JP" sz="1600" dirty="0" smtClean="0"/>
                            <a:t>based* </a:t>
                          </a:r>
                          <a:r>
                            <a:rPr kumimoji="1" lang="en-US" altLang="ja-JP" sz="1400" dirty="0" smtClean="0"/>
                            <a:t>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24653" t="-92424" r="-139583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33167" t="-92424" r="-249" b="-209091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 KMP </a:t>
                          </a:r>
                          <a:r>
                            <a:rPr kumimoji="1" lang="en-US" altLang="ja-JP" sz="1400" dirty="0" smtClean="0"/>
                            <a:t>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24653" t="-195385" r="-139583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33167" t="-195385" r="-249" b="-1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Filter</a:t>
                          </a:r>
                          <a:r>
                            <a:rPr kumimoji="1" lang="en-US" altLang="ja-JP" sz="1600" baseline="0" dirty="0" smtClean="0"/>
                            <a:t> </a:t>
                          </a:r>
                          <a:r>
                            <a:rPr kumimoji="1" lang="en-US" altLang="ja-JP" sz="1600" dirty="0" smtClean="0"/>
                            <a:t>multi-track </a:t>
                          </a:r>
                          <a:r>
                            <a:rPr kumimoji="1" lang="en-US" altLang="ja-JP" sz="1600" dirty="0" smtClean="0"/>
                            <a:t>KMP* </a:t>
                          </a:r>
                          <a:r>
                            <a:rPr kumimoji="1" lang="en-US" altLang="ja-JP" sz="1400" dirty="0" smtClean="0"/>
                            <a:t>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24653" t="-295385" r="-139583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3"/>
                          <a:stretch>
                            <a:fillRect l="-233167" t="-295385" r="-249" b="-123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628650" y="6356351"/>
            <a:ext cx="463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*) can perform sub-permuted pattern matching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4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contributions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/47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EDA-8721-4476-8375-E1D2DC8E56B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179" y="1521083"/>
            <a:ext cx="846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propose four full-permuted pattern matching algorithms </a:t>
            </a:r>
            <a:r>
              <a:rPr lang="en-US" altLang="ja-JP" dirty="0" smtClean="0"/>
              <a:t>that</a:t>
            </a:r>
            <a:r>
              <a:rPr kumimoji="1" lang="en-US" altLang="ja-JP" dirty="0" smtClean="0"/>
              <a:t> preprocess the pattern.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7328025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i="1" dirty="0" err="1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func>
                                  <m:func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func>
                                <m:r>
                                  <a:rPr kumimoji="1" lang="ja-JP" alt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𝑚𝑀</m:t>
                                </m:r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𝑛𝑁</m:t>
                                </m:r>
                                <m:r>
                                  <a:rPr kumimoji="1" lang="ja-JP" altLang="en-US" sz="1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sz="1600" b="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1" lang="en-US" altLang="ja-JP" sz="16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func>
                                      </m:e>
                                    </m:d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/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6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1" lang="en-US" altLang="ja-JP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dirty="0" smtClean="0">
                                      <a:latin typeface="Cambria Math" panose="02040503050406030204" pitchFamily="18" charset="0"/>
                                    </a:rPr>
                                    <m:t>𝑑𝑀</m:t>
                                  </m:r>
                                  <m:func>
                                    <m:funcPr>
                                      <m:ctrlP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1" lang="en-US" altLang="ja-JP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1" lang="en-US" altLang="ja-JP" sz="1600" baseline="30000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𝑚𝑀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6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b="0" i="1" dirty="0" smtClean="0">
                                        <a:latin typeface="Cambria Math" panose="02040503050406030204" pitchFamily="18" charset="0"/>
                                      </a:rPr>
                                      <m:t>𝑛𝑁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コンテンツ プレースホルダー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7328025"/>
                  </p:ext>
                </p:extLst>
              </p:nvPr>
            </p:nvGraphicFramePr>
            <p:xfrm>
              <a:off x="392427" y="2332049"/>
              <a:ext cx="8523776" cy="3138644"/>
            </p:xfrm>
            <a:graphic>
              <a:graphicData uri="http://schemas.openxmlformats.org/drawingml/2006/table">
                <a:tbl>
                  <a:tblPr firstRow="1">
                    <a:tableStyleId>{9D7B26C5-4107-4FEC-AEDC-1716B250A1EF}</a:tableStyleId>
                  </a:tblPr>
                  <a:tblGrid>
                    <a:gridCol w="3816000"/>
                    <a:gridCol w="1875934"/>
                    <a:gridCol w="2831842"/>
                  </a:tblGrid>
                  <a:tr h="366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Algorithm</a:t>
                          </a:r>
                          <a:endParaRPr kumimoji="1" lang="ja-JP" altLang="en-US" sz="1600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Preprocessing</a:t>
                          </a:r>
                          <a:r>
                            <a:rPr kumimoji="1" lang="en-US" altLang="ja-JP" sz="1600" baseline="0" dirty="0" smtClean="0"/>
                            <a:t> time</a:t>
                          </a:r>
                          <a:endParaRPr kumimoji="1" lang="ja-JP" altLang="en-US" sz="1600" b="1" dirty="0"/>
                        </a:p>
                      </a:txBody>
                      <a:tcPr marL="36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 smtClean="0"/>
                            <a:t>Matching time</a:t>
                          </a:r>
                        </a:p>
                      </a:txBody>
                      <a:tcPr marL="36000" marR="36000" marT="36000" marB="36000" anchor="ctr"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1400" dirty="0" smtClean="0"/>
                            <a:t>AC-automaton based [</a:t>
                          </a:r>
                          <a:r>
                            <a:rPr kumimoji="1" lang="en-US" altLang="ja-JP" sz="1400" dirty="0" err="1" smtClean="0"/>
                            <a:t>Katsura</a:t>
                          </a:r>
                          <a:r>
                            <a:rPr kumimoji="1" lang="en-US" altLang="ja-JP" sz="1400" dirty="0" smtClean="0"/>
                            <a:t>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2013]</a:t>
                          </a:r>
                          <a:endParaRPr kumimoji="1" lang="ja-JP" altLang="en-US" sz="1400" dirty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93846" r="-151299" b="-6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93846" r="-215" b="-6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193846" r="-151299" b="-5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193846" r="-215" b="-51230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Filter</a:t>
                          </a:r>
                          <a:r>
                            <a:rPr kumimoji="1" lang="en-US" altLang="ja-JP" sz="1400" baseline="0" dirty="0" smtClean="0"/>
                            <a:t> </a:t>
                          </a:r>
                          <a:r>
                            <a:rPr kumimoji="1" lang="en-US" altLang="ja-JP" sz="1400" dirty="0" smtClean="0"/>
                            <a:t>multi-track KMP [Diptarama </a:t>
                          </a:r>
                          <a:r>
                            <a:rPr kumimoji="1" lang="en-US" altLang="ja-JP" sz="1400" i="1" dirty="0" smtClean="0"/>
                            <a:t>et al</a:t>
                          </a:r>
                          <a:r>
                            <a:rPr kumimoji="1" lang="en-US" altLang="ja-JP" sz="1400" dirty="0" smtClean="0"/>
                            <a:t>., 2016]</a:t>
                          </a:r>
                          <a:endParaRPr kumimoji="1" lang="ja-JP" altLang="en-US" sz="1400" dirty="0" smtClean="0"/>
                        </a:p>
                      </a:txBody>
                      <a:tcPr marL="180000" marR="36000" marT="36000" marB="3600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289394" r="-151299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289394" r="-215" b="-404545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/>
                            <a:t>Multi-track</a:t>
                          </a:r>
                          <a:r>
                            <a:rPr kumimoji="1" lang="en-US" altLang="ja-JP" sz="1600" baseline="0" dirty="0" smtClean="0"/>
                            <a:t> Boyer-Moore</a:t>
                          </a:r>
                          <a:endParaRPr kumimoji="1" lang="en-US" altLang="ja-JP" sz="16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395385" r="-151299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395385" r="-215" b="-3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0" dirty="0" smtClean="0">
                              <a:solidFill>
                                <a:schemeClr val="tx1"/>
                              </a:solidFill>
                            </a:rPr>
                            <a:t>Multi-tack </a:t>
                          </a:r>
                          <a:r>
                            <a:rPr kumimoji="1" lang="en-US" altLang="ja-JP" sz="1600" b="0" dirty="0" err="1" smtClean="0">
                              <a:solidFill>
                                <a:schemeClr val="tx1"/>
                              </a:solidFill>
                            </a:rPr>
                            <a:t>Horspool</a:t>
                          </a:r>
                          <a:endParaRPr kumimoji="1" lang="ja-JP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495385" r="-151299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495385" r="-215" b="-2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AC-automaton</a:t>
                          </a:r>
                          <a:r>
                            <a:rPr kumimoji="1" lang="en-US" altLang="ja-JP" sz="1400" baseline="30000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kumimoji="1" lang="ja-JP" altLang="en-US" sz="1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595385" r="-151299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595385" r="-215" b="-110769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dirty="0" smtClean="0">
                              <a:solidFill>
                                <a:schemeClr val="tx1"/>
                              </a:solidFill>
                            </a:rPr>
                            <a:t>Multi-track</a:t>
                          </a:r>
                          <a:r>
                            <a:rPr kumimoji="1" lang="en-US" altLang="ja-JP" sz="1600" baseline="0" dirty="0" smtClean="0">
                              <a:solidFill>
                                <a:schemeClr val="tx1"/>
                              </a:solidFill>
                            </a:rPr>
                            <a:t> permuted matching automaton</a:t>
                          </a:r>
                          <a:endParaRPr kumimoji="1" lang="ja-JP" altLang="en-US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80000" marR="36000" marT="36000" marB="3600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3247" t="-695385" r="-15129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36000" marR="36000" marT="36000" marB="36000" anchor="ctr">
                        <a:blipFill rotWithShape="0">
                          <a:blip r:embed="rId2"/>
                          <a:stretch>
                            <a:fillRect l="-200860" t="-695385" r="-215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81179" y="1816673"/>
            <a:ext cx="730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Our </a:t>
            </a:r>
            <a:r>
              <a:rPr kumimoji="1" lang="en-US" altLang="ja-JP" dirty="0" smtClean="0"/>
              <a:t>algorithms are practically faster than existing algorithms by experiment.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1179" y="5644148"/>
            <a:ext cx="5028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1) Can perform multi-track dictionary matching (multiple patterns)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2)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is the length </a:t>
                </a:r>
                <a:r>
                  <a:rPr lang="en-US" altLang="ja-JP" sz="1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ja-JP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79" y="5855541"/>
                <a:ext cx="4734629" cy="307969"/>
              </a:xfrm>
              <a:prstGeom prst="rect">
                <a:avLst/>
              </a:prstGeom>
              <a:blipFill rotWithShape="0">
                <a:blip r:embed="rId3"/>
                <a:stretch>
                  <a:fillRect l="-386" t="-104000" b="-16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545749" y="4291780"/>
            <a:ext cx="8288535" cy="38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5059</TotalTime>
  <Words>4067</Words>
  <Application>Microsoft Office PowerPoint</Application>
  <PresentationFormat>画面に合わせる (4:3)</PresentationFormat>
  <Paragraphs>2858</Paragraphs>
  <Slides>51</Slides>
  <Notes>4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Cambria Math</vt:lpstr>
      <vt:lpstr>Courier New</vt:lpstr>
      <vt:lpstr>Lucida Console</vt:lpstr>
      <vt:lpstr>Office Theme</vt:lpstr>
      <vt:lpstr>Fast Full Permuted Pattern Matching Algorithms on Multi-track Strings</vt:lpstr>
      <vt:lpstr>Motivations</vt:lpstr>
      <vt:lpstr>Multi-track string [Katsura et al., 2013]</vt:lpstr>
      <vt:lpstr>Permuted match on multi-track</vt:lpstr>
      <vt:lpstr>Permuted pattern matching [Katsura et al., 2013]</vt:lpstr>
      <vt:lpstr>Difficulty of permuted pattern matching</vt:lpstr>
      <vt:lpstr>Simple algorithm using sorting</vt:lpstr>
      <vt:lpstr>Previous work</vt:lpstr>
      <vt:lpstr>Our contributions</vt:lpstr>
      <vt:lpstr>Horspool Algorithm [Horspool,1980]</vt:lpstr>
      <vt:lpstr>Failure function on MT Horspool</vt:lpstr>
      <vt:lpstr>Matching algorithm of MT Horspool</vt:lpstr>
      <vt:lpstr>Matching algorithm of MT Horspool</vt:lpstr>
      <vt:lpstr>Matching algorithm of MT Horspool</vt:lpstr>
      <vt:lpstr>Matching algorithm of MT Horspool</vt:lpstr>
      <vt:lpstr>Problem on MT Horspool/Boyer-Moore</vt:lpstr>
      <vt:lpstr>Track-trie</vt:lpstr>
      <vt:lpstr>Matching algorithm by using track-trie</vt:lpstr>
      <vt:lpstr>Matching algorithm by using track-trie</vt:lpstr>
      <vt:lpstr>Matching algorithm by using track-trie</vt:lpstr>
      <vt:lpstr>Matching algorithm by using track-trie</vt:lpstr>
      <vt:lpstr>Our contributions</vt:lpstr>
      <vt:lpstr>AC-automaton based algorithm [Katsura et al., 2013]</vt:lpstr>
      <vt:lpstr>AC-automaton based algorithm [Katsura et al., 2013]</vt:lpstr>
      <vt:lpstr>Permuted pattern matching by using AC-automaton</vt:lpstr>
      <vt:lpstr>Permuted pattern matching by using AC-automaton</vt:lpstr>
      <vt:lpstr>Our contributions</vt:lpstr>
      <vt:lpstr>Multi-track AC-automaton (MTACA)</vt:lpstr>
      <vt:lpstr>Multi-track AC-automaton (MTACA)</vt:lpstr>
      <vt:lpstr>Permuted pattern matching by using MTACA</vt:lpstr>
      <vt:lpstr>Permuted pattern matching by using MTACA</vt:lpstr>
      <vt:lpstr>Permuted pattern matching by using MTACA</vt:lpstr>
      <vt:lpstr>Permuted pattern matching by using MTACA</vt:lpstr>
      <vt:lpstr>Permuted pattern matching by using MTACA</vt:lpstr>
      <vt:lpstr>Our contributions</vt:lpstr>
      <vt:lpstr>Multi-track permuted matching automaton (MTPMA)</vt:lpstr>
      <vt:lpstr>Multi-track permuted matching automaton (MTPMA)</vt:lpstr>
      <vt:lpstr>Permuted pattern matching by using MTPMA</vt:lpstr>
      <vt:lpstr>Permuted pattern matching by using MTPMA</vt:lpstr>
      <vt:lpstr>Permuted pattern matching by using MTPMA</vt:lpstr>
      <vt:lpstr>Permuted pattern matching by using MTPMA</vt:lpstr>
      <vt:lpstr>Experiment</vt:lpstr>
      <vt:lpstr>Experiment result（n）</vt:lpstr>
      <vt:lpstr>Experiment result（m）</vt:lpstr>
      <vt:lpstr>Experiment result （N,M）</vt:lpstr>
      <vt:lpstr>Experiment result （σ）</vt:lpstr>
      <vt:lpstr>Conclusion and future work</vt:lpstr>
      <vt:lpstr>Pattern matching and its variant</vt:lpstr>
      <vt:lpstr>AC-automaton based algorithm [Katsura et al., 2013]</vt:lpstr>
      <vt:lpstr>Multi-track AC-automaton (MTACA)</vt:lpstr>
      <vt:lpstr>Permuted match on multi-track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ビッグデータにおけるマルチトラック時系列データに対するストリーミング処理に関する研究</dc:title>
  <dc:creator>Diptarama D</dc:creator>
  <cp:lastModifiedBy>Diptarama D</cp:lastModifiedBy>
  <cp:revision>932</cp:revision>
  <dcterms:created xsi:type="dcterms:W3CDTF">2015-05-15T05:48:46Z</dcterms:created>
  <dcterms:modified xsi:type="dcterms:W3CDTF">2016-08-29T03:19:54Z</dcterms:modified>
</cp:coreProperties>
</file>