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00" r:id="rId3"/>
    <p:sldId id="319" r:id="rId4"/>
    <p:sldId id="311" r:id="rId5"/>
    <p:sldId id="312" r:id="rId6"/>
    <p:sldId id="313" r:id="rId7"/>
    <p:sldId id="314" r:id="rId8"/>
    <p:sldId id="304" r:id="rId9"/>
    <p:sldId id="303" r:id="rId10"/>
    <p:sldId id="305" r:id="rId11"/>
    <p:sldId id="310" r:id="rId12"/>
    <p:sldId id="315" r:id="rId13"/>
    <p:sldId id="317" r:id="rId14"/>
    <p:sldId id="318" r:id="rId15"/>
    <p:sldId id="316" r:id="rId16"/>
    <p:sldId id="308" r:id="rId17"/>
    <p:sldId id="309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60" autoAdjust="0"/>
  </p:normalViewPr>
  <p:slideViewPr>
    <p:cSldViewPr snapToGrid="0" snapToObjects="1">
      <p:cViewPr>
        <p:scale>
          <a:sx n="121" d="100"/>
          <a:sy n="121" d="100"/>
        </p:scale>
        <p:origin x="-212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14003-C520-3B4D-BAD2-3A30C5E73374}" type="datetimeFigureOut">
              <a:t>15/08/26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A9C54-8BDC-B847-8572-BCCE63F056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Read the colour PDF of the paper!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6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Nothing to do with Quantum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5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Sketch the algorithm on the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complex predicate, ensuring z is worthwhile?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4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Possible z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Consequences of possible values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Against what?</a:t>
            </a:r>
          </a:p>
          <a:p>
            <a:r>
              <a:rPr lang="en-US"/>
              <a:t>Config</a:t>
            </a:r>
          </a:p>
          <a:p>
            <a:r>
              <a:rPr lang="en-US"/>
              <a:t>Inputs</a:t>
            </a:r>
          </a:p>
          <a:p>
            <a:r>
              <a:rPr lang="en-US"/>
              <a:t>Number</a:t>
            </a:r>
            <a:r>
              <a:rPr lang="en-US" baseline="0"/>
              <a:t> of runs</a:t>
            </a:r>
          </a:p>
          <a:p>
            <a:r>
              <a:rPr lang="en-US" baseline="0"/>
              <a:t>No precomputation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4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1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0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15/08/26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5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3083" y="6492875"/>
            <a:ext cx="400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E21C-B13F-5441-813E-4A3BA1771B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ipblox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126163"/>
            <a:ext cx="1092200" cy="704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6117679"/>
            <a:ext cx="1199572" cy="7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0312"/>
            <a:ext cx="7772400" cy="2540055"/>
          </a:xfrm>
        </p:spPr>
        <p:txBody>
          <a:bodyPr>
            <a:normAutofit/>
          </a:bodyPr>
          <a:lstStyle/>
          <a:p>
            <a:r>
              <a:rPr lang="en-US" dirty="0" smtClean="0"/>
              <a:t>Quantum Leap Pattern Matching</a:t>
            </a:r>
            <a:br>
              <a:rPr lang="en-US" dirty="0" smtClean="0"/>
            </a:br>
            <a:r>
              <a:rPr lang="en-US" sz="3600" dirty="0"/>
              <a:t>A New High-Performance Quick Search-Style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735" y="3886200"/>
            <a:ext cx="7492379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Bruce W. Watson	Derrick Kourie	Loek Cleophas</a:t>
            </a:r>
          </a:p>
          <a:p>
            <a:r>
              <a:rPr lang="en-US" dirty="0" smtClean="0"/>
              <a:t>Stellenbosch University</a:t>
            </a:r>
          </a:p>
          <a:p>
            <a:r>
              <a:rPr lang="en-US" dirty="0" err="1" smtClean="0"/>
              <a:t>bruce</a:t>
            </a:r>
            <a:r>
              <a:rPr lang="en-US" dirty="0" smtClean="0"/>
              <a:t>@</a:t>
            </a:r>
            <a:r>
              <a:rPr lang="en-US" dirty="0" err="1" smtClean="0"/>
              <a:t>fastar.org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6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of </a:t>
            </a:r>
            <a:r>
              <a:rPr lang="en-US" i="1"/>
              <a:t>z</a:t>
            </a:r>
            <a:r>
              <a:rPr lang="en-US"/>
              <a:t> choices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6" y="3305284"/>
            <a:ext cx="9072016" cy="21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17-inch Macbook Pro, Intel Core i7 Quad-core. C Code, g++ LLVM, –O3</a:t>
            </a:r>
          </a:p>
          <a:p>
            <a:r>
              <a:rPr lang="en-US"/>
              <a:t>Bible and Ecoli (each approx 4MB) from SMART</a:t>
            </a:r>
          </a:p>
          <a:p>
            <a:r>
              <a:rPr lang="en-US"/>
              <a:t>Random p taken from t</a:t>
            </a:r>
          </a:p>
          <a:p>
            <a:r>
              <a:rPr lang="en-US"/>
              <a:t>Per m = 1, . . . 32, 256, 1024:</a:t>
            </a:r>
          </a:p>
          <a:p>
            <a:pPr lvl="1"/>
            <a:r>
              <a:rPr lang="en-US"/>
              <a:t>30 randomly selected patterns</a:t>
            </a:r>
          </a:p>
          <a:p>
            <a:pPr lvl="2"/>
            <a:r>
              <a:rPr lang="en-US"/>
              <a:t>5 runs over the same data</a:t>
            </a:r>
          </a:p>
        </p:txBody>
      </p:sp>
    </p:spTree>
    <p:extLst>
      <p:ext uri="{BB962C8B-B14F-4D97-AF65-F5344CB8AC3E}">
        <p14:creationId xmlns:p14="http://schemas.microsoft.com/office/powerpoint/2010/main" val="200358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03" y="413088"/>
            <a:ext cx="4930335" cy="63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6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03" y="559015"/>
            <a:ext cx="5341197" cy="60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6" y="1979437"/>
            <a:ext cx="9113822" cy="38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5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7"/>
            <a:ext cx="8229600" cy="1143000"/>
          </a:xfrm>
        </p:spPr>
        <p:txBody>
          <a:bodyPr/>
          <a:lstStyle/>
          <a:p>
            <a:r>
              <a:rPr lang="en-US"/>
              <a:t>Best case QLQS versus QS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5179"/>
            <a:ext cx="8461114" cy="48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2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1"/>
            <a:ext cx="8229600" cy="1143000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232"/>
            <a:ext cx="8229600" cy="4970932"/>
          </a:xfrm>
        </p:spPr>
        <p:txBody>
          <a:bodyPr>
            <a:noAutofit/>
          </a:bodyPr>
          <a:lstStyle/>
          <a:p>
            <a:r>
              <a:rPr lang="en-US" sz="2400"/>
              <a:t>QLQS outperforms QS in most cases with an appropriate choice of z</a:t>
            </a:r>
          </a:p>
          <a:p>
            <a:r>
              <a:rPr lang="en-US" sz="2400"/>
              <a:t>QLQS significantly outperforms when p and t alphabets are disjoint</a:t>
            </a:r>
          </a:p>
          <a:p>
            <a:r>
              <a:rPr lang="en-US" sz="2400"/>
              <a:t>Large z choices appear to violate m+1 principle</a:t>
            </a:r>
            <a:br>
              <a:rPr lang="en-US" sz="2400"/>
            </a:br>
            <a:r>
              <a:rPr lang="en-US" sz="2400"/>
              <a:t>but QLQS does same table lookups as QS</a:t>
            </a:r>
          </a:p>
          <a:p>
            <a:r>
              <a:rPr lang="en-US" sz="2400"/>
              <a:t>Significant instruction-level parallelism</a:t>
            </a:r>
          </a:p>
          <a:p>
            <a:r>
              <a:rPr lang="en-US" sz="2400"/>
              <a:t>QLQS is as simple as QS</a:t>
            </a:r>
          </a:p>
          <a:p>
            <a:r>
              <a:rPr lang="en-US" sz="2400"/>
              <a:t>Shift tables are easily computed</a:t>
            </a:r>
          </a:p>
          <a:p>
            <a:r>
              <a:rPr lang="en-US" sz="2400"/>
              <a:t>First left to right algorithm using backward shifts?</a:t>
            </a:r>
            <a:endParaRPr lang="en-US" sz="2400">
              <a:effectLst/>
            </a:endParaRPr>
          </a:p>
          <a:p>
            <a:r>
              <a:rPr lang="en-US" sz="2400"/>
              <a:t>QLQS is </a:t>
            </a:r>
            <a:r>
              <a:rPr lang="en-US" sz="2400" i="1"/>
              <a:t>speculative</a:t>
            </a:r>
            <a:r>
              <a:rPr lang="en-US" sz="2400"/>
              <a:t> execution (take a Quantum Leap/shift, then check if it was valid)</a:t>
            </a:r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957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Probabilistic QLQS – validity a z shift not checked.</a:t>
            </a:r>
          </a:p>
          <a:p>
            <a:r>
              <a:rPr lang="en-US"/>
              <a:t>Coarse-grained parallelism</a:t>
            </a:r>
            <a:endParaRPr lang="en-US">
              <a:effectLst/>
            </a:endParaRPr>
          </a:p>
          <a:p>
            <a:r>
              <a:rPr lang="en-US"/>
              <a:t>Benchmark QLQS using two dimensional shift tables (ZT and BR)</a:t>
            </a:r>
          </a:p>
          <a:p>
            <a:r>
              <a:rPr lang="en-US"/>
              <a:t>Characterize QLQS on CPUs with little ILP</a:t>
            </a:r>
          </a:p>
          <a:p>
            <a:r>
              <a:rPr lang="en-US"/>
              <a:t>Use Quantum Leap principle in other Boyer-Moore style algorithms</a:t>
            </a:r>
            <a:br>
              <a:rPr lang="en-US"/>
            </a:br>
            <a:r>
              <a:rPr lang="en-US"/>
              <a:t>multiple keyword, regex, tree, …</a:t>
            </a:r>
          </a:p>
          <a:p>
            <a:r>
              <a:rPr lang="en-US"/>
              <a:t>Shift tables in QLQS formally derived in a correctness-by- construction formalism.</a:t>
            </a:r>
            <a:endParaRPr lang="en-US">
              <a:effectLst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0541"/>
            <a:ext cx="8229600" cy="1143000"/>
          </a:xfrm>
        </p:spPr>
        <p:txBody>
          <a:bodyPr/>
          <a:lstStyle/>
          <a:p>
            <a:r>
              <a:rPr lang="en-US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18757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 and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Problem</a:t>
            </a:r>
          </a:p>
          <a:p>
            <a:r>
              <a:rPr lang="en-US"/>
              <a:t>Solution sketch and code</a:t>
            </a:r>
          </a:p>
          <a:p>
            <a:r>
              <a:rPr lang="en-US"/>
              <a:t>Examples</a:t>
            </a:r>
          </a:p>
          <a:p>
            <a:r>
              <a:rPr lang="en-US" i="1"/>
              <a:t>z</a:t>
            </a:r>
            <a:r>
              <a:rPr lang="en-US"/>
              <a:t> choices</a:t>
            </a:r>
          </a:p>
          <a:p>
            <a:r>
              <a:rPr lang="en-US"/>
              <a:t>Benchmarking</a:t>
            </a:r>
            <a:endParaRPr lang="en-US"/>
          </a:p>
          <a:p>
            <a:r>
              <a:rPr lang="en-US"/>
              <a:t>Conclusions</a:t>
            </a:r>
          </a:p>
          <a:p>
            <a:r>
              <a:rPr lang="en-US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90835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Single keyword exact pattern matching</a:t>
            </a:r>
          </a:p>
          <a:p>
            <a:pPr marL="0" indent="0">
              <a:buNone/>
            </a:pPr>
            <a:r>
              <a:rPr lang="en-US"/>
              <a:t>	Given text </a:t>
            </a:r>
            <a:r>
              <a:rPr lang="en-US" i="1"/>
              <a:t>t</a:t>
            </a:r>
            <a:r>
              <a:rPr lang="en-US"/>
              <a:t> and pattern </a:t>
            </a:r>
            <a:r>
              <a:rPr lang="en-US" i="1"/>
              <a:t>p </a:t>
            </a:r>
            <a:r>
              <a:rPr lang="en-US"/>
              <a:t>(lengths </a:t>
            </a:r>
            <a:r>
              <a:rPr lang="en-US" i="1"/>
              <a:t>n, m</a:t>
            </a:r>
            <a:r>
              <a:rPr lang="en-US"/>
              <a:t> resp.),</a:t>
            </a:r>
          </a:p>
          <a:p>
            <a:pPr marL="0" indent="0">
              <a:buNone/>
            </a:pPr>
            <a:r>
              <a:rPr lang="en-US"/>
              <a:t>	Find all occurences of </a:t>
            </a:r>
            <a:r>
              <a:rPr lang="en-US" i="1"/>
              <a:t>p</a:t>
            </a:r>
            <a:r>
              <a:rPr lang="en-US"/>
              <a:t> in </a:t>
            </a:r>
            <a:r>
              <a:rPr lang="en-US" i="1"/>
              <a:t>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Recall Sunday’s Quick Search (QS)</a:t>
            </a:r>
          </a:p>
          <a:p>
            <a:pPr marL="0" indent="0">
              <a:buNone/>
            </a:pPr>
            <a:r>
              <a:rPr lang="en-US"/>
              <a:t>	Shift bounded above by </a:t>
            </a:r>
            <a:r>
              <a:rPr lang="en-US" i="1"/>
              <a:t>m+1</a:t>
            </a:r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/>
              <a:t>This is a </a:t>
            </a:r>
            <a:r>
              <a:rPr lang="en-US" i="1"/>
              <a:t>family </a:t>
            </a:r>
            <a:r>
              <a:rPr lang="en-US"/>
              <a:t>of algorithms – could’ve been Horspool</a:t>
            </a:r>
          </a:p>
        </p:txBody>
      </p:sp>
    </p:spTree>
    <p:extLst>
      <p:ext uri="{BB962C8B-B14F-4D97-AF65-F5344CB8AC3E}">
        <p14:creationId xmlns:p14="http://schemas.microsoft.com/office/powerpoint/2010/main" val="106623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3931"/>
            <a:ext cx="9067644" cy="196003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5132797"/>
            <a:ext cx="9067643" cy="430017"/>
            <a:chOff x="0" y="5132797"/>
            <a:chExt cx="9067643" cy="4300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147574"/>
              <a:ext cx="3173620" cy="4152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4718" y="5132797"/>
              <a:ext cx="1910104" cy="4152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4234" y="5147575"/>
              <a:ext cx="2243409" cy="392597"/>
            </a:xfrm>
            <a:prstGeom prst="rect">
              <a:avLst/>
            </a:prstGeom>
          </p:spPr>
        </p:pic>
        <p:cxnSp>
          <p:nvCxnSpPr>
            <p:cNvPr id="7" name="Curved Connector 6"/>
            <p:cNvCxnSpPr>
              <a:stCxn id="3" idx="0"/>
              <a:endCxn id="4" idx="0"/>
            </p:cNvCxnSpPr>
            <p:nvPr/>
          </p:nvCxnSpPr>
          <p:spPr>
            <a:xfrm rot="5400000" flipH="1" flipV="1">
              <a:off x="3205902" y="3513706"/>
              <a:ext cx="14777" cy="3252960"/>
            </a:xfrm>
            <a:prstGeom prst="curvedConnector3">
              <a:avLst>
                <a:gd name="adj1" fmla="val 442717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4" idx="2"/>
              <a:endCxn id="5" idx="2"/>
            </p:cNvCxnSpPr>
            <p:nvPr/>
          </p:nvCxnSpPr>
          <p:spPr>
            <a:xfrm rot="5400000" flipH="1" flipV="1">
              <a:off x="6388921" y="3991020"/>
              <a:ext cx="7865" cy="3106169"/>
            </a:xfrm>
            <a:prstGeom prst="curvedConnector3">
              <a:avLst>
                <a:gd name="adj1" fmla="val -5437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675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9170" y="533036"/>
            <a:ext cx="7677462" cy="5237208"/>
            <a:chOff x="689170" y="533036"/>
            <a:chExt cx="7677462" cy="5237208"/>
          </a:xfrm>
        </p:grpSpPr>
        <p:grpSp>
          <p:nvGrpSpPr>
            <p:cNvPr id="13" name="Group 12"/>
            <p:cNvGrpSpPr/>
            <p:nvPr/>
          </p:nvGrpSpPr>
          <p:grpSpPr>
            <a:xfrm>
              <a:off x="689170" y="533036"/>
              <a:ext cx="7677462" cy="5237208"/>
              <a:chOff x="689170" y="533036"/>
              <a:chExt cx="7677462" cy="523720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0159" y="533036"/>
                <a:ext cx="3272049" cy="40065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70" y="2051473"/>
                <a:ext cx="7677462" cy="3718771"/>
              </a:xfrm>
              <a:prstGeom prst="rect">
                <a:avLst/>
              </a:prstGeom>
            </p:spPr>
          </p:pic>
          <p:cxnSp>
            <p:nvCxnSpPr>
              <p:cNvPr id="11" name="Curved Connector 10"/>
              <p:cNvCxnSpPr>
                <a:stCxn id="2" idx="3"/>
                <a:endCxn id="4" idx="0"/>
              </p:cNvCxnSpPr>
              <p:nvPr/>
            </p:nvCxnSpPr>
            <p:spPr>
              <a:xfrm>
                <a:off x="3972208" y="733366"/>
                <a:ext cx="1869360" cy="3591096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ounded Rectangle 3"/>
            <p:cNvSpPr/>
            <p:nvPr/>
          </p:nvSpPr>
          <p:spPr>
            <a:xfrm>
              <a:off x="3316504" y="4324462"/>
              <a:ext cx="5050127" cy="818709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768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5081"/>
            <a:ext cx="9144000" cy="19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4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" y="2595676"/>
            <a:ext cx="9063671" cy="30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4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Ensuring </a:t>
            </a:r>
            <a:r>
              <a:rPr lang="en-US" i="1"/>
              <a:t>z</a:t>
            </a:r>
            <a:r>
              <a:rPr lang="en-US"/>
              <a:t> is worthwhile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59" y="3704595"/>
            <a:ext cx="6264864" cy="10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values for </a:t>
            </a:r>
            <a:r>
              <a:rPr lang="en-US" i="1"/>
              <a:t>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7" y="3996221"/>
            <a:ext cx="9046193" cy="10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246</Words>
  <Application>Microsoft Macintosh PowerPoint</Application>
  <PresentationFormat>On-screen Show (4:3)</PresentationFormat>
  <Paragraphs>68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Quantum Leap Pattern Matching A New High-Performance Quick Search-Style Algorithm</vt:lpstr>
      <vt:lpstr>Aim and contents</vt:lpstr>
      <vt:lpstr>Problem</vt:lpstr>
      <vt:lpstr>PowerPoint Presentation</vt:lpstr>
      <vt:lpstr>PowerPoint Presentation</vt:lpstr>
      <vt:lpstr>PowerPoint Presentation</vt:lpstr>
      <vt:lpstr>PowerPoint Presentation</vt:lpstr>
      <vt:lpstr>Ensuring z is worthwhile</vt:lpstr>
      <vt:lpstr>Possible values for z</vt:lpstr>
      <vt:lpstr>Consequences of z choices</vt:lpstr>
      <vt:lpstr>Benchmarking</vt:lpstr>
      <vt:lpstr>PowerPoint Presentation</vt:lpstr>
      <vt:lpstr>PowerPoint Presentation</vt:lpstr>
      <vt:lpstr>PowerPoint Presentation</vt:lpstr>
      <vt:lpstr>Best case QLQS versus QS</vt:lpstr>
      <vt:lpstr>Conclusions</vt:lpstr>
      <vt:lpstr>Future work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 Deep Packet Inspection</dc:title>
  <dc:creator>Bruce Watson</dc:creator>
  <cp:lastModifiedBy>Bruce Watson</cp:lastModifiedBy>
  <cp:revision>342</cp:revision>
  <dcterms:created xsi:type="dcterms:W3CDTF">2014-06-01T21:13:35Z</dcterms:created>
  <dcterms:modified xsi:type="dcterms:W3CDTF">2015-08-25T22:43:06Z</dcterms:modified>
</cp:coreProperties>
</file>