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8" r:id="rId3"/>
    <p:sldId id="260" r:id="rId4"/>
    <p:sldId id="263" r:id="rId5"/>
    <p:sldId id="258" r:id="rId6"/>
    <p:sldId id="266" r:id="rId7"/>
    <p:sldId id="289" r:id="rId8"/>
    <p:sldId id="268" r:id="rId9"/>
    <p:sldId id="259" r:id="rId10"/>
    <p:sldId id="264" r:id="rId11"/>
    <p:sldId id="287" r:id="rId12"/>
    <p:sldId id="291" r:id="rId13"/>
    <p:sldId id="292" r:id="rId14"/>
    <p:sldId id="269" r:id="rId15"/>
    <p:sldId id="294" r:id="rId16"/>
    <p:sldId id="273" r:id="rId17"/>
    <p:sldId id="274" r:id="rId18"/>
    <p:sldId id="301" r:id="rId19"/>
    <p:sldId id="295" r:id="rId20"/>
    <p:sldId id="282" r:id="rId21"/>
    <p:sldId id="283" r:id="rId22"/>
    <p:sldId id="284" r:id="rId23"/>
    <p:sldId id="297" r:id="rId24"/>
    <p:sldId id="298" r:id="rId25"/>
    <p:sldId id="299" r:id="rId26"/>
    <p:sldId id="300" r:id="rId27"/>
    <p:sldId id="285" r:id="rId28"/>
    <p:sldId id="277" r:id="rId29"/>
    <p:sldId id="278" r:id="rId30"/>
    <p:sldId id="279" r:id="rId31"/>
    <p:sldId id="280" r:id="rId32"/>
    <p:sldId id="261" r:id="rId33"/>
    <p:sldId id="265" r:id="rId34"/>
    <p:sldId id="293" r:id="rId35"/>
    <p:sldId id="270" r:id="rId36"/>
    <p:sldId id="267" r:id="rId37"/>
    <p:sldId id="271" r:id="rId38"/>
    <p:sldId id="281" r:id="rId39"/>
    <p:sldId id="275" r:id="rId40"/>
    <p:sldId id="276" r:id="rId41"/>
    <p:sldId id="28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13" autoAdjust="0"/>
  </p:normalViewPr>
  <p:slideViewPr>
    <p:cSldViewPr snapToGrid="0" snapToObjects="1">
      <p:cViewPr>
        <p:scale>
          <a:sx n="116" d="100"/>
          <a:sy n="116" d="100"/>
        </p:scale>
        <p:origin x="-55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72426-E1FB-704D-8AA6-CFAE84EF460F}" type="datetimeFigureOut">
              <a:rPr kumimoji="1" lang="ja-JP" altLang="en-US" smtClean="0"/>
              <a:t>15/08/24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9B566-A7A0-6149-A512-877D5E4FE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61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564AC-1546-184E-BAF9-37B2FF17C60F}" type="datetimeFigureOut">
              <a:rPr kumimoji="1" lang="ja-JP" altLang="en-US" smtClean="0"/>
              <a:t>15/08/24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7F957-B2A0-C642-A436-091B69548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8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latin typeface="+mn-lt"/>
                <a:cs typeface="Calibri"/>
              </a:rPr>
              <a:t>Hi, I am Yuto</a:t>
            </a:r>
            <a:r>
              <a:rPr kumimoji="1" lang="en-US" altLang="ja-JP" sz="1200" baseline="0" dirty="0" smtClean="0">
                <a:latin typeface="+mn-lt"/>
                <a:cs typeface="Calibri"/>
              </a:rPr>
              <a:t> Nakashima, </a:t>
            </a:r>
            <a:r>
              <a:rPr kumimoji="1" lang="en-US" altLang="ja-JP" sz="1200" dirty="0" smtClean="0">
                <a:latin typeface="+mn-lt"/>
                <a:cs typeface="Calibri"/>
              </a:rPr>
              <a:t>a</a:t>
            </a:r>
            <a:r>
              <a:rPr kumimoji="1" lang="en-US" altLang="ja-JP" sz="1200" baseline="0" dirty="0" smtClean="0">
                <a:latin typeface="+mn-lt"/>
                <a:cs typeface="Calibri"/>
              </a:rPr>
              <a:t> Ph.D.</a:t>
            </a:r>
            <a:r>
              <a:rPr kumimoji="1" lang="en-US" altLang="ja-JP" sz="1200" dirty="0" smtClean="0">
                <a:latin typeface="+mn-lt"/>
                <a:cs typeface="Calibri"/>
              </a:rPr>
              <a:t> student of Kyushu University in Japan.</a:t>
            </a:r>
          </a:p>
          <a:p>
            <a:r>
              <a:rPr kumimoji="1" lang="en-US" altLang="ja-JP" sz="1200" dirty="0" smtClean="0">
                <a:latin typeface="+mn-lt"/>
                <a:cs typeface="Calibri"/>
              </a:rPr>
              <a:t>This</a:t>
            </a:r>
            <a:r>
              <a:rPr kumimoji="1" lang="en-US" altLang="ja-JP" sz="1200" baseline="0" dirty="0" smtClean="0">
                <a:latin typeface="+mn-lt"/>
                <a:cs typeface="Calibri"/>
              </a:rPr>
              <a:t> is a joint work with </a:t>
            </a:r>
            <a:r>
              <a:rPr kumimoji="1" lang="en-US" altLang="ja-JP" sz="1200" baseline="0" dirty="0" err="1" smtClean="0">
                <a:latin typeface="+mn-lt"/>
                <a:cs typeface="Calibri"/>
              </a:rPr>
              <a:t>Takaaki</a:t>
            </a:r>
            <a:r>
              <a:rPr kumimoji="1" lang="en-US" altLang="ja-JP" sz="1200" baseline="0" dirty="0" smtClean="0">
                <a:latin typeface="+mn-lt"/>
                <a:cs typeface="Calibri"/>
              </a:rPr>
              <a:t> </a:t>
            </a:r>
            <a:r>
              <a:rPr kumimoji="1" lang="en-US" altLang="ja-JP" sz="1200" baseline="0" dirty="0" err="1" smtClean="0">
                <a:latin typeface="+mn-lt"/>
                <a:cs typeface="Calibri"/>
              </a:rPr>
              <a:t>Nishimoto</a:t>
            </a:r>
            <a:r>
              <a:rPr kumimoji="1" lang="en-US" altLang="ja-JP" sz="1200" dirty="0" smtClean="0">
                <a:latin typeface="+mn-lt"/>
                <a:cs typeface="Calibri"/>
              </a:rPr>
              <a:t>,</a:t>
            </a:r>
            <a:r>
              <a:rPr kumimoji="1" lang="en-US" altLang="ja-JP" sz="1200" baseline="0" dirty="0" smtClean="0">
                <a:latin typeface="+mn-lt"/>
                <a:cs typeface="Calibri"/>
              </a:rPr>
              <a:t> </a:t>
            </a:r>
            <a:r>
              <a:rPr kumimoji="1" lang="en-US" altLang="ja-JP" sz="1200" dirty="0" err="1" smtClean="0">
                <a:latin typeface="+mn-lt"/>
                <a:cs typeface="Calibri"/>
              </a:rPr>
              <a:t>Shunsuke</a:t>
            </a:r>
            <a:r>
              <a:rPr kumimoji="1" lang="en-US" altLang="ja-JP" sz="1200" dirty="0" smtClean="0">
                <a:latin typeface="+mn-lt"/>
                <a:cs typeface="Calibri"/>
              </a:rPr>
              <a:t> </a:t>
            </a:r>
            <a:r>
              <a:rPr kumimoji="1" lang="en-US" altLang="ja-JP" sz="1200" dirty="0" err="1" smtClean="0">
                <a:latin typeface="+mn-lt"/>
                <a:cs typeface="Calibri"/>
              </a:rPr>
              <a:t>Inenaga</a:t>
            </a:r>
            <a:r>
              <a:rPr kumimoji="1" lang="en-US" altLang="ja-JP" sz="1200" dirty="0" smtClean="0">
                <a:latin typeface="+mn-lt"/>
                <a:cs typeface="Calibri"/>
              </a:rPr>
              <a:t>, Hideo </a:t>
            </a:r>
            <a:r>
              <a:rPr kumimoji="1" lang="en-US" altLang="ja-JP" sz="1200" dirty="0" err="1" smtClean="0">
                <a:latin typeface="+mn-lt"/>
                <a:cs typeface="Calibri"/>
              </a:rPr>
              <a:t>Bannai</a:t>
            </a:r>
            <a:r>
              <a:rPr kumimoji="1" lang="en-US" altLang="ja-JP" sz="1200" dirty="0" smtClean="0">
                <a:latin typeface="+mn-lt"/>
                <a:cs typeface="Calibri"/>
              </a:rPr>
              <a:t>, and Masayuki Takeda.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14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string which is common among some documents characterized set of documents like this.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7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One of such a problem was proposed by </a:t>
            </a:r>
            <a:r>
              <a:rPr kumimoji="1" lang="en-US" altLang="ja-JP" dirty="0" err="1" smtClean="0"/>
              <a:t>Kucherov</a:t>
            </a:r>
            <a:r>
              <a:rPr kumimoji="1" lang="en-US" altLang="ja-JP" dirty="0" smtClean="0"/>
              <a:t> et al.</a:t>
            </a:r>
          </a:p>
          <a:p>
            <a:r>
              <a:rPr kumimoji="1" lang="en-US" altLang="ja-JP" dirty="0" smtClean="0"/>
              <a:t>Let D be a set of strings,</a:t>
            </a:r>
          </a:p>
          <a:p>
            <a:r>
              <a:rPr kumimoji="1" lang="en-US" altLang="ja-JP" dirty="0" smtClean="0"/>
              <a:t>Given a pattern P and positive integer d,</a:t>
            </a:r>
          </a:p>
          <a:p>
            <a:r>
              <a:rPr kumimoji="1" lang="en-US" altLang="ja-JP" dirty="0" smtClean="0"/>
              <a:t>compute all d-maximal extensions of P.</a:t>
            </a:r>
          </a:p>
          <a:p>
            <a:r>
              <a:rPr kumimoji="1" lang="en-US" altLang="ja-JP" dirty="0" smtClean="0"/>
              <a:t>A string x is a d-right-maximal extension of P if</a:t>
            </a:r>
          </a:p>
          <a:p>
            <a:r>
              <a:rPr kumimoji="1" lang="en-US" altLang="ja-JP" dirty="0" smtClean="0"/>
              <a:t>P is a prefix of x,</a:t>
            </a:r>
          </a:p>
          <a:p>
            <a:r>
              <a:rPr kumimoji="1" lang="en-US" altLang="ja-JP" dirty="0" smtClean="0"/>
              <a:t>the number of distinct strings in D which have x as a substring is larger than or equal to d,</a:t>
            </a:r>
          </a:p>
          <a:p>
            <a:r>
              <a:rPr kumimoji="1" lang="en-US" altLang="ja-JP" dirty="0" smtClean="0"/>
              <a:t>and the number of distinct strings in D which have </a:t>
            </a:r>
            <a:r>
              <a:rPr kumimoji="1" lang="en-US" altLang="ja-JP" dirty="0" err="1" smtClean="0"/>
              <a:t>xa</a:t>
            </a:r>
            <a:r>
              <a:rPr kumimoji="1" lang="en-US" altLang="ja-JP" dirty="0" smtClean="0"/>
              <a:t> as a substring is smaller than d for any character a.</a:t>
            </a:r>
          </a:p>
          <a:p>
            <a:r>
              <a:rPr kumimoji="1" lang="en-US" altLang="ja-JP" dirty="0" smtClean="0"/>
              <a:t>We call this problem d-right-maximal generic words problem.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32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example of this problem.</a:t>
            </a:r>
          </a:p>
          <a:p>
            <a:r>
              <a:rPr kumimoji="1" lang="en-US" altLang="ja-JP" dirty="0" smtClean="0"/>
              <a:t>These are the set of strings.</a:t>
            </a:r>
          </a:p>
          <a:p>
            <a:r>
              <a:rPr kumimoji="1" lang="en-US" altLang="ja-JP" dirty="0" smtClean="0"/>
              <a:t>If a pattern is 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 and positive d is equal to 2,</a:t>
            </a:r>
          </a:p>
          <a:p>
            <a:r>
              <a:rPr kumimoji="1" lang="en-US" altLang="ja-JP" dirty="0" smtClean="0"/>
              <a:t>then </a:t>
            </a:r>
            <a:r>
              <a:rPr kumimoji="1" lang="en-US" altLang="ja-JP" dirty="0" err="1" smtClean="0"/>
              <a:t>aaba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aac</a:t>
            </a:r>
            <a:r>
              <a:rPr kumimoji="1" lang="en-US" altLang="ja-JP" dirty="0" smtClean="0"/>
              <a:t> are outputs.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They proposed an O(n)-space data structure which can compute the all d-right maximal extensions of P in optimal time</a:t>
            </a:r>
          </a:p>
          <a:p>
            <a:r>
              <a:rPr kumimoji="1" lang="en-US" altLang="ja-JP" dirty="0" smtClean="0"/>
              <a:t>where n is the total length of strings in D.</a:t>
            </a:r>
          </a:p>
          <a:p>
            <a:r>
              <a:rPr kumimoji="1" lang="en-US" altLang="ja-JP" dirty="0" smtClean="0"/>
              <a:t>This is a main idea of their algorithm.</a:t>
            </a:r>
          </a:p>
          <a:p>
            <a:r>
              <a:rPr kumimoji="1" lang="en-US" altLang="ja-JP" dirty="0" smtClean="0"/>
              <a:t>Each d-right-maximal extension is corresponds to a branching node is generalized suffix tree of D.</a:t>
            </a:r>
          </a:p>
          <a:p>
            <a:r>
              <a:rPr kumimoji="1" lang="en-US" altLang="ja-JP" dirty="0" smtClean="0"/>
              <a:t>It is clear by the definition of the generalized suffix tree.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4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example of the generalized suffix tree.</a:t>
            </a:r>
          </a:p>
          <a:p>
            <a:r>
              <a:rPr kumimoji="1" lang="en-US" altLang="ja-JP" dirty="0" smtClean="0"/>
              <a:t>Each leaf of generalized suffix tree of D correspond to a suffix of a string in 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79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 are notations on generalized suffix tree.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46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dirty="0" smtClean="0"/>
              <a:t>o</a:t>
            </a:r>
            <a:r>
              <a:rPr kumimoji="1" lang="en-US" altLang="ja-JP" dirty="0" err="1" smtClean="0"/>
              <a:t>utput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23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dirty="0" smtClean="0"/>
              <a:t>o</a:t>
            </a:r>
            <a:r>
              <a:rPr kumimoji="1" lang="en-US" altLang="ja-JP" dirty="0" err="1" smtClean="0"/>
              <a:t>utput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F957-B2A0-C642-A436-091B69548AC0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23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538278"/>
            <a:ext cx="9180991" cy="331433"/>
          </a:xfrm>
          <a:prstGeom prst="rect">
            <a:avLst/>
          </a:prstGeom>
          <a:gradFill flip="none" rotWithShape="1">
            <a:gsLst>
              <a:gs pos="85000">
                <a:srgbClr val="00DB4B">
                  <a:alpha val="75000"/>
                </a:srgbClr>
              </a:gs>
              <a:gs pos="0">
                <a:srgbClr val="FFFFFF"/>
              </a:gs>
            </a:gsLst>
            <a:lin ang="0" scaled="1"/>
            <a:tileRect/>
          </a:gradFill>
          <a:ln w="28575" cmpd="sng"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err="1" smtClean="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339D58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102" y="6521432"/>
            <a:ext cx="2713581" cy="365125"/>
          </a:xfrm>
          <a:prstGeom prst="rect">
            <a:avLst/>
          </a:prstGeom>
        </p:spPr>
        <p:txBody>
          <a:bodyPr/>
          <a:lstStyle>
            <a:lvl1pPr algn="r">
              <a:defRPr b="1"/>
            </a:lvl1pPr>
          </a:lstStyle>
          <a:p>
            <a:r>
              <a:rPr lang="en-US" altLang="ja-JP" smtClean="0"/>
              <a:t>August 24-26,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8810" y="6538278"/>
            <a:ext cx="3482093" cy="331433"/>
          </a:xfrm>
          <a:prstGeom prst="rect">
            <a:avLst/>
          </a:prstGeom>
        </p:spPr>
        <p:txBody>
          <a:bodyPr/>
          <a:lstStyle>
            <a:lvl1pPr algn="r">
              <a:defRPr b="1"/>
            </a:lvl1pPr>
          </a:lstStyle>
          <a:p>
            <a:r>
              <a:rPr lang="en-US" altLang="ja-JP" smtClean="0"/>
              <a:t>PSC2015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92445" y="0"/>
            <a:ext cx="8042276" cy="738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45" y="0"/>
            <a:ext cx="8042276" cy="738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813185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15" name="平行四辺形 14"/>
          <p:cNvSpPr/>
          <p:nvPr/>
        </p:nvSpPr>
        <p:spPr>
          <a:xfrm>
            <a:off x="8711063" y="0"/>
            <a:ext cx="865874" cy="717624"/>
          </a:xfrm>
          <a:prstGeom prst="parallelogram">
            <a:avLst>
              <a:gd name="adj" fmla="val 80369"/>
            </a:avLst>
          </a:prstGeom>
          <a:gradFill flip="none" rotWithShape="1">
            <a:gsLst>
              <a:gs pos="15000">
                <a:srgbClr val="00DB4B"/>
              </a:gs>
              <a:gs pos="100000">
                <a:srgbClr val="FFFFFF"/>
              </a:gs>
            </a:gsLst>
            <a:lin ang="0" scaled="0"/>
            <a:tileRect/>
          </a:gra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20" name="平行四辺形 19"/>
          <p:cNvSpPr/>
          <p:nvPr/>
        </p:nvSpPr>
        <p:spPr>
          <a:xfrm>
            <a:off x="8274468" y="0"/>
            <a:ext cx="865874" cy="717624"/>
          </a:xfrm>
          <a:prstGeom prst="parallelogram">
            <a:avLst>
              <a:gd name="adj" fmla="val 80369"/>
            </a:avLst>
          </a:prstGeom>
          <a:gradFill flip="none" rotWithShape="1">
            <a:gsLst>
              <a:gs pos="15000">
                <a:srgbClr val="00DB4B"/>
              </a:gs>
              <a:gs pos="100000">
                <a:srgbClr val="FFFFFF"/>
              </a:gs>
            </a:gsLst>
            <a:lin ang="0" scaled="0"/>
            <a:tileRect/>
          </a:gra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21" name="平行四辺形 20"/>
          <p:cNvSpPr/>
          <p:nvPr/>
        </p:nvSpPr>
        <p:spPr>
          <a:xfrm>
            <a:off x="7837872" y="0"/>
            <a:ext cx="865874" cy="717624"/>
          </a:xfrm>
          <a:prstGeom prst="parallelogram">
            <a:avLst>
              <a:gd name="adj" fmla="val 80369"/>
            </a:avLst>
          </a:prstGeom>
          <a:gradFill flip="none" rotWithShape="1">
            <a:gsLst>
              <a:gs pos="15000">
                <a:srgbClr val="00DB4B"/>
              </a:gs>
              <a:gs pos="100000">
                <a:srgbClr val="FFFFFF"/>
              </a:gs>
            </a:gsLst>
            <a:lin ang="0" scaled="0"/>
            <a:tileRect/>
          </a:gra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0" y="738615"/>
            <a:ext cx="9144000" cy="0"/>
          </a:xfrm>
          <a:prstGeom prst="line">
            <a:avLst/>
          </a:prstGeom>
          <a:ln w="57150" cmpd="sng">
            <a:solidFill>
              <a:srgbClr val="00DB4B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rgbClr val="339D58"/>
          </a:solidFill>
          <a:latin typeface="Calibri"/>
          <a:ea typeface="+mj-ea"/>
          <a:cs typeface="Calibri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rgbClr val="00D12F"/>
        </a:buClr>
        <a:buSzPct val="110000"/>
        <a:buFont typeface="Wingdings 2" pitchFamily="18" charset="2"/>
        <a:buChar char=""/>
        <a:defRPr kumimoji="1"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009858"/>
        </a:buClr>
        <a:buSzPct val="110000"/>
        <a:buFont typeface="Wingdings 2" pitchFamily="18" charset="2"/>
        <a:buChar char=""/>
        <a:defRPr kumimoji="1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68375" indent="-282575" algn="l" defTabSz="914400" rtl="0" eaLnBrk="1" latinLnBrk="0" hangingPunct="1">
        <a:spcBef>
          <a:spcPts val="600"/>
        </a:spcBef>
        <a:buClr>
          <a:srgbClr val="00D12F"/>
        </a:buClr>
        <a:buSzPct val="110000"/>
        <a:buFont typeface="Wingdings 2" pitchFamily="18" charset="2"/>
        <a:buChar char=""/>
        <a:defRPr kumimoji="1"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263650" indent="-295275" algn="l" defTabSz="914400" rtl="0" eaLnBrk="1" latinLnBrk="0" hangingPunct="1">
        <a:spcBef>
          <a:spcPts val="600"/>
        </a:spcBef>
        <a:buClr>
          <a:srgbClr val="009858"/>
        </a:buClr>
        <a:buSzPct val="110000"/>
        <a:buFont typeface="Wingdings 2" pitchFamily="18" charset="2"/>
        <a:buChar char=""/>
        <a:defRPr kumimoji="1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546225" indent="-282575" algn="l" defTabSz="914400" rtl="0" eaLnBrk="1" latinLnBrk="0" hangingPunct="1">
        <a:spcBef>
          <a:spcPts val="600"/>
        </a:spcBef>
        <a:buClr>
          <a:srgbClr val="00D12F"/>
        </a:buClr>
        <a:buSzPct val="110000"/>
        <a:buFont typeface="Wingdings 2" pitchFamily="18" charset="2"/>
        <a:buChar char=""/>
        <a:defRPr kumimoji="1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/>
              <a:t>Computing Left-Right Maximal Generic Words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6318" y="3707186"/>
            <a:ext cx="7764333" cy="2069690"/>
          </a:xfrm>
        </p:spPr>
        <p:txBody>
          <a:bodyPr anchor="ctr">
            <a:noAutofit/>
          </a:bodyPr>
          <a:lstStyle/>
          <a:p>
            <a:r>
              <a:rPr kumimoji="1" lang="en-US" altLang="ja-JP" sz="2800" dirty="0" err="1" smtClean="0"/>
              <a:t>Takaaki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Nishimoto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u="sng" dirty="0" smtClean="0"/>
              <a:t>Yuto Nakashima</a:t>
            </a:r>
            <a:r>
              <a:rPr kumimoji="1" lang="en-US" altLang="ja-JP" sz="2800" dirty="0" smtClean="0"/>
              <a:t>,</a:t>
            </a:r>
            <a:br>
              <a:rPr kumimoji="1" lang="en-US" altLang="ja-JP" sz="2800" dirty="0" smtClean="0"/>
            </a:br>
            <a:r>
              <a:rPr kumimoji="1" lang="en-US" altLang="ja-JP" sz="2800" dirty="0" err="1" smtClean="0"/>
              <a:t>Shunsuke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Inenaga</a:t>
            </a:r>
            <a:r>
              <a:rPr kumimoji="1" lang="en-US" altLang="ja-JP" sz="2800" dirty="0" smtClean="0"/>
              <a:t>, Hideo </a:t>
            </a:r>
            <a:r>
              <a:rPr kumimoji="1" lang="en-US" altLang="ja-JP" sz="2800" dirty="0" err="1" smtClean="0"/>
              <a:t>Bannai</a:t>
            </a:r>
            <a:r>
              <a:rPr kumimoji="1" lang="en-US" altLang="ja-JP" sz="2800" dirty="0" smtClean="0"/>
              <a:t>, Masayuki Takeda</a:t>
            </a:r>
          </a:p>
          <a:p>
            <a:endParaRPr lang="en-US" altLang="ja-JP" sz="2800" dirty="0"/>
          </a:p>
          <a:p>
            <a:r>
              <a:rPr kumimoji="1" lang="en-US" altLang="ja-JP" sz="3600" dirty="0" smtClean="0"/>
              <a:t>Kyushu </a:t>
            </a:r>
            <a:r>
              <a:rPr kumimoji="1" lang="en-US" altLang="ja-JP" sz="3600" dirty="0" smtClean="0"/>
              <a:t>University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Japan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576970" y="6521432"/>
            <a:ext cx="2559714" cy="365125"/>
          </a:xfrm>
        </p:spPr>
        <p:txBody>
          <a:bodyPr/>
          <a:lstStyle/>
          <a:p>
            <a:r>
              <a:rPr lang="en-US" altLang="ja-JP" dirty="0" smtClean="0"/>
              <a:t>August 24-26,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PSC2015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8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Contribution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862026"/>
            <a:ext cx="8042276" cy="1844278"/>
            <a:chOff x="549275" y="3860587"/>
            <a:chExt cx="8042276" cy="1844278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62671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= {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…,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i="1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}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be a set of strings.</a:t>
              </a:r>
              <a:r>
                <a:rPr kumimoji="1" lang="ja-JP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/>
              </a:r>
              <a:b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Given a pattern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and positive integer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(≤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compute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-left-right-maximal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Problem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549275" y="3018570"/>
            <a:ext cx="8042276" cy="2301190"/>
            <a:chOff x="549275" y="3860587"/>
            <a:chExt cx="8042276" cy="2301190"/>
          </a:xfrm>
        </p:grpSpPr>
        <p:sp>
          <p:nvSpPr>
            <p:cNvPr id="8" name="正方形/長方形 7"/>
            <p:cNvSpPr/>
            <p:nvPr/>
          </p:nvSpPr>
          <p:spPr>
            <a:xfrm>
              <a:off x="549275" y="4078148"/>
              <a:ext cx="8042276" cy="2083629"/>
            </a:xfrm>
            <a:prstGeom prst="rect">
              <a:avLst/>
            </a:prstGeom>
            <a:noFill/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There exists an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-space data structure which can compute the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(|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|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</a:t>
              </a:r>
              <a:r>
                <a:rPr kumimoji="1" lang="en-US" altLang="ja-JP" sz="2800" baseline="300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2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rocc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time.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Theorem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sp>
        <p:nvSpPr>
          <p:cNvPr id="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5329397"/>
            <a:ext cx="8042276" cy="1451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     n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/>
              <a:t>: total length of strings in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i="1" dirty="0" err="1" smtClean="0">
                <a:latin typeface="Times New Roman"/>
                <a:cs typeface="Times New Roman"/>
              </a:rPr>
              <a:t>rocc</a:t>
            </a:r>
            <a:r>
              <a:rPr lang="en-US" altLang="ja-JP" dirty="0" smtClean="0"/>
              <a:t> : number of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-right-maximal extensions of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br>
              <a:rPr lang="en-US" altLang="ja-JP" i="1" dirty="0" smtClean="0">
                <a:latin typeface="Times New Roman"/>
                <a:cs typeface="Times New Roman"/>
              </a:rPr>
            </a:br>
            <a:r>
              <a:rPr lang="en-US" altLang="ja-JP" i="1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occ</a:t>
            </a:r>
            <a:r>
              <a:rPr lang="en-US" altLang="ja-JP" dirty="0" smtClean="0"/>
              <a:t> </a:t>
            </a:r>
            <a:r>
              <a:rPr lang="en-US" altLang="ja-JP" dirty="0"/>
              <a:t>: number of 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/>
              <a:t>-left-</a:t>
            </a:r>
            <a:r>
              <a:rPr lang="en-US" altLang="ja-JP" dirty="0" smtClean="0"/>
              <a:t>right-maximal </a:t>
            </a:r>
            <a:r>
              <a:rPr lang="en-US" altLang="ja-JP" dirty="0"/>
              <a:t>extensions of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endParaRPr lang="en-US" altLang="ja-JP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932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4809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Each answer </a:t>
            </a:r>
            <a:r>
              <a:rPr lang="en-US" altLang="ja-JP" dirty="0" smtClean="0"/>
              <a:t>may not correspond to </a:t>
            </a:r>
            <a:r>
              <a:rPr lang="en-US" altLang="ja-JP" dirty="0"/>
              <a:t>a branching node in </a:t>
            </a:r>
            <a:r>
              <a:rPr lang="en-US" altLang="ja-JP" i="1" dirty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L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P</a:t>
            </a:r>
            <a:r>
              <a:rPr lang="en-US" altLang="ja-JP" dirty="0">
                <a:latin typeface="Times New Roman"/>
                <a:cs typeface="Times New Roman"/>
              </a:rPr>
              <a:t>))</a:t>
            </a:r>
            <a:r>
              <a:rPr lang="en-US" altLang="ja-JP" dirty="0"/>
              <a:t>. 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d</a:t>
            </a:r>
            <a:r>
              <a:rPr lang="en-US" altLang="ja-JP" dirty="0" smtClean="0"/>
              <a:t>-Left-Right</a:t>
            </a:r>
            <a:r>
              <a:rPr lang="en-US" altLang="ja-JP" dirty="0"/>
              <a:t>-</a:t>
            </a:r>
            <a:r>
              <a:rPr lang="en-US" altLang="ja-JP" dirty="0" smtClean="0"/>
              <a:t>Maximal</a:t>
            </a:r>
            <a:r>
              <a:rPr lang="ja-JP" altLang="en-US" dirty="0" smtClean="0"/>
              <a:t> </a:t>
            </a:r>
            <a:r>
              <a:rPr lang="en-US" altLang="ja-JP" dirty="0"/>
              <a:t>Generic</a:t>
            </a:r>
            <a:r>
              <a:rPr lang="ja-JP" altLang="en-US" dirty="0"/>
              <a:t> </a:t>
            </a:r>
            <a:r>
              <a:rPr lang="en-US" altLang="ja-JP" dirty="0"/>
              <a:t>Words</a:t>
            </a:r>
            <a:endParaRPr kumimoji="1" lang="ja-JP" altLang="en-US" dirty="0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549275" y="1855259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smtClean="0"/>
              <a:t>Example</a:t>
            </a:r>
            <a:endParaRPr lang="en-US" altLang="ja-JP" u="sng" dirty="0" smtClean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090990" y="1855259"/>
            <a:ext cx="6544346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</a:t>
            </a:r>
            <a:r>
              <a:rPr lang="en-US" altLang="ja-JP" dirty="0" err="1" smtClean="0">
                <a:solidFill>
                  <a:srgbClr val="000000"/>
                </a:solidFill>
              </a:rPr>
              <a:t>abaa</a:t>
            </a:r>
            <a:r>
              <a:rPr lang="en-US" altLang="ja-JP" dirty="0" err="1" smtClean="0"/>
              <a:t>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aabab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3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b</a:t>
            </a:r>
            <a:r>
              <a:rPr lang="en-US" altLang="ja-JP" dirty="0" err="1" smtClean="0">
                <a:solidFill>
                  <a:srgbClr val="000000"/>
                </a:solidFill>
              </a:rPr>
              <a:t>abaa</a:t>
            </a:r>
            <a:r>
              <a:rPr lang="en-US" altLang="ja-JP" dirty="0" err="1" smtClean="0"/>
              <a:t>a</a:t>
            </a:r>
            <a:endParaRPr lang="en-US" altLang="ja-JP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320456" y="3017967"/>
            <a:ext cx="8556763" cy="3740940"/>
            <a:chOff x="320456" y="3017967"/>
            <a:chExt cx="8556763" cy="3740940"/>
          </a:xfrm>
        </p:grpSpPr>
        <p:sp>
          <p:nvSpPr>
            <p:cNvPr id="117" name="二等辺三角形 116"/>
            <p:cNvSpPr/>
            <p:nvPr/>
          </p:nvSpPr>
          <p:spPr>
            <a:xfrm>
              <a:off x="2710733" y="4307212"/>
              <a:ext cx="3283604" cy="245169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noFill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2909016" y="3262734"/>
              <a:ext cx="1853204" cy="1291948"/>
            </a:xfrm>
            <a:custGeom>
              <a:avLst/>
              <a:gdLst>
                <a:gd name="connsiteX0" fmla="*/ 1853204 w 1853204"/>
                <a:gd name="connsiteY0" fmla="*/ 0 h 1291948"/>
                <a:gd name="connsiteX1" fmla="*/ 3056 w 1853204"/>
                <a:gd name="connsiteY1" fmla="*/ 777358 h 1291948"/>
                <a:gd name="connsiteX2" fmla="*/ 1382456 w 1853204"/>
                <a:gd name="connsiteY2" fmla="*/ 1291948 h 1291948"/>
                <a:gd name="connsiteX3" fmla="*/ 1382456 w 1853204"/>
                <a:gd name="connsiteY3" fmla="*/ 1291948 h 129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3204" h="1291948">
                  <a:moveTo>
                    <a:pt x="1853204" y="0"/>
                  </a:moveTo>
                  <a:cubicBezTo>
                    <a:pt x="967359" y="281016"/>
                    <a:pt x="81514" y="562033"/>
                    <a:pt x="3056" y="777358"/>
                  </a:cubicBezTo>
                  <a:cubicBezTo>
                    <a:pt x="-75402" y="992683"/>
                    <a:pt x="1382456" y="1291948"/>
                    <a:pt x="1382456" y="1291948"/>
                  </a:cubicBezTo>
                  <a:lnTo>
                    <a:pt x="1382456" y="1291948"/>
                  </a:lnTo>
                </a:path>
              </a:pathLst>
            </a:custGeom>
            <a:ln w="381000" cmpd="sng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>
              <a:spLocks noChangeAspect="1"/>
            </p:cNvSpPr>
            <p:nvPr/>
          </p:nvSpPr>
          <p:spPr>
            <a:xfrm>
              <a:off x="8589219" y="3274077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9" name="円/楕円 8"/>
            <p:cNvSpPr>
              <a:spLocks noChangeAspect="1"/>
            </p:cNvSpPr>
            <p:nvPr/>
          </p:nvSpPr>
          <p:spPr>
            <a:xfrm>
              <a:off x="8503100" y="3621189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sp>
          <p:nvSpPr>
            <p:cNvPr id="10" name="円/楕円 9"/>
            <p:cNvSpPr>
              <a:spLocks noChangeAspect="1"/>
            </p:cNvSpPr>
            <p:nvPr/>
          </p:nvSpPr>
          <p:spPr>
            <a:xfrm>
              <a:off x="8416980" y="3979251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708023" y="5899308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2" name="円/楕円 11"/>
            <p:cNvSpPr>
              <a:spLocks noChangeAspect="1"/>
            </p:cNvSpPr>
            <p:nvPr/>
          </p:nvSpPr>
          <p:spPr>
            <a:xfrm>
              <a:off x="2328103" y="5561333"/>
              <a:ext cx="177135" cy="177135"/>
            </a:xfrm>
            <a:prstGeom prst="ellipse">
              <a:avLst/>
            </a:prstGeom>
            <a:solidFill>
              <a:srgbClr val="0000FF"/>
            </a:solidFill>
            <a:ln w="28575" cmpd="sng">
              <a:solidFill>
                <a:srgbClr val="0000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4826915" y="3144431"/>
              <a:ext cx="161461" cy="161461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4" name="円/楕円 13"/>
            <p:cNvSpPr>
              <a:spLocks noChangeAspect="1"/>
            </p:cNvSpPr>
            <p:nvPr/>
          </p:nvSpPr>
          <p:spPr>
            <a:xfrm>
              <a:off x="141543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15" name="円/楕円 14"/>
            <p:cNvSpPr>
              <a:spLocks noChangeAspect="1"/>
            </p:cNvSpPr>
            <p:nvPr/>
          </p:nvSpPr>
          <p:spPr>
            <a:xfrm>
              <a:off x="196292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16" name="円/楕円 15"/>
            <p:cNvSpPr>
              <a:spLocks noChangeAspect="1"/>
            </p:cNvSpPr>
            <p:nvPr/>
          </p:nvSpPr>
          <p:spPr>
            <a:xfrm>
              <a:off x="251041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cxnSp>
          <p:nvCxnSpPr>
            <p:cNvPr id="17" name="直線コネクタ 16"/>
            <p:cNvCxnSpPr>
              <a:stCxn id="63" idx="4"/>
              <a:endCxn id="66" idx="0"/>
            </p:cNvCxnSpPr>
            <p:nvPr/>
          </p:nvCxnSpPr>
          <p:spPr>
            <a:xfrm>
              <a:off x="2908463" y="4125890"/>
              <a:ext cx="2483403" cy="26840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2" idx="4"/>
              <a:endCxn id="15" idx="0"/>
            </p:cNvCxnSpPr>
            <p:nvPr/>
          </p:nvCxnSpPr>
          <p:spPr>
            <a:xfrm flipH="1">
              <a:off x="2106926" y="5738468"/>
              <a:ext cx="309745" cy="560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12" idx="4"/>
              <a:endCxn id="16" idx="0"/>
            </p:cNvCxnSpPr>
            <p:nvPr/>
          </p:nvCxnSpPr>
          <p:spPr>
            <a:xfrm>
              <a:off x="2416671" y="5738468"/>
              <a:ext cx="237745" cy="560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2054358" y="508602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21" name="直線コネクタ 20"/>
            <p:cNvCxnSpPr>
              <a:stCxn id="20" idx="4"/>
              <a:endCxn id="12" idx="0"/>
            </p:cNvCxnSpPr>
            <p:nvPr/>
          </p:nvCxnSpPr>
          <p:spPr>
            <a:xfrm>
              <a:off x="2106926" y="5191159"/>
              <a:ext cx="309745" cy="370174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20" idx="4"/>
              <a:endCxn id="14" idx="0"/>
            </p:cNvCxnSpPr>
            <p:nvPr/>
          </p:nvCxnSpPr>
          <p:spPr>
            <a:xfrm flipH="1">
              <a:off x="1559436" y="5191159"/>
              <a:ext cx="547490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/楕円 22"/>
            <p:cNvSpPr>
              <a:spLocks noChangeAspect="1"/>
            </p:cNvSpPr>
            <p:nvPr/>
          </p:nvSpPr>
          <p:spPr>
            <a:xfrm>
              <a:off x="32045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24" name="円/楕円 23"/>
            <p:cNvSpPr>
              <a:spLocks noChangeAspect="1"/>
            </p:cNvSpPr>
            <p:nvPr/>
          </p:nvSpPr>
          <p:spPr>
            <a:xfrm>
              <a:off x="86794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1506869" y="4479327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26" name="直線コネクタ 25"/>
            <p:cNvCxnSpPr>
              <a:stCxn id="25" idx="4"/>
              <a:endCxn id="20" idx="0"/>
            </p:cNvCxnSpPr>
            <p:nvPr/>
          </p:nvCxnSpPr>
          <p:spPr>
            <a:xfrm>
              <a:off x="1559437" y="4584462"/>
              <a:ext cx="547489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5" idx="4"/>
              <a:endCxn id="23" idx="0"/>
            </p:cNvCxnSpPr>
            <p:nvPr/>
          </p:nvCxnSpPr>
          <p:spPr>
            <a:xfrm flipH="1">
              <a:off x="464456" y="4584462"/>
              <a:ext cx="1094981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5" idx="4"/>
              <a:endCxn id="24" idx="0"/>
            </p:cNvCxnSpPr>
            <p:nvPr/>
          </p:nvCxnSpPr>
          <p:spPr>
            <a:xfrm flipH="1">
              <a:off x="1011946" y="4584462"/>
              <a:ext cx="547491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>
              <a:spLocks noChangeAspect="1"/>
            </p:cNvSpPr>
            <p:nvPr/>
          </p:nvSpPr>
          <p:spPr>
            <a:xfrm>
              <a:off x="4485219" y="5506588"/>
              <a:ext cx="177135" cy="177135"/>
            </a:xfrm>
            <a:prstGeom prst="ellipse">
              <a:avLst/>
            </a:prstGeom>
            <a:solidFill>
              <a:srgbClr val="FF0000"/>
            </a:solidFill>
            <a:ln w="28575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30" name="円/楕円 29"/>
            <p:cNvSpPr>
              <a:spLocks noChangeAspect="1"/>
            </p:cNvSpPr>
            <p:nvPr/>
          </p:nvSpPr>
          <p:spPr>
            <a:xfrm>
              <a:off x="524786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31" name="円/楕円 30"/>
            <p:cNvSpPr>
              <a:spLocks noChangeAspect="1"/>
            </p:cNvSpPr>
            <p:nvPr/>
          </p:nvSpPr>
          <p:spPr>
            <a:xfrm>
              <a:off x="415288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3</a:t>
              </a:r>
              <a:endParaRPr kumimoji="1" lang="ja-JP" altLang="en-US" dirty="0" smtClean="0"/>
            </a:p>
          </p:txBody>
        </p:sp>
        <p:sp>
          <p:nvSpPr>
            <p:cNvPr id="32" name="円/楕円 31"/>
            <p:cNvSpPr>
              <a:spLocks noChangeAspect="1"/>
            </p:cNvSpPr>
            <p:nvPr/>
          </p:nvSpPr>
          <p:spPr>
            <a:xfrm>
              <a:off x="470037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cxnSp>
          <p:nvCxnSpPr>
            <p:cNvPr id="33" name="直線コネクタ 32"/>
            <p:cNvCxnSpPr>
              <a:stCxn id="29" idx="4"/>
              <a:endCxn id="31" idx="0"/>
            </p:cNvCxnSpPr>
            <p:nvPr/>
          </p:nvCxnSpPr>
          <p:spPr>
            <a:xfrm flipH="1">
              <a:off x="4296886" y="5683723"/>
              <a:ext cx="276901" cy="61569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29" idx="4"/>
              <a:endCxn id="32" idx="0"/>
            </p:cNvCxnSpPr>
            <p:nvPr/>
          </p:nvCxnSpPr>
          <p:spPr>
            <a:xfrm>
              <a:off x="4573787" y="5683723"/>
              <a:ext cx="270589" cy="61569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円/楕円 34"/>
            <p:cNvSpPr/>
            <p:nvPr/>
          </p:nvSpPr>
          <p:spPr>
            <a:xfrm>
              <a:off x="4791808" y="508602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36" name="直線コネクタ 35"/>
            <p:cNvCxnSpPr>
              <a:stCxn id="35" idx="4"/>
              <a:endCxn id="29" idx="0"/>
            </p:cNvCxnSpPr>
            <p:nvPr/>
          </p:nvCxnSpPr>
          <p:spPr>
            <a:xfrm flipH="1">
              <a:off x="4573787" y="5191159"/>
              <a:ext cx="270589" cy="31542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35" idx="4"/>
              <a:endCxn id="30" idx="0"/>
            </p:cNvCxnSpPr>
            <p:nvPr/>
          </p:nvCxnSpPr>
          <p:spPr>
            <a:xfrm>
              <a:off x="4844376" y="5191159"/>
              <a:ext cx="547490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円/楕円 37"/>
            <p:cNvSpPr>
              <a:spLocks noChangeAspect="1"/>
            </p:cNvSpPr>
            <p:nvPr/>
          </p:nvSpPr>
          <p:spPr>
            <a:xfrm>
              <a:off x="305790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1</a:t>
              </a:r>
              <a:endParaRPr kumimoji="1" lang="ja-JP" altLang="en-US" dirty="0" smtClean="0"/>
            </a:p>
          </p:txBody>
        </p:sp>
        <p:sp>
          <p:nvSpPr>
            <p:cNvPr id="39" name="円/楕円 38"/>
            <p:cNvSpPr>
              <a:spLocks noChangeAspect="1"/>
            </p:cNvSpPr>
            <p:nvPr/>
          </p:nvSpPr>
          <p:spPr>
            <a:xfrm>
              <a:off x="360539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4244318" y="4479327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41" name="直線コネクタ 40"/>
            <p:cNvCxnSpPr>
              <a:stCxn id="40" idx="4"/>
              <a:endCxn id="35" idx="0"/>
            </p:cNvCxnSpPr>
            <p:nvPr/>
          </p:nvCxnSpPr>
          <p:spPr>
            <a:xfrm>
              <a:off x="4296886" y="4584462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40" idx="4"/>
              <a:endCxn id="38" idx="0"/>
            </p:cNvCxnSpPr>
            <p:nvPr/>
          </p:nvCxnSpPr>
          <p:spPr>
            <a:xfrm flipH="1">
              <a:off x="3201906" y="4584462"/>
              <a:ext cx="1094980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stCxn id="40" idx="4"/>
              <a:endCxn id="39" idx="0"/>
            </p:cNvCxnSpPr>
            <p:nvPr/>
          </p:nvCxnSpPr>
          <p:spPr>
            <a:xfrm flipH="1">
              <a:off x="3749396" y="4584462"/>
              <a:ext cx="547490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>
              <a:spLocks noChangeAspect="1"/>
            </p:cNvSpPr>
            <p:nvPr/>
          </p:nvSpPr>
          <p:spPr>
            <a:xfrm>
              <a:off x="579535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45" name="円/楕円 44"/>
            <p:cNvSpPr>
              <a:spLocks noChangeAspect="1"/>
            </p:cNvSpPr>
            <p:nvPr/>
          </p:nvSpPr>
          <p:spPr>
            <a:xfrm>
              <a:off x="634284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46" name="円/楕円 45"/>
            <p:cNvSpPr>
              <a:spLocks noChangeAspect="1"/>
            </p:cNvSpPr>
            <p:nvPr/>
          </p:nvSpPr>
          <p:spPr>
            <a:xfrm>
              <a:off x="689033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47" name="円/楕円 46"/>
            <p:cNvSpPr>
              <a:spLocks noChangeAspect="1"/>
            </p:cNvSpPr>
            <p:nvPr/>
          </p:nvSpPr>
          <p:spPr>
            <a:xfrm>
              <a:off x="743782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60533" y="508602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7255513" y="508602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708023" y="4479327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51" name="直線コネクタ 50"/>
            <p:cNvCxnSpPr>
              <a:stCxn id="49" idx="4"/>
              <a:endCxn id="47" idx="0"/>
            </p:cNvCxnSpPr>
            <p:nvPr/>
          </p:nvCxnSpPr>
          <p:spPr>
            <a:xfrm>
              <a:off x="7308081" y="5191159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48" idx="4"/>
              <a:endCxn id="45" idx="0"/>
            </p:cNvCxnSpPr>
            <p:nvPr/>
          </p:nvCxnSpPr>
          <p:spPr>
            <a:xfrm>
              <a:off x="6213101" y="5191159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44" idx="0"/>
              <a:endCxn id="48" idx="4"/>
            </p:cNvCxnSpPr>
            <p:nvPr/>
          </p:nvCxnSpPr>
          <p:spPr>
            <a:xfrm flipV="1">
              <a:off x="5939356" y="5191159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stCxn id="50" idx="4"/>
              <a:endCxn id="48" idx="0"/>
            </p:cNvCxnSpPr>
            <p:nvPr/>
          </p:nvCxnSpPr>
          <p:spPr>
            <a:xfrm flipH="1">
              <a:off x="6213101" y="4584462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50" idx="4"/>
              <a:endCxn id="49" idx="0"/>
            </p:cNvCxnSpPr>
            <p:nvPr/>
          </p:nvCxnSpPr>
          <p:spPr>
            <a:xfrm>
              <a:off x="6760591" y="4584462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49" idx="4"/>
              <a:endCxn id="46" idx="0"/>
            </p:cNvCxnSpPr>
            <p:nvPr/>
          </p:nvCxnSpPr>
          <p:spPr>
            <a:xfrm flipH="1">
              <a:off x="7034336" y="5191159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円/楕円 56"/>
            <p:cNvSpPr/>
            <p:nvPr/>
          </p:nvSpPr>
          <p:spPr>
            <a:xfrm>
              <a:off x="7321198" y="4020755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58" name="円/楕円 57"/>
            <p:cNvSpPr>
              <a:spLocks noChangeAspect="1"/>
            </p:cNvSpPr>
            <p:nvPr/>
          </p:nvSpPr>
          <p:spPr>
            <a:xfrm>
              <a:off x="7985316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59" name="円/楕円 58"/>
            <p:cNvSpPr>
              <a:spLocks noChangeAspect="1"/>
            </p:cNvSpPr>
            <p:nvPr/>
          </p:nvSpPr>
          <p:spPr>
            <a:xfrm>
              <a:off x="8532800" y="629941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cxnSp>
          <p:nvCxnSpPr>
            <p:cNvPr id="60" name="直線コネクタ 59"/>
            <p:cNvCxnSpPr>
              <a:stCxn id="57" idx="4"/>
              <a:endCxn id="59" idx="0"/>
            </p:cNvCxnSpPr>
            <p:nvPr/>
          </p:nvCxnSpPr>
          <p:spPr>
            <a:xfrm>
              <a:off x="7373766" y="4125890"/>
              <a:ext cx="1303034" cy="2173528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7" idx="4"/>
              <a:endCxn id="58" idx="0"/>
            </p:cNvCxnSpPr>
            <p:nvPr/>
          </p:nvCxnSpPr>
          <p:spPr>
            <a:xfrm>
              <a:off x="7373766" y="4125890"/>
              <a:ext cx="755550" cy="2173528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7" idx="4"/>
              <a:endCxn id="50" idx="0"/>
            </p:cNvCxnSpPr>
            <p:nvPr/>
          </p:nvCxnSpPr>
          <p:spPr>
            <a:xfrm flipH="1">
              <a:off x="6760591" y="4125890"/>
              <a:ext cx="613175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円/楕円 62"/>
            <p:cNvSpPr/>
            <p:nvPr/>
          </p:nvSpPr>
          <p:spPr>
            <a:xfrm>
              <a:off x="2855895" y="4020755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64" name="直線コネクタ 63"/>
            <p:cNvCxnSpPr>
              <a:stCxn id="63" idx="4"/>
              <a:endCxn id="40" idx="0"/>
            </p:cNvCxnSpPr>
            <p:nvPr/>
          </p:nvCxnSpPr>
          <p:spPr>
            <a:xfrm>
              <a:off x="2908463" y="4125890"/>
              <a:ext cx="1388423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63" idx="4"/>
              <a:endCxn id="25" idx="0"/>
            </p:cNvCxnSpPr>
            <p:nvPr/>
          </p:nvCxnSpPr>
          <p:spPr>
            <a:xfrm flipH="1">
              <a:off x="1559437" y="4125890"/>
              <a:ext cx="1349026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円/楕円 65"/>
            <p:cNvSpPr>
              <a:spLocks noChangeAspect="1"/>
            </p:cNvSpPr>
            <p:nvPr/>
          </p:nvSpPr>
          <p:spPr>
            <a:xfrm>
              <a:off x="5247866" y="4394299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3</a:t>
              </a:r>
              <a:endParaRPr kumimoji="1" lang="ja-JP" altLang="en-US" dirty="0" smtClean="0"/>
            </a:p>
          </p:txBody>
        </p:sp>
        <p:cxnSp>
          <p:nvCxnSpPr>
            <p:cNvPr id="67" name="直線コネクタ 66"/>
            <p:cNvCxnSpPr>
              <a:stCxn id="13" idx="4"/>
              <a:endCxn id="63" idx="1"/>
            </p:cNvCxnSpPr>
            <p:nvPr/>
          </p:nvCxnSpPr>
          <p:spPr>
            <a:xfrm flipH="1">
              <a:off x="2871292" y="3305892"/>
              <a:ext cx="2036354" cy="73026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13" idx="4"/>
              <a:endCxn id="57" idx="0"/>
            </p:cNvCxnSpPr>
            <p:nvPr/>
          </p:nvCxnSpPr>
          <p:spPr>
            <a:xfrm>
              <a:off x="4907646" y="3305892"/>
              <a:ext cx="2466120" cy="71486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8" idx="2"/>
              <a:endCxn id="13" idx="4"/>
            </p:cNvCxnSpPr>
            <p:nvPr/>
          </p:nvCxnSpPr>
          <p:spPr>
            <a:xfrm flipH="1" flipV="1">
              <a:off x="4907646" y="3305892"/>
              <a:ext cx="3681573" cy="11218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9" idx="2"/>
              <a:endCxn id="13" idx="4"/>
            </p:cNvCxnSpPr>
            <p:nvPr/>
          </p:nvCxnSpPr>
          <p:spPr>
            <a:xfrm flipH="1" flipV="1">
              <a:off x="4907646" y="3305892"/>
              <a:ext cx="3595454" cy="45929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10" idx="1"/>
              <a:endCxn id="13" idx="4"/>
            </p:cNvCxnSpPr>
            <p:nvPr/>
          </p:nvCxnSpPr>
          <p:spPr>
            <a:xfrm flipH="1" flipV="1">
              <a:off x="4907646" y="3305892"/>
              <a:ext cx="3551511" cy="71553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8191398" y="3017967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8193667" y="3332232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8146087" y="3619150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766171" y="349056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664269" y="3274077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894455" y="4807831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945332" y="564892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973874" y="3907160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751781" y="4479327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4500834" y="4480473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2178324" y="5038664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066790" y="5423686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1815037" y="5896300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961884" y="5190533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3337933" y="4162968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411724" y="5550384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1517817" y="5426972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503983" y="5822943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1291834" y="5045448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3449111" y="5051733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613129" y="5215968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5716047" y="559417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4142781" y="388203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3986496" y="5209984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227591" y="5493569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4448768" y="5030127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4059563" y="5779147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5158945" y="5648924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5812880" y="5154412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6220592" y="4478173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6846002" y="3907099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6806226" y="5554738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6869212" y="5286812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6943145" y="5007937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382544" y="5463343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249230" y="439863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7660331" y="4384407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952933" y="4474202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6258921" y="518290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6353794" y="559417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4580462" y="551902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4696866" y="5801045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4" name="コンテンツ プレースホルダー 1"/>
          <p:cNvSpPr txBox="1">
            <a:spLocks/>
          </p:cNvSpPr>
          <p:nvPr/>
        </p:nvSpPr>
        <p:spPr>
          <a:xfrm>
            <a:off x="2098349" y="2314739"/>
            <a:ext cx="2188498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2</a:t>
            </a:r>
          </a:p>
        </p:txBody>
      </p:sp>
      <p:sp>
        <p:nvSpPr>
          <p:cNvPr id="115" name="コンテンツ プレースホルダー 1"/>
          <p:cNvSpPr txBox="1">
            <a:spLocks/>
          </p:cNvSpPr>
          <p:nvPr/>
        </p:nvSpPr>
        <p:spPr>
          <a:xfrm>
            <a:off x="5106890" y="2314739"/>
            <a:ext cx="3598090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i="1" dirty="0">
                <a:latin typeface="Times New Roman"/>
                <a:cs typeface="Times New Roman"/>
              </a:rPr>
              <a:t>o</a:t>
            </a:r>
            <a:r>
              <a:rPr lang="en-US" altLang="ja-JP" i="1" dirty="0" smtClean="0">
                <a:latin typeface="Times New Roman"/>
                <a:cs typeface="Times New Roman"/>
              </a:rPr>
              <a:t>utput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{</a:t>
            </a:r>
            <a:r>
              <a:rPr lang="en-US" altLang="ja-JP" dirty="0" err="1" smtClean="0">
                <a:solidFill>
                  <a:srgbClr val="FF0000"/>
                </a:solidFill>
              </a:rPr>
              <a:t>abaa</a:t>
            </a:r>
            <a:r>
              <a:rPr lang="en-US" altLang="ja-JP" dirty="0" smtClean="0"/>
              <a:t>, </a:t>
            </a:r>
            <a:r>
              <a:rPr lang="en-US" altLang="ja-JP" dirty="0" err="1" smtClean="0">
                <a:solidFill>
                  <a:srgbClr val="0000FF"/>
                </a:solidFill>
              </a:rPr>
              <a:t>aaba</a:t>
            </a:r>
            <a:r>
              <a:rPr lang="en-US" altLang="ja-JP" dirty="0" smtClean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821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291819" y="2342995"/>
            <a:ext cx="7409209" cy="437948"/>
          </a:xfrm>
          <a:prstGeom prst="rect">
            <a:avLst/>
          </a:prstGeom>
          <a:noFill/>
          <a:ln w="28575" cmpd="sng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890" y="2187343"/>
            <a:ext cx="63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 smtClean="0">
                <a:latin typeface="Times New Roman"/>
                <a:cs typeface="Times New Roman"/>
              </a:rPr>
              <a:t>T</a:t>
            </a:r>
            <a:r>
              <a:rPr kumimoji="1" lang="en-US" altLang="ja-JP" sz="3600" i="1" baseline="-25000" dirty="0">
                <a:latin typeface="Times New Roman"/>
                <a:cs typeface="Times New Roman"/>
              </a:rPr>
              <a:t>i</a:t>
            </a:r>
            <a:endParaRPr kumimoji="1" lang="ja-JP" altLang="en-US" sz="3600" i="1" baseline="-25000" dirty="0">
              <a:latin typeface="Times New Roman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14738" y="2390745"/>
            <a:ext cx="1059092" cy="342449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800" i="1" dirty="0" smtClean="0">
              <a:latin typeface="Times New Roman"/>
              <a:cs typeface="Times New Roman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414738" y="3099932"/>
            <a:ext cx="3051539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414738" y="3515528"/>
            <a:ext cx="2333806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14738" y="3931125"/>
            <a:ext cx="1796505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568944" y="2957599"/>
            <a:ext cx="3897333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364687" y="3373195"/>
            <a:ext cx="4383857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915834" y="3788792"/>
            <a:ext cx="4295409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414738" y="2187343"/>
            <a:ext cx="0" cy="1962205"/>
          </a:xfrm>
          <a:prstGeom prst="line">
            <a:avLst/>
          </a:prstGeom>
          <a:ln w="25400" cmpd="sng"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480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Each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-left-right-maximal extension of</a:t>
            </a:r>
            <a:r>
              <a:rPr kumimoji="1" lang="ja-JP" altLang="en-US" dirty="0" smtClean="0"/>
              <a:t>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has right (not necessary maximal) extension of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suffix.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5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480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Each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-left-right-maximal extension of</a:t>
            </a:r>
            <a:r>
              <a:rPr kumimoji="1" lang="ja-JP" altLang="en-US" dirty="0" smtClean="0"/>
              <a:t>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has right (not necessary maximal) extension of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suffix.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291819" y="2342995"/>
            <a:ext cx="7409209" cy="437948"/>
          </a:xfrm>
          <a:prstGeom prst="rect">
            <a:avLst/>
          </a:prstGeom>
          <a:noFill/>
          <a:ln w="28575" cmpd="sng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890" y="2187343"/>
            <a:ext cx="63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 smtClean="0">
                <a:latin typeface="Times New Roman"/>
                <a:cs typeface="Times New Roman"/>
              </a:rPr>
              <a:t>T</a:t>
            </a:r>
            <a:r>
              <a:rPr kumimoji="1" lang="en-US" altLang="ja-JP" sz="3600" i="1" baseline="-25000" dirty="0">
                <a:latin typeface="Times New Roman"/>
                <a:cs typeface="Times New Roman"/>
              </a:rPr>
              <a:t>i</a:t>
            </a:r>
            <a:endParaRPr kumimoji="1" lang="ja-JP" altLang="en-US" sz="3600" i="1" baseline="-25000" dirty="0">
              <a:latin typeface="Times New Roman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14738" y="2390745"/>
            <a:ext cx="1059092" cy="342449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800" i="1" dirty="0" smtClean="0">
              <a:latin typeface="Times New Roman"/>
              <a:cs typeface="Times New Roman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414738" y="3099932"/>
            <a:ext cx="3051539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414738" y="3515528"/>
            <a:ext cx="2333806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14738" y="3931125"/>
            <a:ext cx="1796505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568944" y="2957599"/>
            <a:ext cx="3897333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364687" y="3373195"/>
            <a:ext cx="4383857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915834" y="3788792"/>
            <a:ext cx="4295409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414738" y="2187343"/>
            <a:ext cx="0" cy="1962205"/>
          </a:xfrm>
          <a:prstGeom prst="line">
            <a:avLst/>
          </a:prstGeom>
          <a:ln w="25400" cmpd="sng"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568944" y="3099932"/>
            <a:ext cx="845794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364687" y="3515528"/>
            <a:ext cx="2050051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915834" y="3931125"/>
            <a:ext cx="2498904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コンテンツ プレースホルダー 1"/>
          <p:cNvSpPr txBox="1">
            <a:spLocks/>
          </p:cNvSpPr>
          <p:nvPr/>
        </p:nvSpPr>
        <p:spPr>
          <a:xfrm>
            <a:off x="549275" y="4326826"/>
            <a:ext cx="8042276" cy="225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If we check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-left-maximal extension of all right extensions of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/>
              <a:t>, we can obtain all answers.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We consider such extensions on </a:t>
            </a:r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366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152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For any branching right </a:t>
            </a:r>
            <a:r>
              <a:rPr lang="en-US" altLang="ja-JP" dirty="0"/>
              <a:t>(</a:t>
            </a:r>
            <a:r>
              <a:rPr lang="en-US" altLang="ja-JP" sz="2400" dirty="0"/>
              <a:t>not necessary maximal</a:t>
            </a:r>
            <a:r>
              <a:rPr lang="en-US" altLang="ja-JP" dirty="0" smtClean="0"/>
              <a:t>) </a:t>
            </a:r>
            <a:r>
              <a:rPr kumimoji="1" lang="en-US" altLang="ja-JP" dirty="0" smtClean="0"/>
              <a:t>extension of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en-US" altLang="ja-JP" dirty="0" smtClean="0"/>
              <a:t>,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we compute its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-left-maximal extension.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382411" y="2146740"/>
            <a:ext cx="4142792" cy="2824970"/>
            <a:chOff x="382411" y="3767434"/>
            <a:chExt cx="4142792" cy="2824970"/>
          </a:xfrm>
        </p:grpSpPr>
        <p:sp>
          <p:nvSpPr>
            <p:cNvPr id="5" name="フリーフォーム 4"/>
            <p:cNvSpPr/>
            <p:nvPr/>
          </p:nvSpPr>
          <p:spPr>
            <a:xfrm>
              <a:off x="2418969" y="4592736"/>
              <a:ext cx="146900" cy="1019520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76068" y="3767434"/>
              <a:ext cx="1050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8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" name="二等辺三角形 6"/>
            <p:cNvSpPr/>
            <p:nvPr/>
          </p:nvSpPr>
          <p:spPr>
            <a:xfrm>
              <a:off x="382411" y="3767434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16200000">
              <a:off x="2364286" y="5617642"/>
              <a:ext cx="105679" cy="105679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コネクタ 8"/>
            <p:cNvCxnSpPr>
              <a:stCxn id="7" idx="0"/>
            </p:cNvCxnSpPr>
            <p:nvPr/>
          </p:nvCxnSpPr>
          <p:spPr>
            <a:xfrm>
              <a:off x="2453807" y="3767434"/>
              <a:ext cx="0" cy="6359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179375" y="3865797"/>
              <a:ext cx="3600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11" name="二等辺三角形 10"/>
            <p:cNvSpPr/>
            <p:nvPr/>
          </p:nvSpPr>
          <p:spPr>
            <a:xfrm>
              <a:off x="968407" y="4555857"/>
              <a:ext cx="2986577" cy="2036547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368910" y="4411993"/>
              <a:ext cx="169794" cy="169794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444045" y="5445506"/>
              <a:ext cx="5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≥ d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図形グループ 13"/>
          <p:cNvGrpSpPr/>
          <p:nvPr/>
        </p:nvGrpSpPr>
        <p:grpSpPr>
          <a:xfrm>
            <a:off x="2576817" y="2146740"/>
            <a:ext cx="6261871" cy="2824970"/>
            <a:chOff x="2576817" y="3767434"/>
            <a:chExt cx="6261871" cy="2824970"/>
          </a:xfrm>
        </p:grpSpPr>
        <p:sp>
          <p:nvSpPr>
            <p:cNvPr id="15" name="二等辺三角形 14"/>
            <p:cNvSpPr/>
            <p:nvPr/>
          </p:nvSpPr>
          <p:spPr>
            <a:xfrm>
              <a:off x="5426304" y="4899638"/>
              <a:ext cx="2482424" cy="1692765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 rot="16200000">
              <a:off x="6573992" y="4787837"/>
              <a:ext cx="169794" cy="1697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4695896" y="3767434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570824" y="3767434"/>
              <a:ext cx="1145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r>
                <a:rPr kumimoji="1" lang="en-US" altLang="ja-JP" sz="20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800" baseline="30000" dirty="0">
                <a:latin typeface="Times New Roman"/>
                <a:cs typeface="Times New Roman"/>
              </a:endParaRPr>
            </a:p>
          </p:txBody>
        </p:sp>
        <p:cxnSp>
          <p:nvCxnSpPr>
            <p:cNvPr id="19" name="直線コネクタ 18"/>
            <p:cNvCxnSpPr>
              <a:stCxn id="17" idx="0"/>
              <a:endCxn id="16" idx="6"/>
            </p:cNvCxnSpPr>
            <p:nvPr/>
          </p:nvCxnSpPr>
          <p:spPr>
            <a:xfrm flipH="1">
              <a:off x="6658889" y="3767434"/>
              <a:ext cx="108403" cy="102040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 rot="16200000">
              <a:off x="6306294" y="5662842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/楕円 20"/>
            <p:cNvSpPr/>
            <p:nvPr/>
          </p:nvSpPr>
          <p:spPr>
            <a:xfrm rot="16200000">
              <a:off x="7048058" y="5889895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円/楕円 21"/>
            <p:cNvSpPr/>
            <p:nvPr/>
          </p:nvSpPr>
          <p:spPr>
            <a:xfrm rot="16200000">
              <a:off x="6102665" y="6002088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円/楕円 22"/>
            <p:cNvSpPr/>
            <p:nvPr/>
          </p:nvSpPr>
          <p:spPr>
            <a:xfrm rot="16200000">
              <a:off x="6464419" y="6012173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円/楕円 23"/>
            <p:cNvSpPr/>
            <p:nvPr/>
          </p:nvSpPr>
          <p:spPr>
            <a:xfrm rot="16200000">
              <a:off x="6888635" y="6252695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/楕円 24"/>
            <p:cNvSpPr/>
            <p:nvPr/>
          </p:nvSpPr>
          <p:spPr>
            <a:xfrm rot="16200000">
              <a:off x="7286162" y="6244617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6" name="直線コネクタ 25"/>
            <p:cNvCxnSpPr>
              <a:stCxn id="20" idx="1"/>
              <a:endCxn id="22" idx="6"/>
            </p:cNvCxnSpPr>
            <p:nvPr/>
          </p:nvCxnSpPr>
          <p:spPr>
            <a:xfrm flipH="1">
              <a:off x="6155505" y="5753045"/>
              <a:ext cx="166265" cy="24904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0" idx="3"/>
              <a:endCxn id="23" idx="6"/>
            </p:cNvCxnSpPr>
            <p:nvPr/>
          </p:nvCxnSpPr>
          <p:spPr>
            <a:xfrm>
              <a:off x="6396497" y="5753045"/>
              <a:ext cx="120762" cy="259128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1" idx="1"/>
              <a:endCxn id="24" idx="6"/>
            </p:cNvCxnSpPr>
            <p:nvPr/>
          </p:nvCxnSpPr>
          <p:spPr>
            <a:xfrm flipH="1">
              <a:off x="6941475" y="5980098"/>
              <a:ext cx="122059" cy="272597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1" idx="3"/>
              <a:endCxn id="25" idx="6"/>
            </p:cNvCxnSpPr>
            <p:nvPr/>
          </p:nvCxnSpPr>
          <p:spPr>
            <a:xfrm>
              <a:off x="7138261" y="5980098"/>
              <a:ext cx="200741" cy="2645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フリーフォーム 29"/>
            <p:cNvSpPr/>
            <p:nvPr/>
          </p:nvSpPr>
          <p:spPr>
            <a:xfrm>
              <a:off x="6354321" y="4959795"/>
              <a:ext cx="302333" cy="700718"/>
            </a:xfrm>
            <a:custGeom>
              <a:avLst/>
              <a:gdLst>
                <a:gd name="connsiteX0" fmla="*/ 302333 w 302333"/>
                <a:gd name="connsiteY0" fmla="*/ 0 h 700718"/>
                <a:gd name="connsiteX1" fmla="*/ 176426 w 302333"/>
                <a:gd name="connsiteY1" fmla="*/ 224449 h 700718"/>
                <a:gd name="connsiteX2" fmla="*/ 187374 w 302333"/>
                <a:gd name="connsiteY2" fmla="*/ 394154 h 700718"/>
                <a:gd name="connsiteX3" fmla="*/ 23148 w 302333"/>
                <a:gd name="connsiteY3" fmla="*/ 580282 h 700718"/>
                <a:gd name="connsiteX4" fmla="*/ 1251 w 302333"/>
                <a:gd name="connsiteY4" fmla="*/ 700718 h 7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333" h="700718">
                  <a:moveTo>
                    <a:pt x="302333" y="0"/>
                  </a:moveTo>
                  <a:cubicBezTo>
                    <a:pt x="248959" y="79378"/>
                    <a:pt x="195586" y="158757"/>
                    <a:pt x="176426" y="224449"/>
                  </a:cubicBezTo>
                  <a:cubicBezTo>
                    <a:pt x="157266" y="290141"/>
                    <a:pt x="212920" y="334849"/>
                    <a:pt x="187374" y="394154"/>
                  </a:cubicBezTo>
                  <a:cubicBezTo>
                    <a:pt x="161828" y="453459"/>
                    <a:pt x="54168" y="529188"/>
                    <a:pt x="23148" y="580282"/>
                  </a:cubicBezTo>
                  <a:cubicBezTo>
                    <a:pt x="-7872" y="631376"/>
                    <a:pt x="1251" y="700718"/>
                    <a:pt x="1251" y="700718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6667602" y="4954321"/>
              <a:ext cx="444706" cy="930640"/>
            </a:xfrm>
            <a:custGeom>
              <a:avLst/>
              <a:gdLst>
                <a:gd name="connsiteX0" fmla="*/ 0 w 444706"/>
                <a:gd name="connsiteY0" fmla="*/ 0 h 930640"/>
                <a:gd name="connsiteX1" fmla="*/ 93062 w 444706"/>
                <a:gd name="connsiteY1" fmla="*/ 273718 h 930640"/>
                <a:gd name="connsiteX2" fmla="*/ 229918 w 444706"/>
                <a:gd name="connsiteY2" fmla="*/ 426999 h 930640"/>
                <a:gd name="connsiteX3" fmla="*/ 246340 w 444706"/>
                <a:gd name="connsiteY3" fmla="*/ 645974 h 930640"/>
                <a:gd name="connsiteX4" fmla="*/ 426990 w 444706"/>
                <a:gd name="connsiteY4" fmla="*/ 804730 h 930640"/>
                <a:gd name="connsiteX5" fmla="*/ 437938 w 444706"/>
                <a:gd name="connsiteY5" fmla="*/ 930640 h 93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706" h="930640">
                  <a:moveTo>
                    <a:pt x="0" y="0"/>
                  </a:moveTo>
                  <a:cubicBezTo>
                    <a:pt x="27371" y="101276"/>
                    <a:pt x="54742" y="202552"/>
                    <a:pt x="93062" y="273718"/>
                  </a:cubicBezTo>
                  <a:cubicBezTo>
                    <a:pt x="131382" y="344884"/>
                    <a:pt x="204372" y="364956"/>
                    <a:pt x="229918" y="426999"/>
                  </a:cubicBezTo>
                  <a:cubicBezTo>
                    <a:pt x="255464" y="489042"/>
                    <a:pt x="213495" y="583019"/>
                    <a:pt x="246340" y="645974"/>
                  </a:cubicBezTo>
                  <a:cubicBezTo>
                    <a:pt x="279185" y="708929"/>
                    <a:pt x="395057" y="757286"/>
                    <a:pt x="426990" y="804730"/>
                  </a:cubicBezTo>
                  <a:cubicBezTo>
                    <a:pt x="458923" y="852174"/>
                    <a:pt x="437938" y="930640"/>
                    <a:pt x="437938" y="930640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29882" y="5691235"/>
              <a:ext cx="5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≥ d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806324" y="5479474"/>
              <a:ext cx="5367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≤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598707" y="5810938"/>
              <a:ext cx="568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&gt;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97045" y="6080010"/>
              <a:ext cx="62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 &gt;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511785" y="5818088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356718" y="6074535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38" name="曲線コネクタ 37"/>
            <p:cNvCxnSpPr/>
            <p:nvPr/>
          </p:nvCxnSpPr>
          <p:spPr>
            <a:xfrm rot="5400000" flipH="1" flipV="1">
              <a:off x="4218001" y="3273331"/>
              <a:ext cx="572772" cy="3855139"/>
            </a:xfrm>
            <a:prstGeom prst="curvedConnector2">
              <a:avLst/>
            </a:prstGeom>
            <a:ln w="12700" cmpd="sng">
              <a:solidFill>
                <a:srgbClr val="000000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正方形/長方形 43"/>
          <p:cNvSpPr/>
          <p:nvPr/>
        </p:nvSpPr>
        <p:spPr>
          <a:xfrm>
            <a:off x="5415066" y="5030108"/>
            <a:ext cx="3025550" cy="9643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br>
              <a:rPr kumimoji="1" lang="en-US" altLang="ja-JP" sz="2800" i="1" dirty="0" smtClean="0">
                <a:latin typeface="Times New Roman"/>
                <a:cs typeface="Times New Roman"/>
              </a:rPr>
            </a:b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>
                <a:latin typeface="Times New Roman"/>
                <a:cs typeface="Times New Roman"/>
              </a:rPr>
              <a:t>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endParaRPr kumimoji="1" lang="en-US" altLang="ja-JP" sz="2800" i="1" dirty="0">
              <a:latin typeface="Times New Roman"/>
              <a:cs typeface="Times New Roman"/>
            </a:endParaRPr>
          </a:p>
        </p:txBody>
      </p:sp>
      <p:sp>
        <p:nvSpPr>
          <p:cNvPr id="46" name="コンテンツ プレースホルダー 1"/>
          <p:cNvSpPr txBox="1">
            <a:spLocks/>
          </p:cNvSpPr>
          <p:nvPr/>
        </p:nvSpPr>
        <p:spPr>
          <a:xfrm>
            <a:off x="549275" y="6188123"/>
            <a:ext cx="8042276" cy="589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Such nodes 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/>
              <a:t> are candidates of answers.</a:t>
            </a:r>
            <a:endParaRPr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62198" y="2551826"/>
            <a:ext cx="263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str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400" i="1" baseline="30000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=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6010244" y="2876196"/>
            <a:ext cx="433561" cy="289799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76068" y="2820784"/>
            <a:ext cx="94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>
                <a:latin typeface="Times New Roman"/>
                <a:cs typeface="Times New Roman"/>
              </a:rPr>
              <a:t>P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 flipV="1">
            <a:off x="1510772" y="2876196"/>
            <a:ext cx="755385" cy="958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1872469" y="3752790"/>
            <a:ext cx="65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endParaRPr kumimoji="1" lang="ja-JP" alt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0" name="コンテンツ プレースホルダー 1"/>
          <p:cNvSpPr txBox="1">
            <a:spLocks/>
          </p:cNvSpPr>
          <p:nvPr/>
        </p:nvSpPr>
        <p:spPr>
          <a:xfrm>
            <a:off x="6357287" y="1573197"/>
            <a:ext cx="2786713" cy="51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 smtClean="0"/>
              <a:t>D</a:t>
            </a:r>
            <a:r>
              <a:rPr lang="en-US" altLang="ja-JP" i="1" baseline="30000" dirty="0" smtClean="0"/>
              <a:t>R</a:t>
            </a:r>
            <a:r>
              <a:rPr lang="ja-JP" altLang="en-US" i="1" dirty="0" smtClean="0"/>
              <a:t> </a:t>
            </a:r>
            <a:r>
              <a:rPr lang="en-US" altLang="ja-JP" dirty="0" smtClean="0"/>
              <a:t>= </a:t>
            </a:r>
            <a:r>
              <a:rPr lang="en-US" altLang="ja-JP" dirty="0" smtClean="0"/>
              <a:t>{</a:t>
            </a:r>
            <a:r>
              <a:rPr lang="en-US" altLang="ja-JP" i="1" dirty="0" smtClean="0"/>
              <a:t>T</a:t>
            </a:r>
            <a:r>
              <a:rPr lang="en-US" altLang="ja-JP" baseline="-25000" dirty="0" smtClean="0"/>
              <a:t>1</a:t>
            </a:r>
            <a:r>
              <a:rPr lang="en-US" altLang="ja-JP" i="1" baseline="30000" dirty="0" smtClean="0"/>
              <a:t>R</a:t>
            </a:r>
            <a:r>
              <a:rPr lang="en-US" altLang="ja-JP" dirty="0" smtClean="0"/>
              <a:t>, </a:t>
            </a:r>
            <a:r>
              <a:rPr lang="en-US" altLang="ja-JP" dirty="0" smtClean="0"/>
              <a:t>…, </a:t>
            </a:r>
            <a:r>
              <a:rPr lang="en-US" altLang="ja-JP" i="1" dirty="0" err="1" smtClean="0"/>
              <a:t>T</a:t>
            </a:r>
            <a:r>
              <a:rPr lang="en-US" altLang="ja-JP" i="1" baseline="-25000" dirty="0" err="1" smtClean="0"/>
              <a:t>m</a:t>
            </a:r>
            <a:r>
              <a:rPr lang="en-US" altLang="ja-JP" i="1" baseline="30000" dirty="0" err="1" smtClean="0"/>
              <a:t>R</a:t>
            </a:r>
            <a:r>
              <a:rPr lang="en-US" altLang="ja-JP" dirty="0" smtClean="0"/>
              <a:t>}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1443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2418969" y="2972042"/>
            <a:ext cx="146900" cy="1019520"/>
          </a:xfrm>
          <a:custGeom>
            <a:avLst/>
            <a:gdLst>
              <a:gd name="connsiteX0" fmla="*/ 34558 w 146900"/>
              <a:gd name="connsiteY0" fmla="*/ 0 h 1019520"/>
              <a:gd name="connsiteX1" fmla="*/ 146874 w 146900"/>
              <a:gd name="connsiteY1" fmla="*/ 388800 h 1019520"/>
              <a:gd name="connsiteX2" fmla="*/ 25918 w 146900"/>
              <a:gd name="connsiteY2" fmla="*/ 578880 h 1019520"/>
              <a:gd name="connsiteX3" fmla="*/ 77756 w 146900"/>
              <a:gd name="connsiteY3" fmla="*/ 794880 h 1019520"/>
              <a:gd name="connsiteX4" fmla="*/ 0 w 146900"/>
              <a:gd name="connsiteY4" fmla="*/ 1019520 h 1019520"/>
              <a:gd name="connsiteX5" fmla="*/ 0 w 146900"/>
              <a:gd name="connsiteY5" fmla="*/ 1019520 h 10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00" h="1019520">
                <a:moveTo>
                  <a:pt x="34558" y="0"/>
                </a:moveTo>
                <a:cubicBezTo>
                  <a:pt x="91436" y="146160"/>
                  <a:pt x="148314" y="292320"/>
                  <a:pt x="146874" y="388800"/>
                </a:cubicBezTo>
                <a:cubicBezTo>
                  <a:pt x="145434" y="485280"/>
                  <a:pt x="37438" y="511200"/>
                  <a:pt x="25918" y="578880"/>
                </a:cubicBezTo>
                <a:cubicBezTo>
                  <a:pt x="14398" y="646560"/>
                  <a:pt x="82076" y="721440"/>
                  <a:pt x="77756" y="794880"/>
                </a:cubicBezTo>
                <a:cubicBezTo>
                  <a:pt x="73436" y="868320"/>
                  <a:pt x="0" y="1019520"/>
                  <a:pt x="0" y="1019520"/>
                </a:cubicBezTo>
                <a:lnTo>
                  <a:pt x="0" y="1019520"/>
                </a:ln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6068" y="2146740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Times New Roman"/>
                <a:cs typeface="Times New Roman"/>
              </a:rPr>
              <a:t>GST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D</a:t>
            </a:r>
            <a:endParaRPr kumimoji="1" lang="ja-JP" altLang="en-US" sz="2800" baseline="-25000" dirty="0">
              <a:latin typeface="Times New Roman"/>
              <a:cs typeface="Times New Roman"/>
            </a:endParaRPr>
          </a:p>
        </p:txBody>
      </p:sp>
      <p:sp>
        <p:nvSpPr>
          <p:cNvPr id="7" name="二等辺三角形 6"/>
          <p:cNvSpPr/>
          <p:nvPr/>
        </p:nvSpPr>
        <p:spPr>
          <a:xfrm>
            <a:off x="382411" y="2146740"/>
            <a:ext cx="4142792" cy="2824970"/>
          </a:xfrm>
          <a:prstGeom prst="triangl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16200000">
            <a:off x="2364286" y="3996948"/>
            <a:ext cx="105679" cy="10567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>
            <a:stCxn id="7" idx="0"/>
          </p:cNvCxnSpPr>
          <p:nvPr/>
        </p:nvCxnSpPr>
        <p:spPr>
          <a:xfrm>
            <a:off x="2453807" y="2146740"/>
            <a:ext cx="0" cy="635919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79375" y="2245103"/>
            <a:ext cx="36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000" dirty="0">
              <a:latin typeface="Times New Roman"/>
              <a:cs typeface="Times New Roman"/>
            </a:endParaRPr>
          </a:p>
        </p:txBody>
      </p:sp>
      <p:sp>
        <p:nvSpPr>
          <p:cNvPr id="11" name="二等辺三角形 10"/>
          <p:cNvSpPr/>
          <p:nvPr/>
        </p:nvSpPr>
        <p:spPr>
          <a:xfrm>
            <a:off x="968407" y="2935163"/>
            <a:ext cx="2986577" cy="2036547"/>
          </a:xfrm>
          <a:prstGeom prst="triangl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368910" y="2791299"/>
            <a:ext cx="169794" cy="169794"/>
          </a:xfrm>
          <a:prstGeom prst="ellipse">
            <a:avLst/>
          </a:prstGeom>
          <a:solidFill>
            <a:srgbClr val="FFFFFF"/>
          </a:solidFill>
          <a:ln w="38100" cmpd="dbl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4045" y="3824812"/>
            <a:ext cx="549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i="1" dirty="0" smtClean="0">
                <a:latin typeface="Times New Roman"/>
                <a:cs typeface="Times New Roman"/>
              </a:rPr>
              <a:t>≥ d</a:t>
            </a:r>
            <a:endParaRPr kumimoji="1" lang="ja-JP" altLang="en-US" sz="2000" dirty="0">
              <a:latin typeface="Times New Roman"/>
              <a:cs typeface="Times New Roman"/>
            </a:endParaRPr>
          </a:p>
        </p:txBody>
      </p:sp>
      <p:grpSp>
        <p:nvGrpSpPr>
          <p:cNvPr id="45" name="図形グループ 44"/>
          <p:cNvGrpSpPr/>
          <p:nvPr/>
        </p:nvGrpSpPr>
        <p:grpSpPr>
          <a:xfrm>
            <a:off x="2538704" y="832618"/>
            <a:ext cx="6261871" cy="3158944"/>
            <a:chOff x="2538704" y="832618"/>
            <a:chExt cx="6261871" cy="3158944"/>
          </a:xfrm>
        </p:grpSpPr>
        <p:sp>
          <p:nvSpPr>
            <p:cNvPr id="15" name="二等辺三角形 14"/>
            <p:cNvSpPr/>
            <p:nvPr/>
          </p:nvSpPr>
          <p:spPr>
            <a:xfrm>
              <a:off x="5388191" y="1964822"/>
              <a:ext cx="2482424" cy="1692765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 rot="16200000">
              <a:off x="6535879" y="1853021"/>
              <a:ext cx="169794" cy="1697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4657783" y="832618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532711" y="832618"/>
              <a:ext cx="1145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r>
                <a:rPr kumimoji="1" lang="en-US" altLang="ja-JP" sz="20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800" baseline="30000" dirty="0">
                <a:latin typeface="Times New Roman"/>
                <a:cs typeface="Times New Roman"/>
              </a:endParaRPr>
            </a:p>
          </p:txBody>
        </p:sp>
        <p:cxnSp>
          <p:nvCxnSpPr>
            <p:cNvPr id="19" name="直線コネクタ 18"/>
            <p:cNvCxnSpPr>
              <a:stCxn id="17" idx="0"/>
              <a:endCxn id="16" idx="6"/>
            </p:cNvCxnSpPr>
            <p:nvPr/>
          </p:nvCxnSpPr>
          <p:spPr>
            <a:xfrm flipH="1">
              <a:off x="6620776" y="832618"/>
              <a:ext cx="108403" cy="102040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 rot="16200000">
              <a:off x="6268181" y="2728026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/楕円 20"/>
            <p:cNvSpPr/>
            <p:nvPr/>
          </p:nvSpPr>
          <p:spPr>
            <a:xfrm rot="16200000">
              <a:off x="7009945" y="2955079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円/楕円 21"/>
            <p:cNvSpPr/>
            <p:nvPr/>
          </p:nvSpPr>
          <p:spPr>
            <a:xfrm rot="16200000">
              <a:off x="6064552" y="3067272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円/楕円 22"/>
            <p:cNvSpPr/>
            <p:nvPr/>
          </p:nvSpPr>
          <p:spPr>
            <a:xfrm rot="16200000">
              <a:off x="6426306" y="3077357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円/楕円 23"/>
            <p:cNvSpPr/>
            <p:nvPr/>
          </p:nvSpPr>
          <p:spPr>
            <a:xfrm rot="16200000">
              <a:off x="6850522" y="3317879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/楕円 24"/>
            <p:cNvSpPr/>
            <p:nvPr/>
          </p:nvSpPr>
          <p:spPr>
            <a:xfrm rot="16200000">
              <a:off x="7248049" y="3309801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6" name="直線コネクタ 25"/>
            <p:cNvCxnSpPr>
              <a:stCxn id="20" idx="1"/>
              <a:endCxn id="22" idx="6"/>
            </p:cNvCxnSpPr>
            <p:nvPr/>
          </p:nvCxnSpPr>
          <p:spPr>
            <a:xfrm flipH="1">
              <a:off x="6117392" y="2818229"/>
              <a:ext cx="166265" cy="24904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0" idx="3"/>
              <a:endCxn id="23" idx="6"/>
            </p:cNvCxnSpPr>
            <p:nvPr/>
          </p:nvCxnSpPr>
          <p:spPr>
            <a:xfrm>
              <a:off x="6358384" y="2818229"/>
              <a:ext cx="120762" cy="259128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1" idx="1"/>
              <a:endCxn id="24" idx="6"/>
            </p:cNvCxnSpPr>
            <p:nvPr/>
          </p:nvCxnSpPr>
          <p:spPr>
            <a:xfrm flipH="1">
              <a:off x="6903362" y="3045282"/>
              <a:ext cx="122059" cy="272597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1" idx="3"/>
              <a:endCxn id="25" idx="6"/>
            </p:cNvCxnSpPr>
            <p:nvPr/>
          </p:nvCxnSpPr>
          <p:spPr>
            <a:xfrm>
              <a:off x="7100148" y="3045282"/>
              <a:ext cx="200741" cy="2645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フリーフォーム 29"/>
            <p:cNvSpPr/>
            <p:nvPr/>
          </p:nvSpPr>
          <p:spPr>
            <a:xfrm>
              <a:off x="6316208" y="2024979"/>
              <a:ext cx="302333" cy="700718"/>
            </a:xfrm>
            <a:custGeom>
              <a:avLst/>
              <a:gdLst>
                <a:gd name="connsiteX0" fmla="*/ 302333 w 302333"/>
                <a:gd name="connsiteY0" fmla="*/ 0 h 700718"/>
                <a:gd name="connsiteX1" fmla="*/ 176426 w 302333"/>
                <a:gd name="connsiteY1" fmla="*/ 224449 h 700718"/>
                <a:gd name="connsiteX2" fmla="*/ 187374 w 302333"/>
                <a:gd name="connsiteY2" fmla="*/ 394154 h 700718"/>
                <a:gd name="connsiteX3" fmla="*/ 23148 w 302333"/>
                <a:gd name="connsiteY3" fmla="*/ 580282 h 700718"/>
                <a:gd name="connsiteX4" fmla="*/ 1251 w 302333"/>
                <a:gd name="connsiteY4" fmla="*/ 700718 h 7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333" h="700718">
                  <a:moveTo>
                    <a:pt x="302333" y="0"/>
                  </a:moveTo>
                  <a:cubicBezTo>
                    <a:pt x="248959" y="79378"/>
                    <a:pt x="195586" y="158757"/>
                    <a:pt x="176426" y="224449"/>
                  </a:cubicBezTo>
                  <a:cubicBezTo>
                    <a:pt x="157266" y="290141"/>
                    <a:pt x="212920" y="334849"/>
                    <a:pt x="187374" y="394154"/>
                  </a:cubicBezTo>
                  <a:cubicBezTo>
                    <a:pt x="161828" y="453459"/>
                    <a:pt x="54168" y="529188"/>
                    <a:pt x="23148" y="580282"/>
                  </a:cubicBezTo>
                  <a:cubicBezTo>
                    <a:pt x="-7872" y="631376"/>
                    <a:pt x="1251" y="700718"/>
                    <a:pt x="1251" y="700718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6629489" y="2019505"/>
              <a:ext cx="444706" cy="930640"/>
            </a:xfrm>
            <a:custGeom>
              <a:avLst/>
              <a:gdLst>
                <a:gd name="connsiteX0" fmla="*/ 0 w 444706"/>
                <a:gd name="connsiteY0" fmla="*/ 0 h 930640"/>
                <a:gd name="connsiteX1" fmla="*/ 93062 w 444706"/>
                <a:gd name="connsiteY1" fmla="*/ 273718 h 930640"/>
                <a:gd name="connsiteX2" fmla="*/ 229918 w 444706"/>
                <a:gd name="connsiteY2" fmla="*/ 426999 h 930640"/>
                <a:gd name="connsiteX3" fmla="*/ 246340 w 444706"/>
                <a:gd name="connsiteY3" fmla="*/ 645974 h 930640"/>
                <a:gd name="connsiteX4" fmla="*/ 426990 w 444706"/>
                <a:gd name="connsiteY4" fmla="*/ 804730 h 930640"/>
                <a:gd name="connsiteX5" fmla="*/ 437938 w 444706"/>
                <a:gd name="connsiteY5" fmla="*/ 930640 h 93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706" h="930640">
                  <a:moveTo>
                    <a:pt x="0" y="0"/>
                  </a:moveTo>
                  <a:cubicBezTo>
                    <a:pt x="27371" y="101276"/>
                    <a:pt x="54742" y="202552"/>
                    <a:pt x="93062" y="273718"/>
                  </a:cubicBezTo>
                  <a:cubicBezTo>
                    <a:pt x="131382" y="344884"/>
                    <a:pt x="204372" y="364956"/>
                    <a:pt x="229918" y="426999"/>
                  </a:cubicBezTo>
                  <a:cubicBezTo>
                    <a:pt x="255464" y="489042"/>
                    <a:pt x="213495" y="583019"/>
                    <a:pt x="246340" y="645974"/>
                  </a:cubicBezTo>
                  <a:cubicBezTo>
                    <a:pt x="279185" y="708929"/>
                    <a:pt x="395057" y="757286"/>
                    <a:pt x="426990" y="804730"/>
                  </a:cubicBezTo>
                  <a:cubicBezTo>
                    <a:pt x="458923" y="852174"/>
                    <a:pt x="437938" y="930640"/>
                    <a:pt x="437938" y="930640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091769" y="2756419"/>
              <a:ext cx="5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≥ d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768211" y="2544658"/>
              <a:ext cx="5367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≤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560594" y="2876122"/>
              <a:ext cx="568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&gt;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58932" y="3145194"/>
              <a:ext cx="62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 &gt;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473672" y="2883272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318605" y="3139719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38" name="曲線コネクタ 37"/>
            <p:cNvCxnSpPr/>
            <p:nvPr/>
          </p:nvCxnSpPr>
          <p:spPr>
            <a:xfrm flipV="1">
              <a:off x="2538704" y="1979700"/>
              <a:ext cx="3855139" cy="2011862"/>
            </a:xfrm>
            <a:prstGeom prst="curvedConnector3">
              <a:avLst>
                <a:gd name="adj1" fmla="val 50000"/>
              </a:avLst>
            </a:prstGeom>
            <a:ln w="12700" cmpd="sng">
              <a:solidFill>
                <a:srgbClr val="000000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3824085" y="1237704"/>
              <a:ext cx="2634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L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u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 = </a:t>
              </a:r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u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>
              <a:off x="5972131" y="1562074"/>
              <a:ext cx="433561" cy="289799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テキスト ボックス 50"/>
          <p:cNvSpPr txBox="1"/>
          <p:nvPr/>
        </p:nvSpPr>
        <p:spPr>
          <a:xfrm>
            <a:off x="676068" y="2820784"/>
            <a:ext cx="94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>
                <a:latin typeface="Times New Roman"/>
                <a:cs typeface="Times New Roman"/>
              </a:rPr>
              <a:t>P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 flipV="1">
            <a:off x="1510772" y="2876196"/>
            <a:ext cx="755385" cy="958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図形グループ 47"/>
          <p:cNvGrpSpPr/>
          <p:nvPr/>
        </p:nvGrpSpPr>
        <p:grpSpPr>
          <a:xfrm>
            <a:off x="3229548" y="3824812"/>
            <a:ext cx="5600978" cy="2824970"/>
            <a:chOff x="3229548" y="3824812"/>
            <a:chExt cx="5600978" cy="2824970"/>
          </a:xfrm>
        </p:grpSpPr>
        <p:sp>
          <p:nvSpPr>
            <p:cNvPr id="50" name="二等辺三角形 49"/>
            <p:cNvSpPr/>
            <p:nvPr/>
          </p:nvSpPr>
          <p:spPr>
            <a:xfrm>
              <a:off x="5418142" y="4957016"/>
              <a:ext cx="2482424" cy="1692765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 rot="16200000">
              <a:off x="6565830" y="4845215"/>
              <a:ext cx="169794" cy="1697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二等辺三角形 53"/>
            <p:cNvSpPr/>
            <p:nvPr/>
          </p:nvSpPr>
          <p:spPr>
            <a:xfrm>
              <a:off x="4687734" y="3824812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6" name="直線コネクタ 55"/>
            <p:cNvCxnSpPr>
              <a:stCxn id="54" idx="0"/>
              <a:endCxn id="52" idx="6"/>
            </p:cNvCxnSpPr>
            <p:nvPr/>
          </p:nvCxnSpPr>
          <p:spPr>
            <a:xfrm flipH="1">
              <a:off x="6650727" y="3824812"/>
              <a:ext cx="108403" cy="102040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円/楕円 56"/>
            <p:cNvSpPr/>
            <p:nvPr/>
          </p:nvSpPr>
          <p:spPr>
            <a:xfrm rot="16200000">
              <a:off x="6298132" y="5720220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円/楕円 57"/>
            <p:cNvSpPr/>
            <p:nvPr/>
          </p:nvSpPr>
          <p:spPr>
            <a:xfrm rot="16200000">
              <a:off x="7039896" y="5947273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円/楕円 58"/>
            <p:cNvSpPr/>
            <p:nvPr/>
          </p:nvSpPr>
          <p:spPr>
            <a:xfrm rot="16200000">
              <a:off x="6094503" y="6059466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/楕円 59"/>
            <p:cNvSpPr/>
            <p:nvPr/>
          </p:nvSpPr>
          <p:spPr>
            <a:xfrm rot="16200000">
              <a:off x="6456257" y="6069551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円/楕円 60"/>
            <p:cNvSpPr/>
            <p:nvPr/>
          </p:nvSpPr>
          <p:spPr>
            <a:xfrm rot="16200000">
              <a:off x="6880473" y="6310073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/楕円 61"/>
            <p:cNvSpPr/>
            <p:nvPr/>
          </p:nvSpPr>
          <p:spPr>
            <a:xfrm rot="16200000">
              <a:off x="7278000" y="6301995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3" name="直線コネクタ 62"/>
            <p:cNvCxnSpPr>
              <a:stCxn id="57" idx="1"/>
              <a:endCxn id="59" idx="6"/>
            </p:cNvCxnSpPr>
            <p:nvPr/>
          </p:nvCxnSpPr>
          <p:spPr>
            <a:xfrm flipH="1">
              <a:off x="6147343" y="5810423"/>
              <a:ext cx="166265" cy="24904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57" idx="3"/>
              <a:endCxn id="60" idx="6"/>
            </p:cNvCxnSpPr>
            <p:nvPr/>
          </p:nvCxnSpPr>
          <p:spPr>
            <a:xfrm>
              <a:off x="6388335" y="5810423"/>
              <a:ext cx="120762" cy="259128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8" idx="1"/>
              <a:endCxn id="61" idx="6"/>
            </p:cNvCxnSpPr>
            <p:nvPr/>
          </p:nvCxnSpPr>
          <p:spPr>
            <a:xfrm flipH="1">
              <a:off x="6933313" y="6037476"/>
              <a:ext cx="122059" cy="272597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8" idx="3"/>
              <a:endCxn id="62" idx="6"/>
            </p:cNvCxnSpPr>
            <p:nvPr/>
          </p:nvCxnSpPr>
          <p:spPr>
            <a:xfrm>
              <a:off x="7130099" y="6037476"/>
              <a:ext cx="200741" cy="2645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フリーフォーム 66"/>
            <p:cNvSpPr/>
            <p:nvPr/>
          </p:nvSpPr>
          <p:spPr>
            <a:xfrm>
              <a:off x="6346159" y="5017173"/>
              <a:ext cx="302333" cy="700718"/>
            </a:xfrm>
            <a:custGeom>
              <a:avLst/>
              <a:gdLst>
                <a:gd name="connsiteX0" fmla="*/ 302333 w 302333"/>
                <a:gd name="connsiteY0" fmla="*/ 0 h 700718"/>
                <a:gd name="connsiteX1" fmla="*/ 176426 w 302333"/>
                <a:gd name="connsiteY1" fmla="*/ 224449 h 700718"/>
                <a:gd name="connsiteX2" fmla="*/ 187374 w 302333"/>
                <a:gd name="connsiteY2" fmla="*/ 394154 h 700718"/>
                <a:gd name="connsiteX3" fmla="*/ 23148 w 302333"/>
                <a:gd name="connsiteY3" fmla="*/ 580282 h 700718"/>
                <a:gd name="connsiteX4" fmla="*/ 1251 w 302333"/>
                <a:gd name="connsiteY4" fmla="*/ 700718 h 7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333" h="700718">
                  <a:moveTo>
                    <a:pt x="302333" y="0"/>
                  </a:moveTo>
                  <a:cubicBezTo>
                    <a:pt x="248959" y="79378"/>
                    <a:pt x="195586" y="158757"/>
                    <a:pt x="176426" y="224449"/>
                  </a:cubicBezTo>
                  <a:cubicBezTo>
                    <a:pt x="157266" y="290141"/>
                    <a:pt x="212920" y="334849"/>
                    <a:pt x="187374" y="394154"/>
                  </a:cubicBezTo>
                  <a:cubicBezTo>
                    <a:pt x="161828" y="453459"/>
                    <a:pt x="54168" y="529188"/>
                    <a:pt x="23148" y="580282"/>
                  </a:cubicBezTo>
                  <a:cubicBezTo>
                    <a:pt x="-7872" y="631376"/>
                    <a:pt x="1251" y="700718"/>
                    <a:pt x="1251" y="700718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/>
            <p:cNvSpPr/>
            <p:nvPr/>
          </p:nvSpPr>
          <p:spPr>
            <a:xfrm>
              <a:off x="6659440" y="5011699"/>
              <a:ext cx="444706" cy="930640"/>
            </a:xfrm>
            <a:custGeom>
              <a:avLst/>
              <a:gdLst>
                <a:gd name="connsiteX0" fmla="*/ 0 w 444706"/>
                <a:gd name="connsiteY0" fmla="*/ 0 h 930640"/>
                <a:gd name="connsiteX1" fmla="*/ 93062 w 444706"/>
                <a:gd name="connsiteY1" fmla="*/ 273718 h 930640"/>
                <a:gd name="connsiteX2" fmla="*/ 229918 w 444706"/>
                <a:gd name="connsiteY2" fmla="*/ 426999 h 930640"/>
                <a:gd name="connsiteX3" fmla="*/ 246340 w 444706"/>
                <a:gd name="connsiteY3" fmla="*/ 645974 h 930640"/>
                <a:gd name="connsiteX4" fmla="*/ 426990 w 444706"/>
                <a:gd name="connsiteY4" fmla="*/ 804730 h 930640"/>
                <a:gd name="connsiteX5" fmla="*/ 437938 w 444706"/>
                <a:gd name="connsiteY5" fmla="*/ 930640 h 93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706" h="930640">
                  <a:moveTo>
                    <a:pt x="0" y="0"/>
                  </a:moveTo>
                  <a:cubicBezTo>
                    <a:pt x="27371" y="101276"/>
                    <a:pt x="54742" y="202552"/>
                    <a:pt x="93062" y="273718"/>
                  </a:cubicBezTo>
                  <a:cubicBezTo>
                    <a:pt x="131382" y="344884"/>
                    <a:pt x="204372" y="364956"/>
                    <a:pt x="229918" y="426999"/>
                  </a:cubicBezTo>
                  <a:cubicBezTo>
                    <a:pt x="255464" y="489042"/>
                    <a:pt x="213495" y="583019"/>
                    <a:pt x="246340" y="645974"/>
                  </a:cubicBezTo>
                  <a:cubicBezTo>
                    <a:pt x="279185" y="708929"/>
                    <a:pt x="395057" y="757286"/>
                    <a:pt x="426990" y="804730"/>
                  </a:cubicBezTo>
                  <a:cubicBezTo>
                    <a:pt x="458923" y="852174"/>
                    <a:pt x="437938" y="930640"/>
                    <a:pt x="437938" y="930640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曲線コネクタ 75"/>
            <p:cNvCxnSpPr/>
            <p:nvPr/>
          </p:nvCxnSpPr>
          <p:spPr>
            <a:xfrm>
              <a:off x="3229548" y="4302844"/>
              <a:ext cx="3226709" cy="654172"/>
            </a:xfrm>
            <a:prstGeom prst="curvedConnector3">
              <a:avLst>
                <a:gd name="adj1" fmla="val 50000"/>
              </a:avLst>
            </a:prstGeom>
            <a:ln w="12700" cmpd="sng">
              <a:solidFill>
                <a:srgbClr val="000000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円/楕円 76"/>
          <p:cNvSpPr/>
          <p:nvPr/>
        </p:nvSpPr>
        <p:spPr>
          <a:xfrm rot="16200000">
            <a:off x="3021440" y="4250004"/>
            <a:ext cx="105679" cy="10567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 rot="1271336">
            <a:off x="2201271" y="3982833"/>
            <a:ext cx="1105255" cy="319585"/>
          </a:xfrm>
          <a:prstGeom prst="rect">
            <a:avLst/>
          </a:prstGeom>
          <a:noFill/>
          <a:ln w="28575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 rot="875286">
            <a:off x="6152350" y="2711058"/>
            <a:ext cx="1105255" cy="319585"/>
          </a:xfrm>
          <a:prstGeom prst="rect">
            <a:avLst/>
          </a:prstGeom>
          <a:noFill/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 rot="875286">
            <a:off x="6151828" y="5711523"/>
            <a:ext cx="1105255" cy="319585"/>
          </a:xfrm>
          <a:prstGeom prst="rect">
            <a:avLst/>
          </a:prstGeom>
          <a:noFill/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003826" y="3655152"/>
            <a:ext cx="65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>
                <a:latin typeface="Times New Roman"/>
                <a:cs typeface="Times New Roman"/>
              </a:rPr>
              <a:t>u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330840" y="1832410"/>
            <a:ext cx="208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cand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 flipH="1">
            <a:off x="7074195" y="2146740"/>
            <a:ext cx="698616" cy="63591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1877461" y="4141255"/>
            <a:ext cx="821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REx</a:t>
            </a:r>
            <a:endParaRPr kumimoji="1" lang="ja-JP" altLang="en-US" sz="2800" baseline="-25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58131" y="5690918"/>
            <a:ext cx="4624508" cy="598085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>
                <a:latin typeface="Times New Roman"/>
                <a:cs typeface="Times New Roman"/>
              </a:rPr>
              <a:t>C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and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REx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∪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u</a:t>
            </a:r>
            <a:r>
              <a:rPr lang="en-US" altLang="ja-JP" sz="2800" baseline="-25000" dirty="0" err="1" smtClean="0">
                <a:latin typeface="Times New Roman"/>
                <a:cs typeface="Times New Roman"/>
              </a:rPr>
              <a:t>∈</a:t>
            </a:r>
            <a:r>
              <a:rPr lang="en-US" altLang="ja-JP" sz="2800" i="1" baseline="-25000" dirty="0" err="1" smtClean="0">
                <a:latin typeface="Times New Roman"/>
                <a:cs typeface="Times New Roman"/>
              </a:rPr>
              <a:t>REx</a:t>
            </a:r>
            <a:r>
              <a:rPr lang="en-US" altLang="ja-JP" sz="2800" baseline="-25000" dirty="0" smtClean="0">
                <a:latin typeface="Times New Roman"/>
                <a:cs typeface="Times New Roman"/>
              </a:rPr>
              <a:t> </a:t>
            </a:r>
            <a:r>
              <a:rPr lang="en-US" altLang="ja-JP" sz="2800" i="1" dirty="0" err="1" smtClean="0">
                <a:latin typeface="Times New Roman"/>
                <a:cs typeface="Times New Roman"/>
              </a:rPr>
              <a:t>cand</a:t>
            </a:r>
            <a:r>
              <a:rPr lang="en-US" altLang="ja-JP" sz="2800" dirty="0" smtClean="0">
                <a:latin typeface="Times New Roman"/>
                <a:cs typeface="Times New Roman"/>
              </a:rPr>
              <a:t>(</a:t>
            </a:r>
            <a:r>
              <a:rPr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lang="en-US" altLang="ja-JP" sz="2800" dirty="0" smtClean="0">
                <a:latin typeface="Times New Roman"/>
                <a:cs typeface="Times New Roman"/>
              </a:rPr>
              <a:t>)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58131" y="5212338"/>
            <a:ext cx="2868988" cy="598085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u="sng" dirty="0" smtClean="0">
                <a:latin typeface="Calibri"/>
                <a:cs typeface="Calibri"/>
              </a:rPr>
              <a:t>set of candidates</a:t>
            </a:r>
            <a:endParaRPr kumimoji="1" lang="en-US" altLang="ja-JP" sz="2800" u="sng" dirty="0">
              <a:latin typeface="Calibri"/>
              <a:cs typeface="Calibri"/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flipV="1">
            <a:off x="3229548" y="3045282"/>
            <a:ext cx="3086660" cy="2627811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V="1">
            <a:off x="3229548" y="5577486"/>
            <a:ext cx="2742583" cy="9560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65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3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7597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i="1" dirty="0" err="1" smtClean="0">
                <a:latin typeface="Times New Roman"/>
                <a:cs typeface="Times New Roman"/>
              </a:rPr>
              <a:t>Cand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>
                <a:latin typeface="Times New Roman"/>
                <a:cs typeface="Times New Roman"/>
              </a:rPr>
              <a:t>REx</a:t>
            </a:r>
            <a:r>
              <a:rPr kumimoji="1" lang="en-US" altLang="ja-JP" dirty="0" smtClean="0"/>
              <a:t>) may contains non-answers.</a:t>
            </a:r>
          </a:p>
          <a:p>
            <a:pPr marL="0" indent="0">
              <a:buNone/>
            </a:pPr>
            <a:r>
              <a:rPr lang="en-US" altLang="ja-JP" dirty="0"/>
              <a:t>We want to remove such nodes from </a:t>
            </a:r>
            <a:r>
              <a:rPr lang="en-US" altLang="ja-JP" i="1" dirty="0" err="1">
                <a:latin typeface="Times New Roman"/>
                <a:cs typeface="Times New Roman"/>
              </a:rPr>
              <a:t>Cand</a:t>
            </a:r>
            <a:r>
              <a:rPr lang="en-US" altLang="ja-JP" dirty="0"/>
              <a:t>(</a:t>
            </a:r>
            <a:r>
              <a:rPr lang="en-US" altLang="ja-JP" i="1" dirty="0" err="1">
                <a:latin typeface="Times New Roman"/>
                <a:cs typeface="Times New Roman"/>
              </a:rPr>
              <a:t>REx</a:t>
            </a:r>
            <a:r>
              <a:rPr lang="en-US" altLang="ja-JP" dirty="0"/>
              <a:t>)</a:t>
            </a:r>
            <a:r>
              <a:rPr lang="en-US" altLang="ja-JP" dirty="0" smtClean="0"/>
              <a:t>,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so we characterize above nodes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err="1" smtClean="0"/>
              <a:t>Cand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REx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877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480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The nodes in </a:t>
            </a:r>
            <a:r>
              <a:rPr lang="en-US" altLang="ja-JP" i="1" dirty="0" err="1">
                <a:latin typeface="Times New Roman"/>
                <a:cs typeface="Times New Roman"/>
              </a:rPr>
              <a:t>Cand</a:t>
            </a:r>
            <a:r>
              <a:rPr lang="en-US" altLang="ja-JP" dirty="0"/>
              <a:t>(</a:t>
            </a:r>
            <a:r>
              <a:rPr lang="en-US" altLang="ja-JP" i="1" dirty="0" err="1">
                <a:latin typeface="Times New Roman"/>
                <a:cs typeface="Times New Roman"/>
              </a:rPr>
              <a:t>REx</a:t>
            </a:r>
            <a:r>
              <a:rPr lang="en-US" altLang="ja-JP" dirty="0"/>
              <a:t>) </a:t>
            </a:r>
            <a:r>
              <a:rPr kumimoji="1" lang="en-US" altLang="ja-JP" dirty="0" smtClean="0"/>
              <a:t>which </a:t>
            </a:r>
            <a:r>
              <a:rPr lang="en-US" altLang="ja-JP" dirty="0" smtClean="0"/>
              <a:t>are not answers</a:t>
            </a:r>
            <a:br>
              <a:rPr lang="en-US" altLang="ja-JP" dirty="0" smtClean="0"/>
            </a:br>
            <a:r>
              <a:rPr lang="en-US" altLang="ja-JP" dirty="0" smtClean="0"/>
              <a:t>are not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-right-maximal.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Non-answers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91819" y="2145937"/>
            <a:ext cx="7409209" cy="437948"/>
          </a:xfrm>
          <a:prstGeom prst="rect">
            <a:avLst/>
          </a:prstGeom>
          <a:noFill/>
          <a:ln w="28575" cmpd="sng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6890" y="1990285"/>
            <a:ext cx="63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 smtClean="0">
                <a:latin typeface="Times New Roman"/>
                <a:cs typeface="Times New Roman"/>
              </a:rPr>
              <a:t>T</a:t>
            </a:r>
            <a:r>
              <a:rPr kumimoji="1" lang="en-US" altLang="ja-JP" sz="3600" i="1" baseline="-25000" dirty="0">
                <a:latin typeface="Times New Roman"/>
                <a:cs typeface="Times New Roman"/>
              </a:rPr>
              <a:t>i</a:t>
            </a:r>
            <a:endParaRPr kumimoji="1" lang="ja-JP" altLang="en-US" sz="3600" i="1" baseline="-25000" dirty="0">
              <a:latin typeface="Times New Roman"/>
              <a:cs typeface="Times New Roman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96394" y="2193687"/>
            <a:ext cx="1059092" cy="342449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800" i="1" dirty="0" smtClean="0">
              <a:latin typeface="Times New Roman"/>
              <a:cs typeface="Times New Roman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196394" y="2761424"/>
            <a:ext cx="365305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196394" y="3336864"/>
            <a:ext cx="2175121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50148" y="3036990"/>
            <a:ext cx="2346246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196394" y="3036990"/>
            <a:ext cx="2974297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850148" y="2761424"/>
            <a:ext cx="2346246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850148" y="3336864"/>
            <a:ext cx="2346246" cy="0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1"/>
          <p:cNvSpPr txBox="1">
            <a:spLocks/>
          </p:cNvSpPr>
          <p:nvPr/>
        </p:nvSpPr>
        <p:spPr>
          <a:xfrm>
            <a:off x="1477836" y="2987993"/>
            <a:ext cx="526419" cy="566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3600" b="1" smtClean="0"/>
              <a:t>×</a:t>
            </a:r>
            <a:endParaRPr lang="ja-JP" altLang="en-US" sz="3600" b="1" dirty="0"/>
          </a:p>
        </p:txBody>
      </p:sp>
      <p:sp>
        <p:nvSpPr>
          <p:cNvPr id="14" name="コンテンツ プレースホルダー 1"/>
          <p:cNvSpPr txBox="1">
            <a:spLocks/>
          </p:cNvSpPr>
          <p:nvPr/>
        </p:nvSpPr>
        <p:spPr>
          <a:xfrm>
            <a:off x="1477836" y="2680411"/>
            <a:ext cx="526419" cy="566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3600" b="1" smtClean="0"/>
              <a:t>×</a:t>
            </a:r>
            <a:endParaRPr lang="ja-JP" altLang="en-US" sz="3600" b="1" dirty="0"/>
          </a:p>
        </p:txBody>
      </p:sp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549275" y="3735609"/>
            <a:ext cx="8042276" cy="149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We should check weather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-right-maximal or not.</a:t>
            </a:r>
            <a:br>
              <a:rPr lang="en-US" altLang="ja-JP" dirty="0" smtClean="0"/>
            </a:br>
            <a:r>
              <a:rPr lang="en-US" altLang="ja-JP" dirty="0" smtClean="0"/>
              <a:t>To do so, we </a:t>
            </a:r>
            <a:r>
              <a:rPr lang="ja-JP" altLang="ja-JP" dirty="0" smtClean="0"/>
              <a:t>n</a:t>
            </a:r>
            <a:r>
              <a:rPr lang="en-US" altLang="ja-JP" dirty="0" err="1" smtClean="0"/>
              <a:t>eed</a:t>
            </a:r>
            <a:r>
              <a:rPr lang="en-US" altLang="ja-JP" dirty="0" smtClean="0"/>
              <a:t> </a:t>
            </a:r>
            <a:r>
              <a:rPr lang="en-US" altLang="ja-JP" dirty="0" smtClean="0"/>
              <a:t>information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/>
              <a:t> </a:t>
            </a:r>
            <a:r>
              <a:rPr lang="en-US" altLang="ja-JP" dirty="0" smtClean="0"/>
              <a:t>node</a:t>
            </a:r>
            <a:r>
              <a:rPr lang="ja-JP" altLang="en-US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r’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) </a:t>
            </a:r>
            <a:br>
              <a:rPr lang="en-US" altLang="ja-JP" dirty="0" smtClean="0">
                <a:latin typeface="Times New Roman"/>
                <a:cs typeface="Times New Roman"/>
              </a:rPr>
            </a:br>
            <a:r>
              <a:rPr lang="en-US" altLang="ja-JP" dirty="0" smtClean="0"/>
              <a:t>for each node 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/>
              <a:t> in </a:t>
            </a:r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sz="2000" i="1" baseline="30000" dirty="0" smtClean="0">
                <a:latin typeface="Times New Roman"/>
                <a:cs typeface="Times New Roman"/>
              </a:rPr>
              <a:t>R</a:t>
            </a:r>
            <a:r>
              <a:rPr lang="en-US" altLang="ja-JP" dirty="0">
                <a:latin typeface="Times New Roman"/>
                <a:cs typeface="Times New Roman"/>
              </a:rPr>
              <a:t>.</a:t>
            </a:r>
            <a:endParaRPr lang="en-US" altLang="ja-JP" sz="2000" dirty="0">
              <a:latin typeface="Times New Roman"/>
              <a:cs typeface="Times New Roman"/>
            </a:endParaRPr>
          </a:p>
        </p:txBody>
      </p:sp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549275" y="5424933"/>
            <a:ext cx="8042276" cy="1122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r’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 smtClean="0"/>
              <a:t> : node in </a:t>
            </a:r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s.t.</a:t>
            </a:r>
            <a:r>
              <a:rPr lang="en-US" altLang="ja-JP" dirty="0" smtClean="0"/>
              <a:t>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str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i="1" baseline="30000" dirty="0" smtClean="0">
                <a:latin typeface="Times New Roman"/>
                <a:cs typeface="Times New Roman"/>
              </a:rPr>
              <a:t>R</a:t>
            </a:r>
            <a:r>
              <a:rPr lang="en-US" altLang="ja-JP" i="1" dirty="0" smtClean="0">
                <a:latin typeface="Times New Roman"/>
                <a:cs typeface="Times New Roman"/>
              </a:rPr>
              <a:t> = </a:t>
            </a: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r’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))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       (It may be implicit node.)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430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Remove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non-answers</a:t>
            </a:r>
            <a:endParaRPr kumimoji="1" lang="ja-JP" altLang="en-US" dirty="0"/>
          </a:p>
        </p:txBody>
      </p:sp>
      <p:grpSp>
        <p:nvGrpSpPr>
          <p:cNvPr id="71" name="図形グループ 70"/>
          <p:cNvGrpSpPr/>
          <p:nvPr/>
        </p:nvGrpSpPr>
        <p:grpSpPr>
          <a:xfrm>
            <a:off x="382411" y="2146740"/>
            <a:ext cx="4142792" cy="2824970"/>
            <a:chOff x="382411" y="3767434"/>
            <a:chExt cx="4142792" cy="2824970"/>
          </a:xfrm>
        </p:grpSpPr>
        <p:sp>
          <p:nvSpPr>
            <p:cNvPr id="72" name="フリーフォーム 71"/>
            <p:cNvSpPr/>
            <p:nvPr/>
          </p:nvSpPr>
          <p:spPr>
            <a:xfrm>
              <a:off x="2418969" y="4592736"/>
              <a:ext cx="146900" cy="1019520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76068" y="3767434"/>
              <a:ext cx="1050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8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4" name="二等辺三角形 73"/>
            <p:cNvSpPr/>
            <p:nvPr/>
          </p:nvSpPr>
          <p:spPr>
            <a:xfrm>
              <a:off x="382411" y="3767434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 rot="16200000">
              <a:off x="2364286" y="5617642"/>
              <a:ext cx="105679" cy="105679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8" name="直線コネクタ 77"/>
            <p:cNvCxnSpPr>
              <a:stCxn id="74" idx="0"/>
            </p:cNvCxnSpPr>
            <p:nvPr/>
          </p:nvCxnSpPr>
          <p:spPr>
            <a:xfrm>
              <a:off x="2453807" y="3767434"/>
              <a:ext cx="0" cy="6359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テキスト ボックス 84"/>
            <p:cNvSpPr txBox="1"/>
            <p:nvPr/>
          </p:nvSpPr>
          <p:spPr>
            <a:xfrm>
              <a:off x="2179375" y="3865797"/>
              <a:ext cx="3600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86" name="二等辺三角形 85"/>
            <p:cNvSpPr/>
            <p:nvPr/>
          </p:nvSpPr>
          <p:spPr>
            <a:xfrm>
              <a:off x="968407" y="4555857"/>
              <a:ext cx="2986577" cy="2036547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2368910" y="4411993"/>
              <a:ext cx="169794" cy="169794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2444045" y="5445506"/>
              <a:ext cx="5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≥ d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93" name="図形グループ 92"/>
          <p:cNvGrpSpPr/>
          <p:nvPr/>
        </p:nvGrpSpPr>
        <p:grpSpPr>
          <a:xfrm>
            <a:off x="2576817" y="2146740"/>
            <a:ext cx="6261871" cy="2824970"/>
            <a:chOff x="2576817" y="3767434"/>
            <a:chExt cx="6261871" cy="2824970"/>
          </a:xfrm>
        </p:grpSpPr>
        <p:sp>
          <p:nvSpPr>
            <p:cNvPr id="95" name="二等辺三角形 94"/>
            <p:cNvSpPr/>
            <p:nvPr/>
          </p:nvSpPr>
          <p:spPr>
            <a:xfrm>
              <a:off x="5426304" y="4899638"/>
              <a:ext cx="2482424" cy="1692765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 rot="16200000">
              <a:off x="6573992" y="4787837"/>
              <a:ext cx="169794" cy="1697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二等辺三角形 96"/>
            <p:cNvSpPr/>
            <p:nvPr/>
          </p:nvSpPr>
          <p:spPr>
            <a:xfrm>
              <a:off x="4695896" y="3767434"/>
              <a:ext cx="4142792" cy="2824970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7570824" y="3767434"/>
              <a:ext cx="1145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r>
                <a:rPr kumimoji="1" lang="en-US" altLang="ja-JP" sz="20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800" baseline="30000" dirty="0">
                <a:latin typeface="Times New Roman"/>
                <a:cs typeface="Times New Roman"/>
              </a:endParaRPr>
            </a:p>
          </p:txBody>
        </p:sp>
        <p:cxnSp>
          <p:nvCxnSpPr>
            <p:cNvPr id="99" name="直線コネクタ 98"/>
            <p:cNvCxnSpPr>
              <a:stCxn id="97" idx="0"/>
              <a:endCxn id="96" idx="6"/>
            </p:cNvCxnSpPr>
            <p:nvPr/>
          </p:nvCxnSpPr>
          <p:spPr>
            <a:xfrm flipH="1">
              <a:off x="6658889" y="3767434"/>
              <a:ext cx="108403" cy="102040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円/楕円 99"/>
            <p:cNvSpPr/>
            <p:nvPr/>
          </p:nvSpPr>
          <p:spPr>
            <a:xfrm rot="16200000">
              <a:off x="6306294" y="5662842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円/楕円 100"/>
            <p:cNvSpPr/>
            <p:nvPr/>
          </p:nvSpPr>
          <p:spPr>
            <a:xfrm rot="16200000">
              <a:off x="7048058" y="5889895"/>
              <a:ext cx="105679" cy="105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円/楕円 101"/>
            <p:cNvSpPr/>
            <p:nvPr/>
          </p:nvSpPr>
          <p:spPr>
            <a:xfrm rot="16200000">
              <a:off x="6102665" y="6002088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円/楕円 102"/>
            <p:cNvSpPr/>
            <p:nvPr/>
          </p:nvSpPr>
          <p:spPr>
            <a:xfrm rot="16200000">
              <a:off x="6464419" y="6012173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円/楕円 103"/>
            <p:cNvSpPr/>
            <p:nvPr/>
          </p:nvSpPr>
          <p:spPr>
            <a:xfrm rot="16200000">
              <a:off x="6888635" y="6252695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円/楕円 104"/>
            <p:cNvSpPr/>
            <p:nvPr/>
          </p:nvSpPr>
          <p:spPr>
            <a:xfrm rot="16200000">
              <a:off x="7286162" y="6244617"/>
              <a:ext cx="105679" cy="105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6" name="直線コネクタ 105"/>
            <p:cNvCxnSpPr>
              <a:stCxn id="100" idx="1"/>
              <a:endCxn id="102" idx="6"/>
            </p:cNvCxnSpPr>
            <p:nvPr/>
          </p:nvCxnSpPr>
          <p:spPr>
            <a:xfrm flipH="1">
              <a:off x="6155505" y="5753045"/>
              <a:ext cx="166265" cy="249043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stCxn id="100" idx="3"/>
              <a:endCxn id="103" idx="6"/>
            </p:cNvCxnSpPr>
            <p:nvPr/>
          </p:nvCxnSpPr>
          <p:spPr>
            <a:xfrm>
              <a:off x="6396497" y="5753045"/>
              <a:ext cx="120762" cy="259128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>
              <a:stCxn id="101" idx="1"/>
              <a:endCxn id="104" idx="6"/>
            </p:cNvCxnSpPr>
            <p:nvPr/>
          </p:nvCxnSpPr>
          <p:spPr>
            <a:xfrm flipH="1">
              <a:off x="6941475" y="5980098"/>
              <a:ext cx="122059" cy="272597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stCxn id="101" idx="3"/>
              <a:endCxn id="105" idx="6"/>
            </p:cNvCxnSpPr>
            <p:nvPr/>
          </p:nvCxnSpPr>
          <p:spPr>
            <a:xfrm>
              <a:off x="7138261" y="5980098"/>
              <a:ext cx="200741" cy="264519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フリーフォーム 109"/>
            <p:cNvSpPr/>
            <p:nvPr/>
          </p:nvSpPr>
          <p:spPr>
            <a:xfrm>
              <a:off x="6354321" y="4959795"/>
              <a:ext cx="302333" cy="700718"/>
            </a:xfrm>
            <a:custGeom>
              <a:avLst/>
              <a:gdLst>
                <a:gd name="connsiteX0" fmla="*/ 302333 w 302333"/>
                <a:gd name="connsiteY0" fmla="*/ 0 h 700718"/>
                <a:gd name="connsiteX1" fmla="*/ 176426 w 302333"/>
                <a:gd name="connsiteY1" fmla="*/ 224449 h 700718"/>
                <a:gd name="connsiteX2" fmla="*/ 187374 w 302333"/>
                <a:gd name="connsiteY2" fmla="*/ 394154 h 700718"/>
                <a:gd name="connsiteX3" fmla="*/ 23148 w 302333"/>
                <a:gd name="connsiteY3" fmla="*/ 580282 h 700718"/>
                <a:gd name="connsiteX4" fmla="*/ 1251 w 302333"/>
                <a:gd name="connsiteY4" fmla="*/ 700718 h 7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333" h="700718">
                  <a:moveTo>
                    <a:pt x="302333" y="0"/>
                  </a:moveTo>
                  <a:cubicBezTo>
                    <a:pt x="248959" y="79378"/>
                    <a:pt x="195586" y="158757"/>
                    <a:pt x="176426" y="224449"/>
                  </a:cubicBezTo>
                  <a:cubicBezTo>
                    <a:pt x="157266" y="290141"/>
                    <a:pt x="212920" y="334849"/>
                    <a:pt x="187374" y="394154"/>
                  </a:cubicBezTo>
                  <a:cubicBezTo>
                    <a:pt x="161828" y="453459"/>
                    <a:pt x="54168" y="529188"/>
                    <a:pt x="23148" y="580282"/>
                  </a:cubicBezTo>
                  <a:cubicBezTo>
                    <a:pt x="-7872" y="631376"/>
                    <a:pt x="1251" y="700718"/>
                    <a:pt x="1251" y="700718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/>
            <p:cNvSpPr/>
            <p:nvPr/>
          </p:nvSpPr>
          <p:spPr>
            <a:xfrm>
              <a:off x="6667602" y="4954321"/>
              <a:ext cx="444706" cy="930640"/>
            </a:xfrm>
            <a:custGeom>
              <a:avLst/>
              <a:gdLst>
                <a:gd name="connsiteX0" fmla="*/ 0 w 444706"/>
                <a:gd name="connsiteY0" fmla="*/ 0 h 930640"/>
                <a:gd name="connsiteX1" fmla="*/ 93062 w 444706"/>
                <a:gd name="connsiteY1" fmla="*/ 273718 h 930640"/>
                <a:gd name="connsiteX2" fmla="*/ 229918 w 444706"/>
                <a:gd name="connsiteY2" fmla="*/ 426999 h 930640"/>
                <a:gd name="connsiteX3" fmla="*/ 246340 w 444706"/>
                <a:gd name="connsiteY3" fmla="*/ 645974 h 930640"/>
                <a:gd name="connsiteX4" fmla="*/ 426990 w 444706"/>
                <a:gd name="connsiteY4" fmla="*/ 804730 h 930640"/>
                <a:gd name="connsiteX5" fmla="*/ 437938 w 444706"/>
                <a:gd name="connsiteY5" fmla="*/ 930640 h 93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706" h="930640">
                  <a:moveTo>
                    <a:pt x="0" y="0"/>
                  </a:moveTo>
                  <a:cubicBezTo>
                    <a:pt x="27371" y="101276"/>
                    <a:pt x="54742" y="202552"/>
                    <a:pt x="93062" y="273718"/>
                  </a:cubicBezTo>
                  <a:cubicBezTo>
                    <a:pt x="131382" y="344884"/>
                    <a:pt x="204372" y="364956"/>
                    <a:pt x="229918" y="426999"/>
                  </a:cubicBezTo>
                  <a:cubicBezTo>
                    <a:pt x="255464" y="489042"/>
                    <a:pt x="213495" y="583019"/>
                    <a:pt x="246340" y="645974"/>
                  </a:cubicBezTo>
                  <a:cubicBezTo>
                    <a:pt x="279185" y="708929"/>
                    <a:pt x="395057" y="757286"/>
                    <a:pt x="426990" y="804730"/>
                  </a:cubicBezTo>
                  <a:cubicBezTo>
                    <a:pt x="458923" y="852174"/>
                    <a:pt x="437938" y="930640"/>
                    <a:pt x="437938" y="930640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129882" y="5691235"/>
              <a:ext cx="5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≥ d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5806324" y="5479474"/>
              <a:ext cx="5367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≤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5598707" y="5810938"/>
              <a:ext cx="568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&gt;</a:t>
              </a:r>
              <a:endParaRPr kumimoji="1" lang="ja-JP" alt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397045" y="6080010"/>
              <a:ext cx="62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/>
                  <a:cs typeface="Times New Roman"/>
                </a:rPr>
                <a:t>d &gt;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511785" y="5818088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7356718" y="6074535"/>
              <a:ext cx="579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Times New Roman"/>
                  <a:cs typeface="Times New Roman"/>
                </a:rPr>
                <a:t>&lt;</a:t>
              </a:r>
              <a:r>
                <a:rPr lang="en-US" altLang="ja-JP" sz="2000" dirty="0" smtClean="0">
                  <a:latin typeface="Times New Roman"/>
                  <a:cs typeface="Times New Roman"/>
                </a:rPr>
                <a:t> </a:t>
              </a:r>
              <a:r>
                <a:rPr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18" name="曲線コネクタ 117"/>
            <p:cNvCxnSpPr/>
            <p:nvPr/>
          </p:nvCxnSpPr>
          <p:spPr>
            <a:xfrm rot="5400000" flipH="1" flipV="1">
              <a:off x="4218001" y="3273331"/>
              <a:ext cx="572772" cy="3855139"/>
            </a:xfrm>
            <a:prstGeom prst="curvedConnector2">
              <a:avLst/>
            </a:prstGeom>
            <a:ln w="12700" cmpd="sng">
              <a:solidFill>
                <a:srgbClr val="000000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正方形/長方形 119"/>
          <p:cNvSpPr/>
          <p:nvPr/>
        </p:nvSpPr>
        <p:spPr>
          <a:xfrm>
            <a:off x="5415066" y="5030108"/>
            <a:ext cx="3025550" cy="9643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br>
              <a:rPr kumimoji="1" lang="en-US" altLang="ja-JP" sz="2800" i="1" dirty="0" smtClean="0">
                <a:latin typeface="Times New Roman"/>
                <a:cs typeface="Times New Roman"/>
              </a:rPr>
            </a:b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>
                <a:latin typeface="Times New Roman"/>
                <a:cs typeface="Times New Roman"/>
              </a:rPr>
              <a:t>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endParaRPr kumimoji="1" lang="en-US" altLang="ja-JP" sz="2800" i="1" dirty="0">
              <a:latin typeface="Times New Roman"/>
              <a:cs typeface="Times New Roman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862198" y="2551826"/>
            <a:ext cx="263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str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400" i="1" baseline="30000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=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22" name="直線矢印コネクタ 121"/>
          <p:cNvCxnSpPr/>
          <p:nvPr/>
        </p:nvCxnSpPr>
        <p:spPr>
          <a:xfrm>
            <a:off x="6010244" y="2876196"/>
            <a:ext cx="433561" cy="289799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676068" y="2820784"/>
            <a:ext cx="94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>
                <a:latin typeface="Times New Roman"/>
                <a:cs typeface="Times New Roman"/>
              </a:rPr>
              <a:t>P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24" name="直線矢印コネクタ 123"/>
          <p:cNvCxnSpPr/>
          <p:nvPr/>
        </p:nvCxnSpPr>
        <p:spPr>
          <a:xfrm flipV="1">
            <a:off x="1510772" y="2876196"/>
            <a:ext cx="755385" cy="958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1872469" y="3752790"/>
            <a:ext cx="65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endParaRPr kumimoji="1" lang="ja-JP" alt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6" name="円/楕円 125"/>
          <p:cNvSpPr/>
          <p:nvPr/>
        </p:nvSpPr>
        <p:spPr>
          <a:xfrm rot="16200000">
            <a:off x="3075879" y="4380113"/>
            <a:ext cx="105679" cy="105679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27" name="曲線コネクタ 126"/>
          <p:cNvCxnSpPr/>
          <p:nvPr/>
        </p:nvCxnSpPr>
        <p:spPr>
          <a:xfrm rot="10800000" flipV="1">
            <a:off x="3328078" y="3991561"/>
            <a:ext cx="2956321" cy="399917"/>
          </a:xfrm>
          <a:prstGeom prst="curvedConnector3">
            <a:avLst>
              <a:gd name="adj1" fmla="val 50000"/>
            </a:avLst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/>
          <p:cNvSpPr txBox="1"/>
          <p:nvPr/>
        </p:nvSpPr>
        <p:spPr>
          <a:xfrm>
            <a:off x="2926979" y="4387373"/>
            <a:ext cx="80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r’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229659" y="3708060"/>
            <a:ext cx="65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endParaRPr kumimoji="1" lang="ja-JP" alt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0" name="コンテンツ プレースホルダー 1"/>
          <p:cNvSpPr txBox="1">
            <a:spLocks/>
          </p:cNvSpPr>
          <p:nvPr/>
        </p:nvSpPr>
        <p:spPr>
          <a:xfrm>
            <a:off x="549275" y="874380"/>
            <a:ext cx="8042276" cy="1041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We</a:t>
            </a:r>
            <a:r>
              <a:rPr lang="ja-JP" altLang="en-US" dirty="0" smtClean="0"/>
              <a:t> </a:t>
            </a:r>
            <a:r>
              <a:rPr lang="en-US" altLang="ja-JP" dirty="0" smtClean="0"/>
              <a:t>check</a:t>
            </a:r>
            <a:r>
              <a:rPr lang="ja-JP" altLang="en-US" dirty="0" smtClean="0"/>
              <a:t> </a:t>
            </a:r>
            <a:r>
              <a:rPr lang="en-US" altLang="ja-JP" dirty="0" smtClean="0"/>
              <a:t>whether </a:t>
            </a:r>
            <a:r>
              <a:rPr lang="ja-JP" altLang="ja-JP" dirty="0" smtClean="0"/>
              <a:t>t</a:t>
            </a:r>
            <a:r>
              <a:rPr lang="en-US" altLang="ja-JP" dirty="0" smtClean="0"/>
              <a:t>he</a:t>
            </a:r>
            <a:r>
              <a:rPr lang="ja-JP" altLang="en-US" dirty="0" smtClean="0"/>
              <a:t> </a:t>
            </a:r>
            <a:r>
              <a:rPr lang="en-US" altLang="ja-JP" dirty="0" smtClean="0"/>
              <a:t>node</a:t>
            </a:r>
            <a:r>
              <a:rPr lang="ja-JP" altLang="en-US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ja-JP" altLang="en-US" dirty="0" smtClean="0"/>
              <a:t> </a:t>
            </a:r>
            <a:r>
              <a:rPr lang="en-US" altLang="ja-JP" dirty="0" smtClean="0"/>
              <a:t>is</a:t>
            </a:r>
            <a:r>
              <a:rPr lang="ja-JP" altLang="en-US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-right-maximal or not by checking </a:t>
            </a:r>
            <a:r>
              <a:rPr lang="en-US" altLang="ja-JP" i="1" dirty="0" err="1">
                <a:latin typeface="Times New Roman"/>
                <a:cs typeface="Times New Roman"/>
              </a:rPr>
              <a:t>maxchild</a:t>
            </a:r>
            <a:r>
              <a:rPr lang="en-US" altLang="ja-JP" i="1" baseline="-25000" dirty="0" err="1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r’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 smtClean="0">
                <a:latin typeface="Times New Roman"/>
                <a:cs typeface="Times New Roman"/>
              </a:rPr>
              <a:t>.</a:t>
            </a:r>
            <a:endParaRPr lang="en-US" altLang="ja-JP" dirty="0"/>
          </a:p>
        </p:txBody>
      </p:sp>
      <p:sp>
        <p:nvSpPr>
          <p:cNvPr id="131" name="正方形/長方形 130"/>
          <p:cNvSpPr/>
          <p:nvPr/>
        </p:nvSpPr>
        <p:spPr>
          <a:xfrm>
            <a:off x="928717" y="5030108"/>
            <a:ext cx="3199578" cy="5147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r’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 </a:t>
            </a:r>
            <a:r>
              <a:rPr kumimoji="1" lang="en-US" altLang="ja-JP" sz="2800" dirty="0">
                <a:latin typeface="Times New Roman"/>
                <a:cs typeface="Times New Roman"/>
              </a:rPr>
              <a:t>&lt;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endParaRPr kumimoji="1" lang="en-US" altLang="ja-JP" sz="2800" i="1" dirty="0">
              <a:latin typeface="Times New Roman"/>
              <a:cs typeface="Times New Roman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59245" y="5994477"/>
            <a:ext cx="2334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Calibri"/>
                <a:cs typeface="Calibri"/>
              </a:rPr>
              <a:t>-left-maximal</a:t>
            </a:r>
            <a:endParaRPr kumimoji="1" lang="ja-JP" altLang="en-US" sz="2800" dirty="0">
              <a:latin typeface="Calibri"/>
              <a:cs typeface="Calibri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284803" y="5994477"/>
            <a:ext cx="2537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Calibri"/>
                <a:cs typeface="Calibri"/>
              </a:rPr>
              <a:t>-right-maximal</a:t>
            </a:r>
            <a:endParaRPr kumimoji="1" lang="ja-JP" alt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384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6648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 define the following </a:t>
            </a:r>
            <a:r>
              <a:rPr kumimoji="1" lang="en-US" altLang="ja-JP" dirty="0" smtClean="0"/>
              <a:t>sub</a:t>
            </a:r>
            <a:r>
              <a:rPr kumimoji="1" lang="en-US" altLang="ja-JP" dirty="0" smtClean="0"/>
              <a:t>set </a:t>
            </a:r>
            <a:r>
              <a:rPr kumimoji="1" lang="en-US" altLang="ja-JP" dirty="0" smtClean="0"/>
              <a:t>of </a:t>
            </a:r>
            <a:r>
              <a:rPr lang="en-US" altLang="ja-JP" dirty="0" smtClean="0"/>
              <a:t>answers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Remove non-answers</a:t>
            </a:r>
            <a:endParaRPr kumimoji="1" lang="ja-JP" altLang="en-US" dirty="0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549275" y="1496202"/>
            <a:ext cx="8042276" cy="664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i="1" dirty="0" err="1" smtClean="0">
                <a:latin typeface="Times New Roman"/>
                <a:cs typeface="Times New Roman"/>
              </a:rPr>
              <a:t>cand</a:t>
            </a:r>
            <a:r>
              <a:rPr lang="en-US" altLang="ja-JP" i="1" dirty="0" smtClean="0">
                <a:latin typeface="Times New Roman"/>
                <a:cs typeface="Times New Roman"/>
              </a:rPr>
              <a:t>’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 smtClean="0">
                <a:latin typeface="Times New Roman"/>
                <a:cs typeface="Times New Roman"/>
              </a:rPr>
              <a:t>) = {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 | </a:t>
            </a:r>
            <a:r>
              <a:rPr lang="en-US" altLang="ja-JP" i="1" dirty="0" err="1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altLang="ja-JP" dirty="0" err="1">
                <a:latin typeface="Times New Roman"/>
                <a:cs typeface="Times New Roman"/>
              </a:rPr>
              <a:t>∈</a:t>
            </a:r>
            <a:r>
              <a:rPr lang="en-US" altLang="ja-JP" i="1" dirty="0" err="1">
                <a:latin typeface="Times New Roman"/>
                <a:cs typeface="Times New Roman"/>
              </a:rPr>
              <a:t>cand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 smtClean="0">
                <a:latin typeface="Times New Roman"/>
                <a:cs typeface="Times New Roman"/>
              </a:rPr>
              <a:t> and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maxchild</a:t>
            </a:r>
            <a:r>
              <a:rPr lang="en-US" altLang="ja-JP" i="1" baseline="-25000" dirty="0" err="1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r’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)) &lt;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}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549275" y="2640739"/>
            <a:ext cx="8042276" cy="664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We compute </a:t>
            </a:r>
            <a:r>
              <a:rPr lang="en-US" altLang="ja-JP" i="1" dirty="0" err="1">
                <a:latin typeface="Times New Roman"/>
                <a:cs typeface="Times New Roman"/>
              </a:rPr>
              <a:t>cand</a:t>
            </a:r>
            <a:r>
              <a:rPr lang="en-US" altLang="ja-JP" i="1" dirty="0">
                <a:latin typeface="Times New Roman"/>
                <a:cs typeface="Times New Roman"/>
              </a:rPr>
              <a:t>’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 smtClean="0"/>
              <a:t> by using range reporting query.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61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図形グループ 11"/>
          <p:cNvGrpSpPr/>
          <p:nvPr/>
        </p:nvGrpSpPr>
        <p:grpSpPr>
          <a:xfrm>
            <a:off x="2474160" y="3127263"/>
            <a:ext cx="4640926" cy="3071011"/>
            <a:chOff x="2474160" y="3127263"/>
            <a:chExt cx="4640926" cy="3071011"/>
          </a:xfrm>
        </p:grpSpPr>
        <p:sp>
          <p:nvSpPr>
            <p:cNvPr id="9" name="正方形/長方形 8"/>
            <p:cNvSpPr/>
            <p:nvPr/>
          </p:nvSpPr>
          <p:spPr>
            <a:xfrm>
              <a:off x="3886405" y="3127263"/>
              <a:ext cx="1346557" cy="5181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768529" y="3978724"/>
              <a:ext cx="1346557" cy="5181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474160" y="5680115"/>
              <a:ext cx="1346557" cy="5181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</p:grp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26199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The string which is common among some documents</a:t>
            </a:r>
            <a:br>
              <a:rPr lang="en-US" altLang="ja-JP" dirty="0" smtClean="0"/>
            </a:br>
            <a:r>
              <a:rPr lang="en-US" altLang="ja-JP" dirty="0" smtClean="0"/>
              <a:t>characterizes </a:t>
            </a:r>
            <a:r>
              <a:rPr lang="en-US" altLang="ja-JP" dirty="0" smtClean="0"/>
              <a:t>a </a:t>
            </a:r>
            <a:r>
              <a:rPr lang="en-US" altLang="ja-JP" dirty="0" smtClean="0"/>
              <a:t>set </a:t>
            </a:r>
            <a:r>
              <a:rPr lang="en-US" altLang="ja-JP" dirty="0" smtClean="0"/>
              <a:t>of documents.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Characteristic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String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lang="en-US" altLang="ja-JP" dirty="0"/>
              <a:t>D</a:t>
            </a:r>
            <a:r>
              <a:rPr kumimoji="1" lang="en-US" altLang="ja-JP" dirty="0" smtClean="0"/>
              <a:t>ocuments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196407"/>
              </p:ext>
            </p:extLst>
          </p:nvPr>
        </p:nvGraphicFramePr>
        <p:xfrm>
          <a:off x="549275" y="2220555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439153"/>
              </p:ext>
            </p:extLst>
          </p:nvPr>
        </p:nvGraphicFramePr>
        <p:xfrm>
          <a:off x="549275" y="3072518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537618"/>
              </p:ext>
            </p:extLst>
          </p:nvPr>
        </p:nvGraphicFramePr>
        <p:xfrm>
          <a:off x="549275" y="3924481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374644"/>
              </p:ext>
            </p:extLst>
          </p:nvPr>
        </p:nvGraphicFramePr>
        <p:xfrm>
          <a:off x="549275" y="4776444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757453"/>
              </p:ext>
            </p:extLst>
          </p:nvPr>
        </p:nvGraphicFramePr>
        <p:xfrm>
          <a:off x="549275" y="5628408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17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101724" y="3345973"/>
            <a:ext cx="6298867" cy="1186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i="1" dirty="0" err="1" smtClean="0">
                <a:latin typeface="Times New Roman"/>
                <a:cs typeface="Times New Roman"/>
              </a:rPr>
              <a:t>preord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v</a:t>
            </a:r>
            <a:r>
              <a:rPr lang="en-US" altLang="ja-JP" sz="2400" dirty="0" smtClean="0">
                <a:latin typeface="Times New Roman"/>
                <a:cs typeface="Times New Roman"/>
              </a:rPr>
              <a:t>)</a:t>
            </a:r>
            <a:r>
              <a:rPr lang="en-US" altLang="ja-JP" sz="2400" dirty="0" smtClean="0"/>
              <a:t> : rank of preorder </a:t>
            </a:r>
            <a:r>
              <a:rPr lang="en-US" altLang="ja-JP" sz="2400" dirty="0" smtClean="0"/>
              <a:t>traversal </a:t>
            </a:r>
            <a:r>
              <a:rPr lang="en-US" altLang="ja-JP" sz="2400" dirty="0" smtClean="0"/>
              <a:t>in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GST</a:t>
            </a:r>
            <a:r>
              <a:rPr lang="en-US" altLang="ja-JP" sz="2400" i="1" baseline="-25000" dirty="0" smtClean="0">
                <a:latin typeface="Times New Roman"/>
                <a:cs typeface="Times New Roman"/>
              </a:rPr>
              <a:t>D’</a:t>
            </a:r>
            <a:endParaRPr lang="en-US" altLang="ja-JP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ja-JP" sz="2400" i="1" dirty="0" smtClean="0">
                <a:latin typeface="Times New Roman"/>
                <a:cs typeface="Times New Roman"/>
              </a:rPr>
              <a:t>end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: maximum rank in </a:t>
            </a:r>
            <a:r>
              <a:rPr lang="en-US" altLang="ja-JP" sz="2400" i="1" dirty="0">
                <a:latin typeface="Times New Roman"/>
                <a:cs typeface="Times New Roman"/>
              </a:rPr>
              <a:t>GST</a:t>
            </a:r>
            <a:r>
              <a:rPr lang="en-US" altLang="ja-JP" sz="2400" i="1" baseline="-25000" dirty="0">
                <a:latin typeface="Times New Roman"/>
                <a:cs typeface="Times New Roman"/>
              </a:rPr>
              <a:t>D</a:t>
            </a:r>
            <a:r>
              <a:rPr lang="en-US" altLang="ja-JP" sz="2400" i="1" baseline="-25000" dirty="0" smtClean="0">
                <a:latin typeface="Times New Roman"/>
                <a:cs typeface="Times New Roman"/>
              </a:rPr>
              <a:t>’</a:t>
            </a:r>
            <a:r>
              <a:rPr lang="en-US" altLang="en-US" sz="2400" dirty="0" smtClean="0">
                <a:latin typeface="Times New Roman"/>
                <a:cs typeface="Times New Roman"/>
              </a:rPr>
              <a:t>(</a:t>
            </a:r>
            <a:r>
              <a:rPr lang="en-US" altLang="en-US" sz="2400" i="1" dirty="0">
                <a:latin typeface="Times New Roman"/>
                <a:cs typeface="Times New Roman"/>
              </a:rPr>
              <a:t>v</a:t>
            </a:r>
            <a:r>
              <a:rPr lang="en-US" altLang="en-US" sz="2400" dirty="0" smtClean="0">
                <a:latin typeface="Times New Roman"/>
                <a:cs typeface="Times New Roman"/>
              </a:rPr>
              <a:t>)</a:t>
            </a:r>
            <a:endParaRPr lang="en-US" altLang="ja-JP" sz="2400" dirty="0">
              <a:latin typeface="Times New Roman"/>
              <a:cs typeface="Times New Roman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</a:t>
            </a:r>
            <a:r>
              <a:rPr kumimoji="1" lang="en-US" altLang="ja-JP" i="1" dirty="0" err="1" smtClean="0"/>
              <a:t>cand</a:t>
            </a:r>
            <a:r>
              <a:rPr kumimoji="1" lang="en-US" altLang="ja-JP" i="1" dirty="0" smtClean="0"/>
              <a:t>’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u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49275" y="1419000"/>
            <a:ext cx="6041193" cy="19094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kumimoji="1" lang="en-US" altLang="ja-JP" sz="2800" i="1" dirty="0" err="1" smtClean="0">
                <a:latin typeface="Times New Roman"/>
                <a:cs typeface="Times New Roman"/>
              </a:rPr>
              <a:t>preord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 ≤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preord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≤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end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</a:t>
            </a:r>
            <a:endParaRPr lang="en-US" altLang="ja-JP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kumimoji="1" lang="en-US" altLang="ja-JP" sz="2800" i="1" dirty="0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r’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9275" y="4713675"/>
            <a:ext cx="8241664" cy="1242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kumimoji="1" lang="en-US" altLang="ja-JP" sz="2800" i="1" dirty="0" err="1" smtClean="0">
                <a:latin typeface="Times New Roman"/>
                <a:cs typeface="Times New Roman"/>
              </a:rPr>
              <a:t>preord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 ≤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preord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≤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end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</a:t>
            </a:r>
            <a:endParaRPr lang="en-US" altLang="ja-JP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kumimoji="1" lang="en-US" altLang="ja-JP" sz="2800" dirty="0" smtClean="0">
                <a:latin typeface="Times New Roman"/>
                <a:cs typeface="Times New Roman"/>
              </a:rPr>
              <a:t>max{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),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r’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))}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≤ 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weight</a:t>
            </a:r>
            <a:r>
              <a:rPr kumimoji="1" lang="en-US" altLang="ja-JP" sz="2800" dirty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549275" y="834200"/>
            <a:ext cx="8042276" cy="62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The nodes </a:t>
            </a:r>
            <a:r>
              <a:rPr lang="en-US" altLang="ja-JP" i="1" smtClean="0">
                <a:latin typeface="Times New Roman"/>
                <a:cs typeface="Times New Roman"/>
              </a:rPr>
              <a:t>v</a:t>
            </a:r>
            <a:r>
              <a:rPr lang="en-US" altLang="ja-JP" smtClean="0"/>
              <a:t> in </a:t>
            </a:r>
            <a:r>
              <a:rPr lang="en-US" altLang="ja-JP" i="1" smtClean="0">
                <a:latin typeface="Times New Roman"/>
                <a:cs typeface="Times New Roman"/>
              </a:rPr>
              <a:t>cand’</a:t>
            </a:r>
            <a:r>
              <a:rPr lang="en-US" altLang="ja-JP" smtClean="0">
                <a:latin typeface="Times New Roman"/>
                <a:cs typeface="Times New Roman"/>
              </a:rPr>
              <a:t>(</a:t>
            </a:r>
            <a:r>
              <a:rPr lang="en-US" altLang="ja-JP" i="1" smtClean="0">
                <a:latin typeface="Times New Roman"/>
                <a:cs typeface="Times New Roman"/>
              </a:rPr>
              <a:t>u</a:t>
            </a:r>
            <a:r>
              <a:rPr lang="en-US" altLang="ja-JP" smtClean="0">
                <a:latin typeface="Times New Roman"/>
                <a:cs typeface="Times New Roman"/>
              </a:rPr>
              <a:t>)</a:t>
            </a:r>
            <a:r>
              <a:rPr lang="en-US" altLang="ja-JP" smtClean="0"/>
              <a:t> satisfy the following.</a:t>
            </a:r>
            <a:endParaRPr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10124" y="3367871"/>
            <a:ext cx="0" cy="1296276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549275" y="5924458"/>
            <a:ext cx="8042276" cy="933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2400" dirty="0" smtClean="0"/>
              <a:t>We compute the nodes which satisfy these formula</a:t>
            </a:r>
            <a:br>
              <a:rPr lang="en-US" altLang="ja-JP" sz="2400" dirty="0" smtClean="0"/>
            </a:br>
            <a:r>
              <a:rPr lang="en-US" altLang="ja-JP" sz="2400" dirty="0" smtClean="0"/>
              <a:t>by using segment intersection query.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527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307350" cy="1059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The nodes in </a:t>
            </a:r>
            <a:r>
              <a:rPr lang="en-US" altLang="ja-JP" i="1" dirty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>
                <a:latin typeface="Times New Roman"/>
                <a:cs typeface="Times New Roman"/>
              </a:rPr>
              <a:t>D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’</a:t>
            </a:r>
            <a:r>
              <a:rPr kumimoji="1" lang="en-US" altLang="ja-JP" dirty="0" smtClean="0"/>
              <a:t> correspond to </a:t>
            </a:r>
            <a:r>
              <a:rPr kumimoji="1" lang="en-US" altLang="ja-JP" dirty="0" smtClean="0">
                <a:solidFill>
                  <a:srgbClr val="0000FF"/>
                </a:solidFill>
              </a:rPr>
              <a:t>horizontal segments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r>
              <a:rPr lang="en-US" altLang="ja-JP" dirty="0" smtClean="0"/>
              <a:t>The query correspond to </a:t>
            </a:r>
            <a:r>
              <a:rPr lang="en-US" altLang="ja-JP" dirty="0" smtClean="0">
                <a:solidFill>
                  <a:srgbClr val="FF0000"/>
                </a:solidFill>
              </a:rPr>
              <a:t>vertical segment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Segment Intersection </a:t>
            </a:r>
            <a:r>
              <a:rPr lang="en-US" altLang="ja-JP" dirty="0" smtClean="0"/>
              <a:t>Query </a:t>
            </a:r>
            <a:r>
              <a:rPr lang="en-US" altLang="ja-JP" dirty="0" smtClean="0"/>
              <a:t>Problem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2675758" y="3302938"/>
            <a:ext cx="0" cy="3076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>
          <a:xfrm>
            <a:off x="2675758" y="6379526"/>
            <a:ext cx="412725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6" name="図形グループ 5"/>
          <p:cNvGrpSpPr/>
          <p:nvPr/>
        </p:nvGrpSpPr>
        <p:grpSpPr>
          <a:xfrm>
            <a:off x="4158666" y="4738725"/>
            <a:ext cx="1049312" cy="101185"/>
            <a:chOff x="4158666" y="4738725"/>
            <a:chExt cx="1049312" cy="101185"/>
          </a:xfrm>
        </p:grpSpPr>
        <p:cxnSp>
          <p:nvCxnSpPr>
            <p:cNvPr id="41" name="直線コネクタ 40"/>
            <p:cNvCxnSpPr>
              <a:stCxn id="52" idx="6"/>
              <a:endCxn id="53" idx="6"/>
            </p:cNvCxnSpPr>
            <p:nvPr/>
          </p:nvCxnSpPr>
          <p:spPr>
            <a:xfrm>
              <a:off x="4258087" y="4788436"/>
              <a:ext cx="949891" cy="1764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52" name="円/楕円 51"/>
            <p:cNvSpPr/>
            <p:nvPr/>
          </p:nvSpPr>
          <p:spPr>
            <a:xfrm>
              <a:off x="4158666" y="4738725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108557" y="4740489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3219673" y="4072866"/>
            <a:ext cx="1706987" cy="100927"/>
            <a:chOff x="3219673" y="4072866"/>
            <a:chExt cx="1706987" cy="100927"/>
          </a:xfrm>
        </p:grpSpPr>
        <p:cxnSp>
          <p:nvCxnSpPr>
            <p:cNvPr id="42" name="直線コネクタ 41"/>
            <p:cNvCxnSpPr>
              <a:stCxn id="54" idx="6"/>
              <a:endCxn id="55" idx="2"/>
            </p:cNvCxnSpPr>
            <p:nvPr/>
          </p:nvCxnSpPr>
          <p:spPr>
            <a:xfrm>
              <a:off x="3319094" y="4122577"/>
              <a:ext cx="1508145" cy="1506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54" name="円/楕円 53"/>
            <p:cNvSpPr/>
            <p:nvPr/>
          </p:nvSpPr>
          <p:spPr>
            <a:xfrm>
              <a:off x="3219673" y="4072866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4827239" y="4074372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3666071" y="5286708"/>
            <a:ext cx="1508198" cy="99421"/>
            <a:chOff x="3666071" y="5286708"/>
            <a:chExt cx="1508198" cy="99421"/>
          </a:xfrm>
        </p:grpSpPr>
        <p:cxnSp>
          <p:nvCxnSpPr>
            <p:cNvPr id="40" name="直線コネクタ 39"/>
            <p:cNvCxnSpPr>
              <a:stCxn id="56" idx="6"/>
              <a:endCxn id="51" idx="2"/>
            </p:cNvCxnSpPr>
            <p:nvPr/>
          </p:nvCxnSpPr>
          <p:spPr>
            <a:xfrm>
              <a:off x="3765492" y="5336419"/>
              <a:ext cx="1309356" cy="0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51" name="円/楕円 50"/>
            <p:cNvSpPr/>
            <p:nvPr/>
          </p:nvSpPr>
          <p:spPr>
            <a:xfrm>
              <a:off x="5074848" y="5286708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3666071" y="5286708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195323" y="5979458"/>
            <a:ext cx="1040917" cy="99421"/>
            <a:chOff x="3195323" y="5979458"/>
            <a:chExt cx="1040917" cy="99421"/>
          </a:xfrm>
        </p:grpSpPr>
        <p:cxnSp>
          <p:nvCxnSpPr>
            <p:cNvPr id="37" name="直線コネクタ 36"/>
            <p:cNvCxnSpPr>
              <a:stCxn id="58" idx="6"/>
              <a:endCxn id="57" idx="2"/>
            </p:cNvCxnSpPr>
            <p:nvPr/>
          </p:nvCxnSpPr>
          <p:spPr>
            <a:xfrm>
              <a:off x="3294744" y="6029169"/>
              <a:ext cx="842075" cy="0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57" name="円/楕円 56"/>
            <p:cNvSpPr/>
            <p:nvPr/>
          </p:nvSpPr>
          <p:spPr>
            <a:xfrm>
              <a:off x="4136819" y="5979458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195323" y="5979458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4855053" y="5763609"/>
            <a:ext cx="1378708" cy="99421"/>
            <a:chOff x="4855053" y="5763609"/>
            <a:chExt cx="1378708" cy="99421"/>
          </a:xfrm>
        </p:grpSpPr>
        <p:cxnSp>
          <p:nvCxnSpPr>
            <p:cNvPr id="43" name="直線コネクタ 42"/>
            <p:cNvCxnSpPr>
              <a:stCxn id="60" idx="6"/>
              <a:endCxn id="59" idx="2"/>
            </p:cNvCxnSpPr>
            <p:nvPr/>
          </p:nvCxnSpPr>
          <p:spPr>
            <a:xfrm>
              <a:off x="4954474" y="5813320"/>
              <a:ext cx="1179866" cy="0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59" name="円/楕円 58"/>
            <p:cNvSpPr/>
            <p:nvPr/>
          </p:nvSpPr>
          <p:spPr>
            <a:xfrm>
              <a:off x="6134340" y="5763609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4855053" y="5763609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4" name="図形グループ 3"/>
          <p:cNvGrpSpPr/>
          <p:nvPr/>
        </p:nvGrpSpPr>
        <p:grpSpPr>
          <a:xfrm>
            <a:off x="5116931" y="3813117"/>
            <a:ext cx="1384600" cy="99421"/>
            <a:chOff x="5116931" y="3813117"/>
            <a:chExt cx="1384600" cy="99421"/>
          </a:xfrm>
        </p:grpSpPr>
        <p:cxnSp>
          <p:nvCxnSpPr>
            <p:cNvPr id="38" name="直線コネクタ 37"/>
            <p:cNvCxnSpPr>
              <a:stCxn id="62" idx="6"/>
              <a:endCxn id="61" idx="2"/>
            </p:cNvCxnSpPr>
            <p:nvPr/>
          </p:nvCxnSpPr>
          <p:spPr>
            <a:xfrm>
              <a:off x="5216352" y="3862828"/>
              <a:ext cx="1185758" cy="0"/>
            </a:xfrm>
            <a:prstGeom prst="lin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</a:ln>
            <a:effectLst/>
          </p:spPr>
        </p:cxnSp>
        <p:sp>
          <p:nvSpPr>
            <p:cNvPr id="61" name="円/楕円 60"/>
            <p:cNvSpPr/>
            <p:nvPr/>
          </p:nvSpPr>
          <p:spPr>
            <a:xfrm>
              <a:off x="6402110" y="3813117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116931" y="3813117"/>
              <a:ext cx="99421" cy="99421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1024132" y="4089730"/>
            <a:ext cx="3583713" cy="2685767"/>
            <a:chOff x="1024132" y="4089730"/>
            <a:chExt cx="3583713" cy="2685767"/>
          </a:xfrm>
        </p:grpSpPr>
        <p:cxnSp>
          <p:nvCxnSpPr>
            <p:cNvPr id="39" name="直線コネクタ 38"/>
            <p:cNvCxnSpPr>
              <a:stCxn id="44" idx="4"/>
              <a:endCxn id="63" idx="0"/>
            </p:cNvCxnSpPr>
            <p:nvPr/>
          </p:nvCxnSpPr>
          <p:spPr>
            <a:xfrm>
              <a:off x="4394535" y="4403725"/>
              <a:ext cx="0" cy="1126834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44" name="円/楕円 43"/>
            <p:cNvSpPr/>
            <p:nvPr/>
          </p:nvSpPr>
          <p:spPr>
            <a:xfrm>
              <a:off x="4344824" y="4304304"/>
              <a:ext cx="99421" cy="99421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>
              <a:off x="2702729" y="4354015"/>
              <a:ext cx="1680858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cxnSp>
          <p:nvCxnSpPr>
            <p:cNvPr id="46" name="直線コネクタ 45"/>
            <p:cNvCxnSpPr/>
            <p:nvPr/>
          </p:nvCxnSpPr>
          <p:spPr>
            <a:xfrm>
              <a:off x="2686706" y="5580270"/>
              <a:ext cx="1680858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47" name="テキスト ボックス 46"/>
            <p:cNvSpPr txBox="1"/>
            <p:nvPr/>
          </p:nvSpPr>
          <p:spPr>
            <a:xfrm>
              <a:off x="1024132" y="5314521"/>
              <a:ext cx="1757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i="1" kern="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preord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kern="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u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))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396364" y="4089730"/>
              <a:ext cx="1335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end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r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u</a:t>
              </a: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))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4396201" y="5580270"/>
              <a:ext cx="0" cy="79925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50" name="テキスト ボックス 49"/>
            <p:cNvSpPr txBox="1"/>
            <p:nvPr/>
          </p:nvSpPr>
          <p:spPr>
            <a:xfrm>
              <a:off x="4208377" y="6313832"/>
              <a:ext cx="39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d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4344824" y="5530559"/>
              <a:ext cx="99421" cy="99421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510552" y="1899897"/>
            <a:ext cx="8039539" cy="1242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beg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))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≤ </a:t>
            </a:r>
            <a:r>
              <a:rPr kumimoji="1" lang="en-US" altLang="ja-JP" sz="2800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preord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≤ 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end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))</a:t>
            </a:r>
            <a:r>
              <a:rPr lang="en-US" altLang="ja-JP" sz="2800" dirty="0">
                <a:latin typeface="Times New Roman"/>
                <a:cs typeface="Times New Roman"/>
              </a:rPr>
              <a:t/>
            </a:r>
            <a:br>
              <a:rPr lang="en-US" altLang="ja-JP" sz="2800" dirty="0">
                <a:latin typeface="Times New Roman"/>
                <a:cs typeface="Times New Roman"/>
              </a:rPr>
            </a:b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max{</a:t>
            </a:r>
            <a:r>
              <a:rPr kumimoji="1" lang="en-US" altLang="ja-JP" sz="2800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maxchild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), </a:t>
            </a:r>
            <a:r>
              <a:rPr kumimoji="1" lang="en-US" altLang="ja-JP" sz="2800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maxxhild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r’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}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&lt; </a:t>
            </a:r>
            <a:r>
              <a:rPr kumimoji="1" lang="en-US" altLang="ja-JP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≤ </a:t>
            </a:r>
            <a:r>
              <a:rPr kumimoji="1" lang="en-US" altLang="ja-JP"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weight</a:t>
            </a:r>
            <a:r>
              <a:rPr kumimoji="1" lang="en-US" altLang="ja-JP" sz="2800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182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61014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The number of horizontal segments is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O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n</a:t>
            </a:r>
            <a:r>
              <a:rPr kumimoji="1" lang="en-US" altLang="ja-JP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</a:t>
            </a:r>
            <a:r>
              <a:rPr kumimoji="1" lang="en-US" altLang="ja-JP" i="1" dirty="0" err="1" smtClean="0"/>
              <a:t>cand</a:t>
            </a:r>
            <a:r>
              <a:rPr kumimoji="1" lang="en-US" altLang="ja-JP" i="1" dirty="0" smtClean="0"/>
              <a:t>’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u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pSp>
        <p:nvGrpSpPr>
          <p:cNvPr id="34" name="図形グループ 33"/>
          <p:cNvGrpSpPr/>
          <p:nvPr/>
        </p:nvGrpSpPr>
        <p:grpSpPr>
          <a:xfrm>
            <a:off x="549275" y="1499968"/>
            <a:ext cx="8042276" cy="2321132"/>
            <a:chOff x="549275" y="3860587"/>
            <a:chExt cx="8042276" cy="2321132"/>
          </a:xfrm>
        </p:grpSpPr>
        <p:sp>
          <p:nvSpPr>
            <p:cNvPr id="65" name="正方形/長方形 64"/>
            <p:cNvSpPr/>
            <p:nvPr/>
          </p:nvSpPr>
          <p:spPr>
            <a:xfrm>
              <a:off x="549275" y="4078148"/>
              <a:ext cx="8042276" cy="2103571"/>
            </a:xfrm>
            <a:prstGeom prst="rect">
              <a:avLst/>
            </a:prstGeom>
            <a:noFill/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Segment Intersection Query can be answered 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loglog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+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k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time with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space data structure</a:t>
              </a:r>
            </a:p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where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is the number of segments and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k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is the size of output.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937495" y="3860587"/>
              <a:ext cx="3124072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Lemma 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[Chan, 2013]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67" name="図形グループ 66"/>
          <p:cNvGrpSpPr/>
          <p:nvPr/>
        </p:nvGrpSpPr>
        <p:grpSpPr>
          <a:xfrm>
            <a:off x="549275" y="4345758"/>
            <a:ext cx="8042276" cy="1851219"/>
            <a:chOff x="549275" y="3860587"/>
            <a:chExt cx="8042276" cy="1851219"/>
          </a:xfrm>
        </p:grpSpPr>
        <p:sp>
          <p:nvSpPr>
            <p:cNvPr id="68" name="正方形/長方形 67"/>
            <p:cNvSpPr/>
            <p:nvPr/>
          </p:nvSpPr>
          <p:spPr>
            <a:xfrm>
              <a:off x="549275" y="4078149"/>
              <a:ext cx="8042276" cy="1633657"/>
            </a:xfrm>
            <a:prstGeom prst="rect">
              <a:avLst/>
            </a:prstGeom>
            <a:noFill/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For any node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in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REx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cand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’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can be answered 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loglog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+ |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cand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’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)|)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time with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space data structure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937495" y="3860587"/>
              <a:ext cx="3124072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Lemma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69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 can obtain the set of answers by computing </a:t>
            </a:r>
            <a:r>
              <a:rPr lang="en-US" altLang="ja-JP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cand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all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node</a:t>
            </a:r>
            <a:r>
              <a:rPr kumimoji="1" lang="ja-JP" altLang="en-US" dirty="0" smtClean="0"/>
              <a:t> 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lang="en-US" altLang="ja-JP" dirty="0">
                <a:solidFill>
                  <a:srgbClr val="000000"/>
                </a:solidFill>
              </a:rPr>
              <a:t> in </a:t>
            </a:r>
            <a:r>
              <a:rPr lang="en-US" altLang="ja-JP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REx</a:t>
            </a:r>
            <a:r>
              <a:rPr kumimoji="1" lang="en-US" altLang="ja-JP" dirty="0" smtClean="0"/>
              <a:t>.</a:t>
            </a:r>
          </a:p>
          <a:p>
            <a:pPr marL="0" indent="0">
              <a:buNone/>
            </a:pPr>
            <a:r>
              <a:rPr lang="ja-JP" altLang="ja-JP" dirty="0" smtClean="0"/>
              <a:t>T</a:t>
            </a:r>
            <a:r>
              <a:rPr lang="en-US" altLang="ja-JP" dirty="0" smtClean="0"/>
              <a:t>here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exist</a:t>
            </a:r>
            <a:r>
              <a:rPr lang="ja-JP" altLang="en-US" dirty="0" smtClean="0"/>
              <a:t> </a:t>
            </a:r>
            <a:r>
              <a:rPr lang="ja-JP" altLang="ja-JP" dirty="0" smtClean="0"/>
              <a:t>d</a:t>
            </a:r>
            <a:r>
              <a:rPr lang="en-US" altLang="ja-JP" dirty="0" err="1" smtClean="0"/>
              <a:t>uplication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nodes 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s.t.</a:t>
            </a:r>
            <a:r>
              <a:rPr lang="en-US" altLang="ja-JP" dirty="0" smtClean="0"/>
              <a:t> </a:t>
            </a:r>
            <a:r>
              <a:rPr lang="en-US" altLang="ja-JP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cand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ja-JP" altLang="en-US" dirty="0">
                <a:latin typeface="Times New Roman"/>
                <a:cs typeface="Times New Roman"/>
              </a:rPr>
              <a:t> </a:t>
            </a:r>
            <a:r>
              <a:rPr lang="ja-JP" altLang="ja-JP" dirty="0">
                <a:latin typeface="Times New Roman"/>
                <a:cs typeface="Times New Roman"/>
              </a:rPr>
              <a:t>=</a:t>
            </a:r>
            <a:r>
              <a:rPr lang="ja-JP" altLang="en-US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∅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kumimoji="1" lang="en-US" altLang="ja-JP" dirty="0" smtClean="0"/>
              <a:t>We can skip such right extensions by using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range reporting query</a:t>
            </a:r>
            <a:r>
              <a:rPr kumimoji="1" lang="en-US" altLang="ja-JP" dirty="0" smtClean="0"/>
              <a:t> and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binary search</a:t>
            </a:r>
            <a:r>
              <a:rPr kumimoji="1" lang="en-US" altLang="ja-JP" dirty="0" smtClean="0"/>
              <a:t> on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GST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Meaningful Right Extensions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4081573"/>
            <a:ext cx="8042276" cy="2301190"/>
            <a:chOff x="549275" y="3860587"/>
            <a:chExt cx="8042276" cy="2301190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8"/>
              <a:ext cx="8042276" cy="2083629"/>
            </a:xfrm>
            <a:prstGeom prst="rect">
              <a:avLst/>
            </a:prstGeom>
            <a:noFill/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There exists an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-space data structure which can compute the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(|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|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</a:t>
              </a:r>
              <a:r>
                <a:rPr kumimoji="1" lang="en-US" altLang="ja-JP" sz="2800" baseline="300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2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rocc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time.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Theorem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6130668" y="5463408"/>
            <a:ext cx="1554562" cy="427000"/>
          </a:xfrm>
          <a:prstGeom prst="rect">
            <a:avLst/>
          </a:prstGeom>
          <a:noFill/>
          <a:ln w="28575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5517601" y="3525486"/>
            <a:ext cx="1872043" cy="1740845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4432920" y="5463408"/>
            <a:ext cx="602985" cy="427000"/>
          </a:xfrm>
          <a:prstGeom prst="rect">
            <a:avLst/>
          </a:prstGeom>
          <a:noFill/>
          <a:ln w="28575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560877" y="3646271"/>
            <a:ext cx="1872043" cy="1740845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5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862026"/>
            <a:ext cx="8042276" cy="1844278"/>
            <a:chOff x="549275" y="3860587"/>
            <a:chExt cx="8042276" cy="1844278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62671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= {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…,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i="1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}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be a set of strings.</a:t>
              </a:r>
              <a:r>
                <a:rPr kumimoji="1" lang="ja-JP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/>
              </a:r>
              <a:b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Given a pattern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and positive integer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(≤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compute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-left-right-maximal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Problem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549275" y="3018570"/>
            <a:ext cx="8042276" cy="2301190"/>
            <a:chOff x="549275" y="3860587"/>
            <a:chExt cx="8042276" cy="2301190"/>
          </a:xfrm>
        </p:grpSpPr>
        <p:sp>
          <p:nvSpPr>
            <p:cNvPr id="8" name="正方形/長方形 7"/>
            <p:cNvSpPr/>
            <p:nvPr/>
          </p:nvSpPr>
          <p:spPr>
            <a:xfrm>
              <a:off x="549275" y="4078148"/>
              <a:ext cx="8042276" cy="2083629"/>
            </a:xfrm>
            <a:prstGeom prst="rect">
              <a:avLst/>
            </a:prstGeom>
            <a:noFill/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There exists an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-space data structure which can compute the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(|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|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</a:t>
              </a:r>
              <a:r>
                <a:rPr kumimoji="1" lang="en-US" altLang="ja-JP" sz="2800" baseline="300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2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+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rocc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log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time.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Theorem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549275" y="5329397"/>
            <a:ext cx="8042276" cy="145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i="1" smtClean="0">
                <a:latin typeface="Times New Roman"/>
                <a:cs typeface="Times New Roman"/>
              </a:rPr>
              <a:t>     n</a:t>
            </a:r>
            <a:r>
              <a:rPr lang="en-US" altLang="ja-JP" smtClean="0">
                <a:latin typeface="Times New Roman"/>
                <a:cs typeface="Times New Roman"/>
              </a:rPr>
              <a:t> </a:t>
            </a:r>
            <a:r>
              <a:rPr lang="en-US" altLang="ja-JP" smtClean="0"/>
              <a:t>: total length of strings in </a:t>
            </a:r>
            <a:r>
              <a:rPr lang="en-US" altLang="ja-JP" i="1" smtClean="0">
                <a:latin typeface="Times New Roman"/>
                <a:cs typeface="Times New Roman"/>
              </a:rPr>
              <a:t>D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i="1" smtClean="0">
                <a:latin typeface="Times New Roman"/>
                <a:cs typeface="Times New Roman"/>
              </a:rPr>
              <a:t>rocc</a:t>
            </a:r>
            <a:r>
              <a:rPr lang="en-US" altLang="ja-JP" smtClean="0"/>
              <a:t> : number of </a:t>
            </a:r>
            <a:r>
              <a:rPr lang="en-US" altLang="ja-JP" i="1" smtClean="0">
                <a:latin typeface="Times New Roman"/>
                <a:cs typeface="Times New Roman"/>
              </a:rPr>
              <a:t>d</a:t>
            </a:r>
            <a:r>
              <a:rPr lang="en-US" altLang="ja-JP" smtClean="0"/>
              <a:t>-right-maximal extensions of </a:t>
            </a:r>
            <a:r>
              <a:rPr lang="en-US" altLang="ja-JP" i="1" smtClean="0">
                <a:latin typeface="Times New Roman"/>
                <a:cs typeface="Times New Roman"/>
              </a:rPr>
              <a:t>P</a:t>
            </a:r>
            <a:br>
              <a:rPr lang="en-US" altLang="ja-JP" i="1" smtClean="0">
                <a:latin typeface="Times New Roman"/>
                <a:cs typeface="Times New Roman"/>
              </a:rPr>
            </a:br>
            <a:r>
              <a:rPr lang="en-US" altLang="ja-JP" i="1" smtClean="0">
                <a:latin typeface="Times New Roman"/>
                <a:cs typeface="Times New Roman"/>
              </a:rPr>
              <a:t> occ</a:t>
            </a:r>
            <a:r>
              <a:rPr lang="en-US" altLang="ja-JP" smtClean="0"/>
              <a:t> : number of </a:t>
            </a:r>
            <a:r>
              <a:rPr lang="en-US" altLang="ja-JP" i="1" smtClean="0">
                <a:latin typeface="Times New Roman"/>
                <a:cs typeface="Times New Roman"/>
              </a:rPr>
              <a:t>d</a:t>
            </a:r>
            <a:r>
              <a:rPr lang="en-US" altLang="ja-JP" smtClean="0"/>
              <a:t>-left-right-maximal extensions of </a:t>
            </a:r>
            <a:r>
              <a:rPr lang="en-US" altLang="ja-JP" i="1" smtClean="0">
                <a:latin typeface="Times New Roman"/>
                <a:cs typeface="Times New Roman"/>
              </a:rPr>
              <a:t>P</a:t>
            </a:r>
            <a:endParaRPr lang="en-US" altLang="ja-JP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7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353345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Consider a more efficient algorithm.</a:t>
            </a:r>
          </a:p>
          <a:p>
            <a:r>
              <a:rPr lang="en-US" altLang="ja-JP" dirty="0" smtClean="0"/>
              <a:t>Can a s</a:t>
            </a:r>
            <a:r>
              <a:rPr kumimoji="1" lang="en-US" altLang="ja-JP" dirty="0" smtClean="0"/>
              <a:t>ingle document version</a:t>
            </a:r>
            <a:r>
              <a:rPr lang="en-US" altLang="ja-JP" dirty="0" smtClean="0"/>
              <a:t> be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solved more easily?</a:t>
            </a:r>
          </a:p>
          <a:p>
            <a:pPr lvl="1"/>
            <a:r>
              <a:rPr kumimoji="1" lang="en-US" altLang="ja-JP" dirty="0" smtClean="0"/>
              <a:t>special case of this problem</a:t>
            </a:r>
            <a:endParaRPr kumimoji="1" lang="en-US" altLang="ja-JP" dirty="0"/>
          </a:p>
          <a:p>
            <a:r>
              <a:rPr lang="en-US" altLang="ja-JP" dirty="0" smtClean="0"/>
              <a:t>Consider the minimal discriminating words problem for left-right extensions.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9275" y="4346639"/>
            <a:ext cx="8042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i="1" dirty="0" smtClean="0">
                <a:solidFill>
                  <a:srgbClr val="FF0000"/>
                </a:solidFill>
                <a:latin typeface="Calibri"/>
                <a:cs typeface="Calibri"/>
              </a:rPr>
              <a:t>Thank You !</a:t>
            </a:r>
            <a:endParaRPr kumimoji="1" lang="ja-JP" altLang="en-US" sz="60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680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0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11378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 smtClean="0"/>
              <a:t>Cand</a:t>
            </a:r>
            <a:r>
              <a:rPr kumimoji="1" lang="en-US" altLang="ja-JP" dirty="0" smtClean="0"/>
              <a:t>’(</a:t>
            </a:r>
            <a:r>
              <a:rPr kumimoji="1" lang="en-US" altLang="ja-JP" dirty="0" err="1" smtClean="0"/>
              <a:t>REx</a:t>
            </a:r>
            <a:r>
              <a:rPr kumimoji="1" lang="en-US" altLang="ja-JP" dirty="0" smtClean="0"/>
              <a:t>) may contains duplications because of definition of </a:t>
            </a:r>
            <a:r>
              <a:rPr kumimoji="1" lang="en-US" altLang="ja-JP" dirty="0" err="1" smtClean="0"/>
              <a:t>REx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</a:t>
            </a:r>
            <a:r>
              <a:rPr kumimoji="1" lang="en-US" altLang="ja-JP" dirty="0" err="1" smtClean="0"/>
              <a:t>Cand</a:t>
            </a:r>
            <a:r>
              <a:rPr kumimoji="1" lang="en-US" altLang="ja-JP" dirty="0" smtClean="0"/>
              <a:t>’(</a:t>
            </a:r>
            <a:r>
              <a:rPr kumimoji="1" lang="en-US" altLang="ja-JP" dirty="0" err="1" smtClean="0"/>
              <a:t>REx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549275" y="2027614"/>
            <a:ext cx="8042276" cy="110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We want to remove such nodes from </a:t>
            </a:r>
            <a:r>
              <a:rPr lang="en-US" altLang="ja-JP" dirty="0" err="1" smtClean="0"/>
              <a:t>Cand</a:t>
            </a:r>
            <a:r>
              <a:rPr lang="en-US" altLang="ja-JP" dirty="0" smtClean="0"/>
              <a:t>’(</a:t>
            </a:r>
            <a:r>
              <a:rPr lang="en-US" altLang="ja-JP" dirty="0" err="1" smtClean="0"/>
              <a:t>REx</a:t>
            </a:r>
            <a:r>
              <a:rPr lang="en-US" altLang="ja-JP" dirty="0" smtClean="0"/>
              <a:t>),</a:t>
            </a:r>
            <a:br>
              <a:rPr lang="en-US" altLang="ja-JP" dirty="0" smtClean="0"/>
            </a:br>
            <a:r>
              <a:rPr lang="en-US" altLang="ja-JP" dirty="0" smtClean="0"/>
              <a:t>so we characterize above nodes.</a:t>
            </a:r>
          </a:p>
        </p:txBody>
      </p:sp>
    </p:spTree>
    <p:extLst>
      <p:ext uri="{BB962C8B-B14F-4D97-AF65-F5344CB8AC3E}">
        <p14:creationId xmlns:p14="http://schemas.microsoft.com/office/powerpoint/2010/main" val="99042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480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If there exists an answer </a:t>
            </a:r>
            <a:r>
              <a:rPr kumimoji="1" lang="en-US" altLang="ja-JP" dirty="0" err="1" smtClean="0"/>
              <a:t>s.t.</a:t>
            </a:r>
            <a:r>
              <a:rPr kumimoji="1" lang="en-US" altLang="ja-JP" dirty="0" smtClean="0"/>
              <a:t> P occurs in the answer</a:t>
            </a:r>
            <a:br>
              <a:rPr kumimoji="1" lang="en-US" altLang="ja-JP" dirty="0" smtClean="0"/>
            </a:br>
            <a:r>
              <a:rPr kumimoji="1" lang="en-US" altLang="ja-JP" dirty="0" smtClean="0"/>
              <a:t>at least two times, there exist duplicated answers.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Duplicated Answers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6650" y="2148358"/>
            <a:ext cx="8018789" cy="388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83015" y="2190342"/>
            <a:ext cx="914348" cy="293897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400" i="1" dirty="0" smtClean="0">
              <a:latin typeface="Times New Roman"/>
              <a:cs typeface="Times New Roman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172190" y="2768506"/>
            <a:ext cx="5285250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534160" y="2884974"/>
            <a:ext cx="5923281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18385" y="2106544"/>
            <a:ext cx="483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T</a:t>
            </a:r>
            <a:r>
              <a:rPr kumimoji="1" lang="en-US" altLang="ja-JP" sz="2400" i="1" baseline="-25000" dirty="0">
                <a:latin typeface="Times New Roman"/>
                <a:cs typeface="Times New Roman"/>
              </a:rPr>
              <a:t>i</a:t>
            </a:r>
            <a:endParaRPr kumimoji="1" lang="ja-JP" alt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10241" y="2195043"/>
            <a:ext cx="914348" cy="293897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400" i="1" dirty="0" smtClean="0">
              <a:latin typeface="Times New Roman"/>
              <a:cs typeface="Times New Roman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66210" y="2199623"/>
            <a:ext cx="914348" cy="293897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P</a:t>
            </a:r>
            <a:endParaRPr kumimoji="1" lang="ja-JP" altLang="en-US" sz="2400" i="1" dirty="0" smtClean="0">
              <a:latin typeface="Times New Roman"/>
              <a:cs typeface="Times New Roman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3910241" y="3203263"/>
            <a:ext cx="3547199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1534159" y="3329891"/>
            <a:ext cx="5923281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666210" y="3680659"/>
            <a:ext cx="1791230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1534159" y="3807287"/>
            <a:ext cx="5923281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56050" y="1935134"/>
            <a:ext cx="10160" cy="213106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900081" y="1935134"/>
            <a:ext cx="0" cy="213106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160671" y="1935134"/>
            <a:ext cx="0" cy="213106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図形グループ 17"/>
          <p:cNvGrpSpPr/>
          <p:nvPr/>
        </p:nvGrpSpPr>
        <p:grpSpPr>
          <a:xfrm>
            <a:off x="549275" y="4259043"/>
            <a:ext cx="8042276" cy="1817484"/>
            <a:chOff x="549275" y="3860587"/>
            <a:chExt cx="8042276" cy="1817484"/>
          </a:xfrm>
        </p:grpSpPr>
        <p:sp>
          <p:nvSpPr>
            <p:cNvPr id="19" name="正方形/長方形 18"/>
            <p:cNvSpPr/>
            <p:nvPr/>
          </p:nvSpPr>
          <p:spPr>
            <a:xfrm>
              <a:off x="549275" y="4078149"/>
              <a:ext cx="8042276" cy="1599922"/>
            </a:xfrm>
            <a:prstGeom prst="rect">
              <a:avLst/>
            </a:prstGeom>
            <a:noFill/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u be a node in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REx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s.t.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P occurs in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str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(u) at least two times. For any node v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s.t.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str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(v) is a proper suffix of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str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(u),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cand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’(u) ⊆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cand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’(v).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37495" y="3860587"/>
              <a:ext cx="1722778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Lemma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sp>
        <p:nvSpPr>
          <p:cNvPr id="21" name="コンテンツ プレースホルダー 1"/>
          <p:cNvSpPr txBox="1">
            <a:spLocks/>
          </p:cNvSpPr>
          <p:nvPr/>
        </p:nvSpPr>
        <p:spPr>
          <a:xfrm>
            <a:off x="7425439" y="2855535"/>
            <a:ext cx="526419" cy="566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3600" b="1" smtClean="0"/>
              <a:t>×</a:t>
            </a:r>
            <a:endParaRPr lang="ja-JP" altLang="en-US" sz="3600" b="1" dirty="0"/>
          </a:p>
        </p:txBody>
      </p:sp>
      <p:sp>
        <p:nvSpPr>
          <p:cNvPr id="22" name="コンテンツ プレースホルダー 1"/>
          <p:cNvSpPr txBox="1">
            <a:spLocks/>
          </p:cNvSpPr>
          <p:nvPr/>
        </p:nvSpPr>
        <p:spPr>
          <a:xfrm>
            <a:off x="7425439" y="2427514"/>
            <a:ext cx="526419" cy="566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3600" b="1" smtClean="0"/>
              <a:t>×</a:t>
            </a:r>
            <a:endParaRPr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3058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58825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 use the following lemma.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Checking P’s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1510916"/>
            <a:ext cx="8042276" cy="1817484"/>
            <a:chOff x="549275" y="3860587"/>
            <a:chExt cx="8042276" cy="1817484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599922"/>
            </a:xfrm>
            <a:prstGeom prst="rect">
              <a:avLst/>
            </a:prstGeom>
            <a:noFill/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u be a node in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REx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preord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(u1) &lt; beg(L(P)) </a:t>
              </a:r>
              <a:r>
                <a:rPr kumimoji="1" lang="en-US" altLang="ja-JP" sz="2800" dirty="0" smtClean="0">
                  <a:latin typeface="Times New Roman"/>
                  <a:cs typeface="Times New Roman"/>
                </a:rPr>
                <a:t>≤ end(L(P)) &lt; </a:t>
              </a:r>
              <a:r>
                <a:rPr kumimoji="1" lang="en-US" altLang="ja-JP" sz="2800" dirty="0" err="1" smtClean="0">
                  <a:latin typeface="Times New Roman"/>
                  <a:cs typeface="Times New Roman"/>
                </a:rPr>
                <a:t>preord</a:t>
              </a:r>
              <a:r>
                <a:rPr kumimoji="1" lang="en-US" altLang="ja-JP" sz="2800" dirty="0" smtClean="0">
                  <a:latin typeface="Times New Roman"/>
                  <a:cs typeface="Times New Roman"/>
                </a:rPr>
                <a:t>(u2)</a:t>
              </a:r>
            </a:p>
            <a:p>
              <a:pPr lvl="0"/>
              <a:r>
                <a:rPr kumimoji="1" lang="en-US" altLang="ja-JP" sz="2800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iff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 occurs in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str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(u) at once (P is a prefix of </a:t>
              </a:r>
              <a:r>
                <a:rPr kumimoji="1" lang="en-US" altLang="ja-JP" sz="2800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str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(u)).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5" y="3860587"/>
              <a:ext cx="1722778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Lemma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549275" y="3494737"/>
            <a:ext cx="8042276" cy="2669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k : </a:t>
            </a:r>
            <a:r>
              <a:rPr lang="en-US" altLang="ja-JP" dirty="0" err="1" smtClean="0"/>
              <a:t>SA</a:t>
            </a:r>
            <a:r>
              <a:rPr lang="en-US" altLang="ja-JP" baseline="-25000" dirty="0" err="1" smtClean="0"/>
              <a:t>str</a:t>
            </a:r>
            <a:r>
              <a:rPr lang="en-US" altLang="ja-JP" baseline="-25000" dirty="0" smtClean="0"/>
              <a:t>(u)</a:t>
            </a:r>
            <a:r>
              <a:rPr lang="en-US" altLang="ja-JP" dirty="0" smtClean="0"/>
              <a:t>[k] = 1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u1 : 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(u1) = 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(u)[</a:t>
            </a:r>
            <a:r>
              <a:rPr lang="en-US" altLang="ja-JP" dirty="0" err="1" smtClean="0"/>
              <a:t>SA</a:t>
            </a:r>
            <a:r>
              <a:rPr lang="en-US" altLang="ja-JP" baseline="-25000" dirty="0" err="1" smtClean="0"/>
              <a:t>str</a:t>
            </a:r>
            <a:r>
              <a:rPr lang="en-US" altLang="ja-JP" baseline="-25000" dirty="0" smtClean="0"/>
              <a:t>(u)</a:t>
            </a:r>
            <a:r>
              <a:rPr lang="en-US" altLang="ja-JP" dirty="0" smtClean="0"/>
              <a:t>[k−1]..|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(u)|]</a:t>
            </a:r>
          </a:p>
          <a:p>
            <a:pPr marL="0" indent="0">
              <a:buNone/>
            </a:pPr>
            <a:r>
              <a:rPr lang="en-US" altLang="ja-JP" dirty="0" smtClean="0"/>
              <a:t>u2 </a:t>
            </a:r>
            <a:r>
              <a:rPr lang="en-US" altLang="ja-JP" dirty="0"/>
              <a:t>: </a:t>
            </a:r>
            <a:r>
              <a:rPr lang="en-US" altLang="ja-JP" dirty="0" err="1"/>
              <a:t>str</a:t>
            </a:r>
            <a:r>
              <a:rPr lang="en-US" altLang="ja-JP" dirty="0"/>
              <a:t>(</a:t>
            </a:r>
            <a:r>
              <a:rPr lang="en-US" altLang="ja-JP" dirty="0" smtClean="0"/>
              <a:t>u2) </a:t>
            </a:r>
            <a:r>
              <a:rPr lang="en-US" altLang="ja-JP" dirty="0"/>
              <a:t>= </a:t>
            </a:r>
            <a:r>
              <a:rPr lang="en-US" altLang="ja-JP" dirty="0" err="1"/>
              <a:t>str</a:t>
            </a:r>
            <a:r>
              <a:rPr lang="en-US" altLang="ja-JP" dirty="0"/>
              <a:t>(u)[</a:t>
            </a:r>
            <a:r>
              <a:rPr lang="en-US" altLang="ja-JP" dirty="0" err="1"/>
              <a:t>SA</a:t>
            </a:r>
            <a:r>
              <a:rPr lang="en-US" altLang="ja-JP" baseline="-25000" dirty="0" err="1"/>
              <a:t>str</a:t>
            </a:r>
            <a:r>
              <a:rPr lang="en-US" altLang="ja-JP" baseline="-25000" dirty="0"/>
              <a:t>(u)</a:t>
            </a:r>
            <a:r>
              <a:rPr lang="en-US" altLang="ja-JP" dirty="0"/>
              <a:t>[</a:t>
            </a:r>
            <a:r>
              <a:rPr lang="en-US" altLang="ja-JP" dirty="0" smtClean="0"/>
              <a:t>k</a:t>
            </a:r>
            <a:r>
              <a:rPr lang="en-US" altLang="ja-JP" dirty="0"/>
              <a:t>+</a:t>
            </a:r>
            <a:r>
              <a:rPr lang="en-US" altLang="ja-JP" dirty="0" smtClean="0"/>
              <a:t>1</a:t>
            </a:r>
            <a:r>
              <a:rPr lang="en-US" altLang="ja-JP" dirty="0"/>
              <a:t>]..|</a:t>
            </a:r>
            <a:r>
              <a:rPr lang="en-US" altLang="ja-JP" dirty="0" err="1"/>
              <a:t>str</a:t>
            </a:r>
            <a:r>
              <a:rPr lang="en-US" altLang="ja-JP" dirty="0"/>
              <a:t>(u)|</a:t>
            </a:r>
            <a:r>
              <a:rPr lang="en-US" altLang="ja-JP" dirty="0" smtClean="0"/>
              <a:t>]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625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574801" y="4913483"/>
            <a:ext cx="7016750" cy="1049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W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dirty="0" smtClean="0">
                <a:latin typeface="Times New Roman"/>
                <a:cs typeface="Times New Roman"/>
              </a:rPr>
              <a:t>) </a:t>
            </a:r>
            <a:r>
              <a:rPr lang="en-US" altLang="ja-JP" dirty="0" smtClean="0"/>
              <a:t>: number of distinct strings in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           which have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dirty="0" smtClean="0"/>
              <a:t> </a:t>
            </a:r>
            <a:r>
              <a:rPr lang="en-US" altLang="ja-JP" dirty="0" smtClean="0"/>
              <a:t>as a substring.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-Right-Maximal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Generic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Words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862026"/>
            <a:ext cx="8042276" cy="1844278"/>
            <a:chOff x="549275" y="3860587"/>
            <a:chExt cx="8042276" cy="1844278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62671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= {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…,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i="1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}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be a set of strings.</a:t>
              </a:r>
              <a:r>
                <a:rPr kumimoji="1" lang="ja-JP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/>
              </a:r>
              <a:b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Given a pattern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and positive integer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(≤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compute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4943694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Problem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[</a:t>
              </a:r>
              <a:r>
                <a:rPr kumimoji="1" lang="en-US" altLang="en-US" sz="2400" dirty="0" err="1" smtClean="0">
                  <a:latin typeface="Calibri"/>
                  <a:cs typeface="Calibri"/>
                </a:rPr>
                <a:t>Kucherov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et al., SPIRE 2012]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8" name="直線コネクタ 7"/>
          <p:cNvCxnSpPr/>
          <p:nvPr/>
        </p:nvCxnSpPr>
        <p:spPr>
          <a:xfrm>
            <a:off x="2479473" y="2630569"/>
            <a:ext cx="4664129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574801" y="2857500"/>
            <a:ext cx="7016750" cy="1968500"/>
          </a:xfrm>
          <a:prstGeom prst="rect">
            <a:avLst/>
          </a:prstGeom>
          <a:solidFill>
            <a:srgbClr val="F3C8A5"/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dirty="0" smtClean="0">
                <a:latin typeface="Calibri"/>
                <a:cs typeface="Calibri"/>
              </a:rPr>
              <a:t>A string 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x</a:t>
            </a:r>
            <a:r>
              <a:rPr kumimoji="1" lang="en-US" altLang="ja-JP" sz="2800" dirty="0" smtClean="0">
                <a:latin typeface="Calibri"/>
                <a:cs typeface="Calibri"/>
              </a:rPr>
              <a:t> is a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Calibri"/>
                <a:cs typeface="Calibri"/>
              </a:rPr>
              <a:t>-right-maximal extension of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P</a:t>
            </a:r>
            <a:r>
              <a:rPr kumimoji="1" lang="en-US" altLang="ja-JP" sz="2800" dirty="0" smtClean="0">
                <a:latin typeface="Calibri"/>
                <a:cs typeface="Calibri"/>
              </a:rPr>
              <a:t> if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i="1" dirty="0" smtClean="0">
                <a:latin typeface="Times New Roman"/>
                <a:cs typeface="Times New Roman"/>
              </a:rPr>
              <a:t>P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>
                <a:latin typeface="Calibri"/>
                <a:cs typeface="Calibri"/>
              </a:rPr>
              <a:t>is a prefix of</a:t>
            </a:r>
            <a:r>
              <a:rPr kumimoji="1" lang="en-US" altLang="ja-JP" sz="2800" dirty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x</a:t>
            </a:r>
            <a:endParaRPr kumimoji="1" lang="en-US" altLang="ja-JP" sz="2800" i="1" dirty="0">
              <a:latin typeface="Times New Roman"/>
              <a:cs typeface="Times New Roman"/>
            </a:endParaRP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i="1" dirty="0" smtClean="0">
                <a:latin typeface="Times New Roman"/>
                <a:cs typeface="Times New Roman"/>
              </a:rPr>
              <a:t>W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>
                <a:latin typeface="Times New Roman"/>
                <a:cs typeface="Times New Roman"/>
              </a:rPr>
              <a:t>≥ 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d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i="1" dirty="0" smtClean="0">
                <a:latin typeface="Times New Roman"/>
                <a:cs typeface="Times New Roman"/>
              </a:rPr>
              <a:t>W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xa</a:t>
            </a:r>
            <a:r>
              <a:rPr kumimoji="1" lang="en-US" altLang="ja-JP" sz="2800" dirty="0">
                <a:latin typeface="Times New Roman"/>
                <a:cs typeface="Times New Roman"/>
              </a:rPr>
              <a:t>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 </a:t>
            </a:r>
            <a:r>
              <a:rPr kumimoji="1" lang="en-US" altLang="ja-JP" sz="2800" dirty="0" smtClean="0">
                <a:latin typeface="Calibri"/>
                <a:cs typeface="Calibri"/>
              </a:rPr>
              <a:t>for any character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a.</a:t>
            </a:r>
            <a:endParaRPr kumimoji="1" lang="en-US" altLang="ja-JP" sz="28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810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56635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Checking P’s</a:t>
            </a:r>
            <a:endParaRPr kumimoji="1" lang="ja-JP" altLang="en-US" dirty="0"/>
          </a:p>
        </p:txBody>
      </p:sp>
      <p:grpSp>
        <p:nvGrpSpPr>
          <p:cNvPr id="59" name="図形グループ 58"/>
          <p:cNvGrpSpPr/>
          <p:nvPr/>
        </p:nvGrpSpPr>
        <p:grpSpPr>
          <a:xfrm>
            <a:off x="3776931" y="2006282"/>
            <a:ext cx="5187690" cy="3583630"/>
            <a:chOff x="3711243" y="2006282"/>
            <a:chExt cx="5187690" cy="3583630"/>
          </a:xfrm>
        </p:grpSpPr>
        <p:sp>
          <p:nvSpPr>
            <p:cNvPr id="5" name="フリーフォーム 4"/>
            <p:cNvSpPr/>
            <p:nvPr/>
          </p:nvSpPr>
          <p:spPr>
            <a:xfrm>
              <a:off x="6266087" y="2049504"/>
              <a:ext cx="146900" cy="1349999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759062" y="2006282"/>
              <a:ext cx="1050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8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" name="二等辺三角形 6"/>
            <p:cNvSpPr/>
            <p:nvPr/>
          </p:nvSpPr>
          <p:spPr>
            <a:xfrm>
              <a:off x="3711243" y="2049505"/>
              <a:ext cx="5187690" cy="3537486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16200000">
              <a:off x="6189154" y="4488442"/>
              <a:ext cx="139724" cy="1397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328878" y="2589527"/>
              <a:ext cx="4301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800" dirty="0">
                <a:latin typeface="Times New Roman"/>
                <a:cs typeface="Times New Roman"/>
              </a:endParaRPr>
            </a:p>
          </p:txBody>
        </p:sp>
        <p:sp>
          <p:nvSpPr>
            <p:cNvPr id="11" name="二等辺三角形 10"/>
            <p:cNvSpPr/>
            <p:nvPr/>
          </p:nvSpPr>
          <p:spPr>
            <a:xfrm>
              <a:off x="4811799" y="3553365"/>
              <a:ext cx="2986577" cy="2036547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202420" y="3399504"/>
              <a:ext cx="169794" cy="169794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143638" y="2876141"/>
              <a:ext cx="942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L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P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H="1">
              <a:off x="6412987" y="3112747"/>
              <a:ext cx="867181" cy="28675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フリーフォーム 47"/>
            <p:cNvSpPr/>
            <p:nvPr/>
          </p:nvSpPr>
          <p:spPr>
            <a:xfrm>
              <a:off x="6266087" y="3584750"/>
              <a:ext cx="146900" cy="903691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853622" y="4093927"/>
              <a:ext cx="452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u</a:t>
              </a:r>
              <a:endParaRPr kumimoji="1" lang="ja-JP" altLang="en-US" sz="28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 rot="16200000">
              <a:off x="4771125" y="4982688"/>
              <a:ext cx="139724" cy="1397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 rot="16200000">
              <a:off x="7616877" y="4826815"/>
              <a:ext cx="139724" cy="139724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3" name="曲線コネクタ 52"/>
            <p:cNvCxnSpPr>
              <a:stCxn id="8" idx="0"/>
              <a:endCxn id="50" idx="6"/>
            </p:cNvCxnSpPr>
            <p:nvPr/>
          </p:nvCxnSpPr>
          <p:spPr>
            <a:xfrm rot="10800000" flipV="1">
              <a:off x="4840988" y="4558304"/>
              <a:ext cx="1348167" cy="424384"/>
            </a:xfrm>
            <a:prstGeom prst="curvedConnector2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曲線コネクタ 54"/>
            <p:cNvCxnSpPr>
              <a:stCxn id="8" idx="4"/>
              <a:endCxn id="51" idx="6"/>
            </p:cNvCxnSpPr>
            <p:nvPr/>
          </p:nvCxnSpPr>
          <p:spPr>
            <a:xfrm>
              <a:off x="6328878" y="4558304"/>
              <a:ext cx="1357861" cy="268511"/>
            </a:xfrm>
            <a:prstGeom prst="curvedConnector2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図形グループ 62"/>
          <p:cNvGrpSpPr/>
          <p:nvPr/>
        </p:nvGrpSpPr>
        <p:grpSpPr>
          <a:xfrm>
            <a:off x="192445" y="1971687"/>
            <a:ext cx="4648804" cy="3516660"/>
            <a:chOff x="192445" y="1971687"/>
            <a:chExt cx="4648804" cy="3516660"/>
          </a:xfrm>
        </p:grpSpPr>
        <p:grpSp>
          <p:nvGrpSpPr>
            <p:cNvPr id="44" name="図形グループ 43"/>
            <p:cNvGrpSpPr/>
            <p:nvPr/>
          </p:nvGrpSpPr>
          <p:grpSpPr>
            <a:xfrm>
              <a:off x="290977" y="1971687"/>
              <a:ext cx="4550272" cy="3516660"/>
              <a:chOff x="220853" y="1933189"/>
              <a:chExt cx="4550272" cy="3516660"/>
            </a:xfrm>
          </p:grpSpPr>
          <p:sp>
            <p:nvSpPr>
              <p:cNvPr id="20" name="正方形/長方形 19"/>
              <p:cNvSpPr/>
              <p:nvPr/>
            </p:nvSpPr>
            <p:spPr>
              <a:xfrm>
                <a:off x="798957" y="3105883"/>
                <a:ext cx="1747551" cy="3883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 cmpd="sng">
                <a:solidFill>
                  <a:schemeClr val="accent5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sz="2400" dirty="0" err="1" smtClean="0">
                    <a:latin typeface="Times New Roman"/>
                    <a:cs typeface="Times New Roman"/>
                  </a:rPr>
                  <a:t>str</a:t>
                </a:r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(u1)</a:t>
                </a:r>
                <a:endParaRPr kumimoji="1" lang="ja-JP" altLang="en-US" sz="2400" dirty="0" smtClean="0">
                  <a:latin typeface="Times New Roman"/>
                  <a:cs typeface="Times New Roman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368526" y="3022736"/>
                <a:ext cx="2701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>
                    <a:latin typeface="Times New Roman"/>
                    <a:cs typeface="Times New Roman"/>
                  </a:rPr>
                  <a:t>i</a:t>
                </a:r>
                <a:endParaRPr kumimoji="1" lang="ja-JP" altLang="en-US" sz="2400" baseline="-250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798957" y="3776355"/>
                <a:ext cx="2857542" cy="3883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 cmpd="sng">
                <a:solidFill>
                  <a:schemeClr val="accent5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3200" dirty="0" smtClean="0">
                  <a:solidFill>
                    <a:srgbClr val="595959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368526" y="368506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798957" y="4438684"/>
                <a:ext cx="2244476" cy="3883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 cmpd="sng">
                <a:solidFill>
                  <a:schemeClr val="accent5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sz="2400" dirty="0" err="1" smtClean="0">
                    <a:latin typeface="Times New Roman"/>
                    <a:cs typeface="Times New Roman"/>
                  </a:rPr>
                  <a:t>str</a:t>
                </a:r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(u2)</a:t>
                </a:r>
                <a:endParaRPr kumimoji="1" lang="ja-JP" altLang="en-US" sz="2400" dirty="0" smtClean="0"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368526" y="4355537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>
                    <a:latin typeface="Times New Roman"/>
                    <a:cs typeface="Times New Roman"/>
                  </a:rPr>
                  <a:t>j</a:t>
                </a:r>
                <a:endParaRPr kumimoji="1" lang="ja-JP" altLang="en-US" sz="2400" baseline="-250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849536" y="3818248"/>
                <a:ext cx="1174340" cy="293897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sz="2400" i="1" dirty="0" smtClean="0">
                    <a:latin typeface="Times New Roman"/>
                    <a:cs typeface="Times New Roman"/>
                  </a:rPr>
                  <a:t>P</a:t>
                </a:r>
                <a:endParaRPr kumimoji="1" lang="ja-JP" altLang="en-US" sz="2400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220853" y="1933189"/>
                <a:ext cx="5781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SA</a:t>
                </a:r>
                <a:endParaRPr kumimoji="1" lang="ja-JP" altLang="en-US" sz="2400" baseline="-250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 rot="5400000">
                <a:off x="367832" y="2467291"/>
                <a:ext cx="521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…</a:t>
                </a:r>
                <a:endParaRPr kumimoji="1" lang="ja-JP" altLang="en-US" sz="2800" dirty="0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 rot="5400000">
                <a:off x="367832" y="4927503"/>
                <a:ext cx="521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…</a:t>
                </a:r>
                <a:endParaRPr kumimoji="1" lang="ja-JP" altLang="en-US" sz="2800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3669291" y="3719288"/>
                <a:ext cx="11018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= </a:t>
                </a:r>
                <a:r>
                  <a:rPr kumimoji="1" lang="en-US" altLang="ja-JP" sz="2400" dirty="0" err="1" smtClean="0">
                    <a:latin typeface="Times New Roman"/>
                    <a:cs typeface="Times New Roman"/>
                  </a:rPr>
                  <a:t>str</a:t>
                </a:r>
                <a:r>
                  <a:rPr kumimoji="1" lang="en-US" altLang="ja-JP" sz="2400" dirty="0" smtClean="0">
                    <a:latin typeface="Times New Roman"/>
                    <a:cs typeface="Times New Roman"/>
                  </a:rPr>
                  <a:t>(u)</a:t>
                </a:r>
                <a:endParaRPr kumimoji="1" lang="ja-JP" altLang="en-US" sz="2400" baseline="-250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60" name="円/楕円 59"/>
            <p:cNvSpPr/>
            <p:nvPr/>
          </p:nvSpPr>
          <p:spPr>
            <a:xfrm rot="16200000">
              <a:off x="192445" y="3918417"/>
              <a:ext cx="139724" cy="1397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円/楕円 60"/>
            <p:cNvSpPr/>
            <p:nvPr/>
          </p:nvSpPr>
          <p:spPr>
            <a:xfrm rot="16200000">
              <a:off x="192445" y="3259780"/>
              <a:ext cx="139724" cy="1397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/楕円 61"/>
            <p:cNvSpPr/>
            <p:nvPr/>
          </p:nvSpPr>
          <p:spPr>
            <a:xfrm rot="16200000">
              <a:off x="192445" y="4617147"/>
              <a:ext cx="139724" cy="139724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4287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686789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Checking P’s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3776931" y="2006282"/>
            <a:ext cx="5187690" cy="3583630"/>
            <a:chOff x="3711243" y="2006282"/>
            <a:chExt cx="5187690" cy="3583630"/>
          </a:xfrm>
        </p:grpSpPr>
        <p:sp>
          <p:nvSpPr>
            <p:cNvPr id="5" name="フリーフォーム 4"/>
            <p:cNvSpPr/>
            <p:nvPr/>
          </p:nvSpPr>
          <p:spPr>
            <a:xfrm>
              <a:off x="6266087" y="2049504"/>
              <a:ext cx="146900" cy="1349999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759062" y="2006282"/>
              <a:ext cx="1050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GST</a:t>
              </a:r>
              <a:r>
                <a:rPr kumimoji="1" lang="en-US" altLang="ja-JP" sz="2800" i="1" baseline="-25000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8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" name="二等辺三角形 6"/>
            <p:cNvSpPr/>
            <p:nvPr/>
          </p:nvSpPr>
          <p:spPr>
            <a:xfrm>
              <a:off x="3711243" y="2049505"/>
              <a:ext cx="5187690" cy="3537486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16200000">
              <a:off x="6189154" y="4488442"/>
              <a:ext cx="139724" cy="1397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328878" y="2589527"/>
              <a:ext cx="4301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800" dirty="0">
                <a:latin typeface="Times New Roman"/>
                <a:cs typeface="Times New Roman"/>
              </a:endParaRPr>
            </a:p>
          </p:txBody>
        </p:sp>
        <p:sp>
          <p:nvSpPr>
            <p:cNvPr id="10" name="二等辺三角形 9"/>
            <p:cNvSpPr/>
            <p:nvPr/>
          </p:nvSpPr>
          <p:spPr>
            <a:xfrm>
              <a:off x="4811799" y="3553365"/>
              <a:ext cx="2986577" cy="2036547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202420" y="3399504"/>
              <a:ext cx="169794" cy="169794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43638" y="2876141"/>
              <a:ext cx="942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L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P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flipH="1">
              <a:off x="6412987" y="3112747"/>
              <a:ext cx="867181" cy="28675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フリーフォーム 13"/>
            <p:cNvSpPr/>
            <p:nvPr/>
          </p:nvSpPr>
          <p:spPr>
            <a:xfrm>
              <a:off x="6266087" y="3584750"/>
              <a:ext cx="146900" cy="903691"/>
            </a:xfrm>
            <a:custGeom>
              <a:avLst/>
              <a:gdLst>
                <a:gd name="connsiteX0" fmla="*/ 34558 w 146900"/>
                <a:gd name="connsiteY0" fmla="*/ 0 h 1019520"/>
                <a:gd name="connsiteX1" fmla="*/ 146874 w 146900"/>
                <a:gd name="connsiteY1" fmla="*/ 388800 h 1019520"/>
                <a:gd name="connsiteX2" fmla="*/ 25918 w 146900"/>
                <a:gd name="connsiteY2" fmla="*/ 578880 h 1019520"/>
                <a:gd name="connsiteX3" fmla="*/ 77756 w 146900"/>
                <a:gd name="connsiteY3" fmla="*/ 794880 h 1019520"/>
                <a:gd name="connsiteX4" fmla="*/ 0 w 146900"/>
                <a:gd name="connsiteY4" fmla="*/ 1019520 h 1019520"/>
                <a:gd name="connsiteX5" fmla="*/ 0 w 146900"/>
                <a:gd name="connsiteY5" fmla="*/ 1019520 h 10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00" h="1019520">
                  <a:moveTo>
                    <a:pt x="34558" y="0"/>
                  </a:moveTo>
                  <a:cubicBezTo>
                    <a:pt x="91436" y="146160"/>
                    <a:pt x="148314" y="292320"/>
                    <a:pt x="146874" y="388800"/>
                  </a:cubicBezTo>
                  <a:cubicBezTo>
                    <a:pt x="145434" y="485280"/>
                    <a:pt x="37438" y="511200"/>
                    <a:pt x="25918" y="578880"/>
                  </a:cubicBezTo>
                  <a:cubicBezTo>
                    <a:pt x="14398" y="646560"/>
                    <a:pt x="82076" y="721440"/>
                    <a:pt x="77756" y="794880"/>
                  </a:cubicBezTo>
                  <a:cubicBezTo>
                    <a:pt x="73436" y="868320"/>
                    <a:pt x="0" y="1019520"/>
                    <a:pt x="0" y="1019520"/>
                  </a:cubicBezTo>
                  <a:lnTo>
                    <a:pt x="0" y="101952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853622" y="4093927"/>
              <a:ext cx="452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u</a:t>
              </a:r>
              <a:endParaRPr kumimoji="1" lang="ja-JP" altLang="en-US" sz="2800" i="1" dirty="0">
                <a:latin typeface="Times New Roman"/>
                <a:cs typeface="Times New Roman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 rot="16200000">
              <a:off x="4771125" y="4982688"/>
              <a:ext cx="139724" cy="1397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/楕円 16"/>
            <p:cNvSpPr/>
            <p:nvPr/>
          </p:nvSpPr>
          <p:spPr>
            <a:xfrm rot="16200000">
              <a:off x="6927177" y="5122412"/>
              <a:ext cx="139724" cy="139724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8" name="曲線コネクタ 17"/>
            <p:cNvCxnSpPr>
              <a:stCxn id="8" idx="0"/>
              <a:endCxn id="16" idx="6"/>
            </p:cNvCxnSpPr>
            <p:nvPr/>
          </p:nvCxnSpPr>
          <p:spPr>
            <a:xfrm rot="10800000" flipV="1">
              <a:off x="4840988" y="4558304"/>
              <a:ext cx="1348167" cy="424384"/>
            </a:xfrm>
            <a:prstGeom prst="curvedConnector2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曲線コネクタ 18"/>
            <p:cNvCxnSpPr>
              <a:stCxn id="8" idx="4"/>
              <a:endCxn id="17" idx="6"/>
            </p:cNvCxnSpPr>
            <p:nvPr/>
          </p:nvCxnSpPr>
          <p:spPr>
            <a:xfrm>
              <a:off x="6328878" y="4558304"/>
              <a:ext cx="668161" cy="564108"/>
            </a:xfrm>
            <a:prstGeom prst="curvedConnector2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図形グループ 37"/>
          <p:cNvGrpSpPr/>
          <p:nvPr/>
        </p:nvGrpSpPr>
        <p:grpSpPr>
          <a:xfrm>
            <a:off x="192445" y="1971687"/>
            <a:ext cx="4648804" cy="3516660"/>
            <a:chOff x="192445" y="1971687"/>
            <a:chExt cx="4648804" cy="3516660"/>
          </a:xfrm>
        </p:grpSpPr>
        <p:sp>
          <p:nvSpPr>
            <p:cNvPr id="25" name="正方形/長方形 24"/>
            <p:cNvSpPr/>
            <p:nvPr/>
          </p:nvSpPr>
          <p:spPr>
            <a:xfrm>
              <a:off x="869081" y="3144381"/>
              <a:ext cx="1747551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(u1)</a:t>
              </a:r>
              <a:endParaRPr kumimoji="1" lang="ja-JP" altLang="en-US" sz="2400" dirty="0" smtClean="0">
                <a:latin typeface="Times New Roman"/>
                <a:cs typeface="Times New Roman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38650" y="3061234"/>
              <a:ext cx="270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Times New Roman"/>
                  <a:cs typeface="Times New Roman"/>
                </a:rPr>
                <a:t>i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869081" y="3814853"/>
              <a:ext cx="2857542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38650" y="372356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869081" y="4477182"/>
              <a:ext cx="2244476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latin typeface="Times New Roman"/>
                <a:cs typeface="Times New Roman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38650" y="43940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>
                  <a:latin typeface="Times New Roman"/>
                  <a:cs typeface="Times New Roman"/>
                </a:rPr>
                <a:t>j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919660" y="3856746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90977" y="1971687"/>
              <a:ext cx="578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SA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 rot="5400000">
              <a:off x="437956" y="2505789"/>
              <a:ext cx="5214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…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 rot="5400000">
              <a:off x="437956" y="4966001"/>
              <a:ext cx="5214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…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739415" y="3757786"/>
              <a:ext cx="11018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= </a:t>
              </a:r>
              <a:r>
                <a:rPr kumimoji="1" lang="en-US" altLang="ja-JP" sz="2400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(u)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 rot="16200000">
              <a:off x="192445" y="3918417"/>
              <a:ext cx="139724" cy="1397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円/楕円 22"/>
            <p:cNvSpPr/>
            <p:nvPr/>
          </p:nvSpPr>
          <p:spPr>
            <a:xfrm rot="16200000">
              <a:off x="192445" y="3259780"/>
              <a:ext cx="139724" cy="1397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円/楕円 23"/>
            <p:cNvSpPr/>
            <p:nvPr/>
          </p:nvSpPr>
          <p:spPr>
            <a:xfrm rot="16200000">
              <a:off x="192445" y="4617147"/>
              <a:ext cx="139724" cy="139724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919660" y="4524789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135453" y="4429092"/>
              <a:ext cx="12557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= </a:t>
              </a:r>
              <a:r>
                <a:rPr kumimoji="1" lang="en-US" altLang="ja-JP" sz="2400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(u2)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2277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Times New Roman"/>
                <a:cs typeface="Times New Roman"/>
              </a:rPr>
              <a:t>≤ ≥ &lt; &gt; ≺ ≻ ≼ ≽ </a:t>
            </a:r>
            <a:r>
              <a:rPr lang="en-US" altLang="ja-JP" dirty="0">
                <a:latin typeface="Times New Roman"/>
                <a:cs typeface="Times New Roman"/>
              </a:rPr>
              <a:t>≠</a:t>
            </a:r>
            <a:endParaRPr kumimoji="1" lang="en-US" altLang="ja-JP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ja-JP" dirty="0" smtClean="0">
                <a:latin typeface="Times New Roman"/>
                <a:cs typeface="Times New Roman"/>
              </a:rPr>
              <a:t>∈ ∉ ∑ ∅ ∀ ∃ ⇔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symbol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135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4"/>
            <a:ext cx="8042276" cy="5960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000" spc="1500" dirty="0" smtClean="0"/>
              <a:t>P=</a:t>
            </a:r>
            <a:r>
              <a:rPr kumimoji="1" lang="en-US" altLang="ja-JP" sz="4000" spc="1500" dirty="0" err="1" smtClean="0"/>
              <a:t>aa,d</a:t>
            </a:r>
            <a:r>
              <a:rPr kumimoji="1" lang="en-US" altLang="ja-JP" sz="4000" spc="1500" dirty="0" smtClean="0"/>
              <a:t>=2 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4000" spc="1500" dirty="0" smtClean="0"/>
              <a:t> </a:t>
            </a:r>
            <a:r>
              <a:rPr kumimoji="1" lang="en-US" altLang="ja-JP" sz="4000" spc="1500" dirty="0" err="1" smtClean="0"/>
              <a:t>ababaabaaaacb</a:t>
            </a:r>
            <a:endParaRPr kumimoji="1" lang="en-US" altLang="ja-JP" sz="4000" spc="1500" dirty="0" smtClean="0"/>
          </a:p>
          <a:p>
            <a:pPr marL="0" indent="0">
              <a:buNone/>
            </a:pPr>
            <a:endParaRPr kumimoji="1" lang="en-US" altLang="ja-JP" sz="4000" spc="1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4000" spc="1500" dirty="0" smtClean="0"/>
              <a:t> </a:t>
            </a:r>
            <a:r>
              <a:rPr lang="en-US" altLang="ja-JP" sz="4000" spc="1500" dirty="0" err="1" smtClean="0"/>
              <a:t>cbaabacabaabc</a:t>
            </a:r>
            <a:endParaRPr lang="en-US" altLang="ja-JP" sz="4000" spc="1500" dirty="0" smtClean="0"/>
          </a:p>
          <a:p>
            <a:pPr marL="0" indent="0">
              <a:buNone/>
            </a:pPr>
            <a:endParaRPr lang="en-US" altLang="ja-JP" sz="4000" spc="15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4000" spc="1500" dirty="0" smtClean="0"/>
              <a:t> </a:t>
            </a:r>
            <a:r>
              <a:rPr kumimoji="1" lang="en-US" altLang="ja-JP" sz="4000" spc="1500" dirty="0" err="1" smtClean="0"/>
              <a:t>bbabaaca</a:t>
            </a:r>
            <a:endParaRPr kumimoji="1" lang="ja-JP" altLang="en-US" sz="4000" spc="15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具体例（案）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741084" y="2529411"/>
            <a:ext cx="2137831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1803402" y="4237561"/>
            <a:ext cx="2137831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326217" y="2660645"/>
            <a:ext cx="213783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442882" y="4089399"/>
            <a:ext cx="213783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1803402" y="2813045"/>
            <a:ext cx="2137831" cy="0"/>
          </a:xfrm>
          <a:prstGeom prst="straightConnector1">
            <a:avLst/>
          </a:prstGeom>
          <a:ln w="28575" cmpd="sng">
            <a:solidFill>
              <a:srgbClr val="008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824568" y="5844116"/>
            <a:ext cx="2137831" cy="0"/>
          </a:xfrm>
          <a:prstGeom prst="straightConnector1">
            <a:avLst/>
          </a:prstGeom>
          <a:ln w="28575" cmpd="sng">
            <a:solidFill>
              <a:srgbClr val="008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158063" y="2385478"/>
            <a:ext cx="1720852" cy="0"/>
          </a:xfrm>
          <a:prstGeom prst="straightConnector1">
            <a:avLst/>
          </a:prstGeom>
          <a:ln w="28575" cmpd="sng">
            <a:solidFill>
              <a:srgbClr val="660066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220381" y="4089399"/>
            <a:ext cx="1720852" cy="0"/>
          </a:xfrm>
          <a:prstGeom prst="straightConnector1">
            <a:avLst/>
          </a:prstGeom>
          <a:ln w="28575" cmpd="sng">
            <a:solidFill>
              <a:srgbClr val="660066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363629" y="2385478"/>
            <a:ext cx="1314454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3149594" y="5988045"/>
            <a:ext cx="1314454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363629" y="2539994"/>
            <a:ext cx="1314454" cy="0"/>
          </a:xfrm>
          <a:prstGeom prst="straightConnector1">
            <a:avLst/>
          </a:prstGeom>
          <a:ln w="28575" cmpd="sng">
            <a:solidFill>
              <a:srgbClr val="FF66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139012" y="6163727"/>
            <a:ext cx="1314454" cy="0"/>
          </a:xfrm>
          <a:prstGeom prst="straightConnector1">
            <a:avLst/>
          </a:prstGeom>
          <a:ln w="28575" cmpd="sng">
            <a:solidFill>
              <a:srgbClr val="FF66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7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 rot="20862124">
            <a:off x="2479783" y="2590747"/>
            <a:ext cx="2734484" cy="388435"/>
          </a:xfrm>
          <a:prstGeom prst="rect">
            <a:avLst/>
          </a:prstGeom>
          <a:solidFill>
            <a:srgbClr val="F3C8A5"/>
          </a:solidFill>
          <a:ln w="28575" cmpd="sng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5663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Each answer corresponds to a branching node in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GST</a:t>
            </a:r>
            <a:r>
              <a:rPr kumimoji="1"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d</a:t>
            </a:r>
            <a:r>
              <a:rPr lang="en-US" altLang="ja-JP" dirty="0"/>
              <a:t>-Right-Maximal</a:t>
            </a:r>
            <a:r>
              <a:rPr lang="ja-JP" altLang="en-US" dirty="0"/>
              <a:t> </a:t>
            </a:r>
            <a:r>
              <a:rPr lang="en-US" altLang="ja-JP" dirty="0"/>
              <a:t>Generic</a:t>
            </a:r>
            <a:r>
              <a:rPr lang="ja-JP" altLang="en-US" dirty="0"/>
              <a:t> </a:t>
            </a:r>
            <a:r>
              <a:rPr lang="en-US" altLang="ja-JP" dirty="0"/>
              <a:t>Words</a:t>
            </a:r>
            <a:endParaRPr kumimoji="1" lang="ja-JP" altLang="en-US" dirty="0"/>
          </a:p>
        </p:txBody>
      </p:sp>
      <p:grpSp>
        <p:nvGrpSpPr>
          <p:cNvPr id="2" name="図形グループ 1"/>
          <p:cNvGrpSpPr/>
          <p:nvPr/>
        </p:nvGrpSpPr>
        <p:grpSpPr>
          <a:xfrm>
            <a:off x="82578" y="2245600"/>
            <a:ext cx="8886961" cy="3922728"/>
            <a:chOff x="82578" y="2409835"/>
            <a:chExt cx="8886961" cy="3922728"/>
          </a:xfrm>
        </p:grpSpPr>
        <p:sp>
          <p:nvSpPr>
            <p:cNvPr id="5" name="円/楕円 4"/>
            <p:cNvSpPr/>
            <p:nvPr/>
          </p:nvSpPr>
          <p:spPr>
            <a:xfrm>
              <a:off x="5293292" y="2559577"/>
              <a:ext cx="193509" cy="193509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4151744" y="2842877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827889" y="4236339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8243951" y="4236339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4" name="直線コネクタ 13"/>
            <p:cNvCxnSpPr>
              <a:stCxn id="5" idx="4"/>
              <a:endCxn id="6" idx="7"/>
            </p:cNvCxnSpPr>
            <p:nvPr/>
          </p:nvCxnSpPr>
          <p:spPr>
            <a:xfrm flipH="1">
              <a:off x="4241482" y="2753086"/>
              <a:ext cx="1148565" cy="105188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5" idx="4"/>
              <a:endCxn id="11" idx="0"/>
            </p:cNvCxnSpPr>
            <p:nvPr/>
          </p:nvCxnSpPr>
          <p:spPr>
            <a:xfrm>
              <a:off x="5390047" y="2753086"/>
              <a:ext cx="1490410" cy="148325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5" idx="4"/>
              <a:endCxn id="12" idx="1"/>
            </p:cNvCxnSpPr>
            <p:nvPr/>
          </p:nvCxnSpPr>
          <p:spPr>
            <a:xfrm>
              <a:off x="5390047" y="2753086"/>
              <a:ext cx="2869301" cy="14986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2210818" y="3395725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4820282" y="4236339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688030" y="4236339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24" name="直線コネクタ 23"/>
            <p:cNvCxnSpPr>
              <a:stCxn id="6" idx="4"/>
              <a:endCxn id="20" idx="7"/>
            </p:cNvCxnSpPr>
            <p:nvPr/>
          </p:nvCxnSpPr>
          <p:spPr>
            <a:xfrm flipH="1">
              <a:off x="2300556" y="2948012"/>
              <a:ext cx="1903756" cy="46311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6" idx="4"/>
              <a:endCxn id="21" idx="0"/>
            </p:cNvCxnSpPr>
            <p:nvPr/>
          </p:nvCxnSpPr>
          <p:spPr>
            <a:xfrm>
              <a:off x="4204312" y="2948012"/>
              <a:ext cx="668538" cy="128832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6" idx="4"/>
              <a:endCxn id="22" idx="1"/>
            </p:cNvCxnSpPr>
            <p:nvPr/>
          </p:nvCxnSpPr>
          <p:spPr>
            <a:xfrm>
              <a:off x="4204312" y="2948012"/>
              <a:ext cx="1499115" cy="1303724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>
              <a:spLocks noChangeAspect="1"/>
            </p:cNvSpPr>
            <p:nvPr/>
          </p:nvSpPr>
          <p:spPr>
            <a:xfrm>
              <a:off x="2752317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688030" y="3519727"/>
              <a:ext cx="193509" cy="193509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34" name="直線コネクタ 33"/>
            <p:cNvCxnSpPr>
              <a:stCxn id="6" idx="4"/>
              <a:endCxn id="32" idx="1"/>
            </p:cNvCxnSpPr>
            <p:nvPr/>
          </p:nvCxnSpPr>
          <p:spPr>
            <a:xfrm>
              <a:off x="4204312" y="2948012"/>
              <a:ext cx="1512057" cy="600054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4645355" y="2409835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 rot="4758989">
              <a:off x="865006" y="4806295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068696" y="2799156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4561286" y="342966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094003" y="342966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34195" y="4511218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183202" y="325194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41905" y="325194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367189" y="4511218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30558" y="4225525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2142625" y="4225525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724769" y="4225525"/>
              <a:ext cx="105135" cy="105135"/>
            </a:xfrm>
            <a:prstGeom prst="ellipse">
              <a:avLst/>
            </a:prstGeom>
            <a:solidFill>
              <a:srgbClr val="0000FF"/>
            </a:solidFill>
            <a:ln w="28575" cmpd="sng">
              <a:solidFill>
                <a:srgbClr val="0000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55" name="直線コネクタ 54"/>
            <p:cNvCxnSpPr>
              <a:stCxn id="20" idx="4"/>
              <a:endCxn id="49" idx="7"/>
            </p:cNvCxnSpPr>
            <p:nvPr/>
          </p:nvCxnSpPr>
          <p:spPr>
            <a:xfrm flipH="1">
              <a:off x="720296" y="3500860"/>
              <a:ext cx="1543090" cy="7400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>
              <a:stCxn id="20" idx="4"/>
              <a:endCxn id="50" idx="0"/>
            </p:cNvCxnSpPr>
            <p:nvPr/>
          </p:nvCxnSpPr>
          <p:spPr>
            <a:xfrm flipH="1">
              <a:off x="2195193" y="3500860"/>
              <a:ext cx="68193" cy="72466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1" idx="0"/>
              <a:endCxn id="20" idx="4"/>
            </p:cNvCxnSpPr>
            <p:nvPr/>
          </p:nvCxnSpPr>
          <p:spPr>
            <a:xfrm flipH="1" flipV="1">
              <a:off x="2263386" y="3500860"/>
              <a:ext cx="1513951" cy="72466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テキスト ボックス 65"/>
            <p:cNvSpPr txBox="1"/>
            <p:nvPr/>
          </p:nvSpPr>
          <p:spPr>
            <a:xfrm>
              <a:off x="1137140" y="3549631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957848" y="354963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050591" y="3549631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1868242" y="5127411"/>
              <a:ext cx="105135" cy="105135"/>
            </a:xfrm>
            <a:prstGeom prst="ellipse">
              <a:avLst/>
            </a:prstGeom>
            <a:solidFill>
              <a:srgbClr val="FF0000"/>
            </a:solidFill>
            <a:ln w="28575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71" name="円/楕円 70"/>
            <p:cNvSpPr>
              <a:spLocks noChangeAspect="1"/>
            </p:cNvSpPr>
            <p:nvPr/>
          </p:nvSpPr>
          <p:spPr>
            <a:xfrm>
              <a:off x="895791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72" name="円/楕円 71"/>
            <p:cNvSpPr>
              <a:spLocks noChangeAspect="1"/>
            </p:cNvSpPr>
            <p:nvPr/>
          </p:nvSpPr>
          <p:spPr>
            <a:xfrm>
              <a:off x="276949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cxnSp>
          <p:nvCxnSpPr>
            <p:cNvPr id="73" name="直線コネクタ 72"/>
            <p:cNvCxnSpPr>
              <a:stCxn id="49" idx="4"/>
              <a:endCxn id="72" idx="0"/>
            </p:cNvCxnSpPr>
            <p:nvPr/>
          </p:nvCxnSpPr>
          <p:spPr>
            <a:xfrm flipH="1">
              <a:off x="420949" y="4330660"/>
              <a:ext cx="262177" cy="171390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49" idx="4"/>
              <a:endCxn id="71" idx="0"/>
            </p:cNvCxnSpPr>
            <p:nvPr/>
          </p:nvCxnSpPr>
          <p:spPr>
            <a:xfrm>
              <a:off x="683126" y="4330660"/>
              <a:ext cx="356665" cy="171390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304530" y="4511218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745293" y="4511218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cxnSp>
          <p:nvCxnSpPr>
            <p:cNvPr id="83" name="直線コネクタ 82"/>
            <p:cNvCxnSpPr>
              <a:stCxn id="50" idx="4"/>
              <a:endCxn id="70" idx="0"/>
            </p:cNvCxnSpPr>
            <p:nvPr/>
          </p:nvCxnSpPr>
          <p:spPr>
            <a:xfrm flipH="1">
              <a:off x="1920810" y="4330660"/>
              <a:ext cx="274383" cy="796751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円/楕円 86"/>
            <p:cNvSpPr>
              <a:spLocks noChangeAspect="1"/>
            </p:cNvSpPr>
            <p:nvPr/>
          </p:nvSpPr>
          <p:spPr>
            <a:xfrm>
              <a:off x="2133475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sp>
          <p:nvSpPr>
            <p:cNvPr id="88" name="円/楕円 87"/>
            <p:cNvSpPr>
              <a:spLocks noChangeAspect="1"/>
            </p:cNvSpPr>
            <p:nvPr/>
          </p:nvSpPr>
          <p:spPr>
            <a:xfrm>
              <a:off x="1514633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1</a:t>
              </a:r>
              <a:endParaRPr kumimoji="1" lang="ja-JP" altLang="en-US" dirty="0" smtClean="0"/>
            </a:p>
          </p:txBody>
        </p:sp>
        <p:cxnSp>
          <p:nvCxnSpPr>
            <p:cNvPr id="89" name="直線コネクタ 88"/>
            <p:cNvCxnSpPr>
              <a:stCxn id="70" idx="4"/>
              <a:endCxn id="88" idx="0"/>
            </p:cNvCxnSpPr>
            <p:nvPr/>
          </p:nvCxnSpPr>
          <p:spPr>
            <a:xfrm flipH="1">
              <a:off x="1658633" y="5232546"/>
              <a:ext cx="262177" cy="81201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stCxn id="70" idx="4"/>
              <a:endCxn id="87" idx="0"/>
            </p:cNvCxnSpPr>
            <p:nvPr/>
          </p:nvCxnSpPr>
          <p:spPr>
            <a:xfrm>
              <a:off x="1920810" y="5232546"/>
              <a:ext cx="356665" cy="81201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テキスト ボックス 90"/>
            <p:cNvSpPr txBox="1"/>
            <p:nvPr/>
          </p:nvSpPr>
          <p:spPr>
            <a:xfrm>
              <a:off x="1514235" y="5201089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2009008" y="5201089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c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cxnSp>
          <p:nvCxnSpPr>
            <p:cNvPr id="104" name="直線コネクタ 103"/>
            <p:cNvCxnSpPr>
              <a:stCxn id="31" idx="0"/>
              <a:endCxn id="50" idx="4"/>
            </p:cNvCxnSpPr>
            <p:nvPr/>
          </p:nvCxnSpPr>
          <p:spPr>
            <a:xfrm flipH="1" flipV="1">
              <a:off x="2195193" y="4330660"/>
              <a:ext cx="701124" cy="171390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円/楕円 107"/>
            <p:cNvSpPr>
              <a:spLocks noChangeAspect="1"/>
            </p:cNvSpPr>
            <p:nvPr/>
          </p:nvSpPr>
          <p:spPr>
            <a:xfrm>
              <a:off x="3990002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109" name="円/楕円 108"/>
            <p:cNvSpPr>
              <a:spLocks noChangeAspect="1"/>
            </p:cNvSpPr>
            <p:nvPr/>
          </p:nvSpPr>
          <p:spPr>
            <a:xfrm>
              <a:off x="3371159" y="6044563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cxnSp>
          <p:nvCxnSpPr>
            <p:cNvPr id="110" name="直線コネクタ 109"/>
            <p:cNvCxnSpPr>
              <a:stCxn id="51" idx="4"/>
              <a:endCxn id="109" idx="0"/>
            </p:cNvCxnSpPr>
            <p:nvPr/>
          </p:nvCxnSpPr>
          <p:spPr>
            <a:xfrm flipH="1">
              <a:off x="3515159" y="4330660"/>
              <a:ext cx="262178" cy="171390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stCxn id="51" idx="4"/>
              <a:endCxn id="108" idx="0"/>
            </p:cNvCxnSpPr>
            <p:nvPr/>
          </p:nvCxnSpPr>
          <p:spPr>
            <a:xfrm>
              <a:off x="3777337" y="4330660"/>
              <a:ext cx="356665" cy="171390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テキスト ボックス 111"/>
            <p:cNvSpPr txBox="1"/>
            <p:nvPr/>
          </p:nvSpPr>
          <p:spPr>
            <a:xfrm>
              <a:off x="3396263" y="4511218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3847024" y="4511218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cxnSp>
          <p:nvCxnSpPr>
            <p:cNvPr id="123" name="直線コネクタ 122"/>
            <p:cNvCxnSpPr>
              <a:stCxn id="132" idx="1"/>
              <a:endCxn id="5" idx="4"/>
            </p:cNvCxnSpPr>
            <p:nvPr/>
          </p:nvCxnSpPr>
          <p:spPr>
            <a:xfrm flipH="1" flipV="1">
              <a:off x="5390047" y="2753086"/>
              <a:ext cx="2987378" cy="104072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>
              <a:stCxn id="133" idx="1"/>
              <a:endCxn id="5" idx="4"/>
            </p:cNvCxnSpPr>
            <p:nvPr/>
          </p:nvCxnSpPr>
          <p:spPr>
            <a:xfrm flipH="1" flipV="1">
              <a:off x="5390047" y="2753086"/>
              <a:ext cx="3107207" cy="69822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134" idx="2"/>
              <a:endCxn id="5" idx="4"/>
            </p:cNvCxnSpPr>
            <p:nvPr/>
          </p:nvCxnSpPr>
          <p:spPr>
            <a:xfrm flipH="1" flipV="1">
              <a:off x="5390047" y="2753086"/>
              <a:ext cx="3151714" cy="37582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/>
            <p:nvPr/>
          </p:nvSpPr>
          <p:spPr>
            <a:xfrm>
              <a:off x="8349086" y="3765472"/>
              <a:ext cx="193509" cy="193509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8468915" y="3422973"/>
              <a:ext cx="193509" cy="193509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8541761" y="3032157"/>
              <a:ext cx="193509" cy="193509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49" name="二等辺三角形 148"/>
            <p:cNvSpPr/>
            <p:nvPr/>
          </p:nvSpPr>
          <p:spPr>
            <a:xfrm>
              <a:off x="7626135" y="4324489"/>
              <a:ext cx="1343404" cy="1902038"/>
            </a:xfrm>
            <a:prstGeom prst="triangle">
              <a:avLst/>
            </a:prstGeom>
            <a:noFill/>
            <a:ln w="28575" cmpd="sng">
              <a:solidFill>
                <a:srgbClr val="0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85" name="二等辺三角形 184"/>
            <p:cNvSpPr/>
            <p:nvPr/>
          </p:nvSpPr>
          <p:spPr>
            <a:xfrm>
              <a:off x="6213768" y="4324489"/>
              <a:ext cx="1343404" cy="1902038"/>
            </a:xfrm>
            <a:prstGeom prst="triangle">
              <a:avLst/>
            </a:prstGeom>
            <a:noFill/>
            <a:ln w="28575" cmpd="sng">
              <a:solidFill>
                <a:srgbClr val="0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89" name="二等辺三角形 188"/>
            <p:cNvSpPr/>
            <p:nvPr/>
          </p:nvSpPr>
          <p:spPr>
            <a:xfrm>
              <a:off x="5336092" y="4324489"/>
              <a:ext cx="811586" cy="1902038"/>
            </a:xfrm>
            <a:prstGeom prst="triangle">
              <a:avLst/>
            </a:prstGeom>
            <a:noFill/>
            <a:ln w="28575" cmpd="sng">
              <a:solidFill>
                <a:srgbClr val="0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90" name="二等辺三角形 189"/>
            <p:cNvSpPr/>
            <p:nvPr/>
          </p:nvSpPr>
          <p:spPr>
            <a:xfrm>
              <a:off x="4466465" y="4324489"/>
              <a:ext cx="811586" cy="1902038"/>
            </a:xfrm>
            <a:prstGeom prst="triangle">
              <a:avLst/>
            </a:prstGeom>
            <a:noFill/>
            <a:ln w="28575" cmpd="sng">
              <a:solidFill>
                <a:srgbClr val="0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8224450" y="2725373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8197462" y="304978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8089528" y="3383736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5357980" y="3081078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 rot="16890635">
              <a:off x="114829" y="4799308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 rot="16691087">
              <a:off x="3215443" y="4817070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 rot="17270677">
              <a:off x="1305405" y="5485208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 rot="4176899">
              <a:off x="2157994" y="5476144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 rot="4176899">
              <a:off x="2509330" y="4780803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 rot="4714861">
              <a:off x="3970924" y="4813133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…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</p:grpSp>
      <p:sp>
        <p:nvSpPr>
          <p:cNvPr id="95" name="テキスト ボックス 94"/>
          <p:cNvSpPr txBox="1"/>
          <p:nvPr/>
        </p:nvSpPr>
        <p:spPr>
          <a:xfrm>
            <a:off x="973075" y="2757836"/>
            <a:ext cx="769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P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9" name="直線矢印コネクタ 8"/>
          <p:cNvCxnSpPr>
            <a:stCxn id="95" idx="3"/>
          </p:cNvCxnSpPr>
          <p:nvPr/>
        </p:nvCxnSpPr>
        <p:spPr>
          <a:xfrm>
            <a:off x="1742415" y="2988669"/>
            <a:ext cx="400210" cy="230832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コンテンツ プレースホルダー 1"/>
          <p:cNvSpPr txBox="1">
            <a:spLocks/>
          </p:cNvSpPr>
          <p:nvPr/>
        </p:nvSpPr>
        <p:spPr>
          <a:xfrm>
            <a:off x="543921" y="1307779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2400" u="sng" smtClean="0"/>
              <a:t>Example</a:t>
            </a:r>
            <a:endParaRPr lang="en-US" altLang="ja-JP" sz="2400" u="sng" dirty="0" smtClean="0"/>
          </a:p>
        </p:txBody>
      </p:sp>
      <p:sp>
        <p:nvSpPr>
          <p:cNvPr id="97" name="コンテンツ プレースホルダー 1"/>
          <p:cNvSpPr txBox="1">
            <a:spLocks/>
          </p:cNvSpPr>
          <p:nvPr/>
        </p:nvSpPr>
        <p:spPr>
          <a:xfrm>
            <a:off x="1868242" y="1307779"/>
            <a:ext cx="2188498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altLang="ja-JP" sz="2400" i="1" dirty="0" smtClean="0">
                <a:latin typeface="Times New Roman"/>
                <a:cs typeface="Times New Roman"/>
              </a:rPr>
              <a:t>P</a:t>
            </a:r>
            <a:r>
              <a:rPr lang="en-US" altLang="ja-JP" sz="2400" dirty="0" smtClean="0">
                <a:latin typeface="Times New Roman"/>
                <a:cs typeface="Times New Roman"/>
              </a:rPr>
              <a:t> =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aa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d</a:t>
            </a:r>
            <a:r>
              <a:rPr lang="en-US" altLang="ja-JP" sz="2400" dirty="0" smtClean="0">
                <a:latin typeface="Times New Roman"/>
                <a:cs typeface="Times New Roman"/>
              </a:rPr>
              <a:t> =</a:t>
            </a:r>
            <a:r>
              <a:rPr lang="en-US" altLang="ja-JP" sz="2400" dirty="0" smtClean="0"/>
              <a:t> 2</a:t>
            </a:r>
          </a:p>
        </p:txBody>
      </p:sp>
      <p:sp>
        <p:nvSpPr>
          <p:cNvPr id="99" name="コンテンツ プレースホルダー 1"/>
          <p:cNvSpPr txBox="1">
            <a:spLocks/>
          </p:cNvSpPr>
          <p:nvPr/>
        </p:nvSpPr>
        <p:spPr>
          <a:xfrm>
            <a:off x="543922" y="1723542"/>
            <a:ext cx="8047630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i="1" dirty="0" smtClean="0">
                <a:latin typeface="Times New Roman"/>
                <a:cs typeface="Times New Roman"/>
              </a:rPr>
              <a:t>T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sz="2400" dirty="0" smtClean="0">
                <a:latin typeface="Times New Roman"/>
                <a:cs typeface="Times New Roman"/>
              </a:rPr>
              <a:t> =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abab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aaba</a:t>
            </a:r>
            <a:r>
              <a:rPr lang="en-US" altLang="ja-JP" sz="2400" dirty="0" err="1" smtClean="0"/>
              <a:t>a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aac</a:t>
            </a:r>
            <a:r>
              <a:rPr lang="en-US" altLang="ja-JP" sz="2400" dirty="0" err="1" smtClean="0"/>
              <a:t>b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T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cb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aaba</a:t>
            </a:r>
            <a:r>
              <a:rPr lang="en-US" altLang="ja-JP" sz="2400" dirty="0" err="1" smtClean="0"/>
              <a:t>cabaabc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T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bbab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aac</a:t>
            </a:r>
            <a:r>
              <a:rPr lang="en-US" altLang="ja-JP" sz="2400" dirty="0" err="1" smtClean="0"/>
              <a:t>a</a:t>
            </a:r>
            <a:endParaRPr lang="en-US" altLang="ja-JP" sz="2400" dirty="0"/>
          </a:p>
        </p:txBody>
      </p:sp>
      <p:sp>
        <p:nvSpPr>
          <p:cNvPr id="100" name="コンテンツ プレースホルダー 1"/>
          <p:cNvSpPr txBox="1">
            <a:spLocks/>
          </p:cNvSpPr>
          <p:nvPr/>
        </p:nvSpPr>
        <p:spPr>
          <a:xfrm>
            <a:off x="277328" y="2396696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2400" dirty="0" smtClean="0"/>
              <a:t>locus of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01" name="コンテンツ プレースホルダー 3"/>
          <p:cNvSpPr txBox="1">
            <a:spLocks/>
          </p:cNvSpPr>
          <p:nvPr/>
        </p:nvSpPr>
        <p:spPr>
          <a:xfrm>
            <a:off x="582301" y="6255038"/>
            <a:ext cx="8042276" cy="566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dirty="0" smtClean="0"/>
              <a:t>Such nodes exist in </a:t>
            </a:r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))</a:t>
            </a:r>
            <a:r>
              <a:rPr lang="en-US" altLang="ja-JP" dirty="0" smtClean="0"/>
              <a:t>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268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 cannot use related work [</a:t>
            </a:r>
            <a:r>
              <a:rPr kumimoji="1" lang="en-US" altLang="ja-JP" dirty="0" err="1" smtClean="0"/>
              <a:t>Kucherov</a:t>
            </a:r>
            <a:r>
              <a:rPr kumimoji="1" lang="en-US" altLang="ja-JP" dirty="0" smtClean="0"/>
              <a:t> et al.] directly.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36890" y="1826050"/>
            <a:ext cx="8164138" cy="1609829"/>
            <a:chOff x="536890" y="2697586"/>
            <a:chExt cx="8164138" cy="1609829"/>
          </a:xfrm>
        </p:grpSpPr>
        <p:sp>
          <p:nvSpPr>
            <p:cNvPr id="5" name="正方形/長方形 4"/>
            <p:cNvSpPr/>
            <p:nvPr/>
          </p:nvSpPr>
          <p:spPr>
            <a:xfrm>
              <a:off x="1291819" y="2853238"/>
              <a:ext cx="7409209" cy="437948"/>
            </a:xfrm>
            <a:prstGeom prst="rect">
              <a:avLst/>
            </a:prstGeom>
            <a:noFill/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36890" y="2697586"/>
              <a:ext cx="6343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3600" i="1" baseline="-25000" dirty="0">
                  <a:latin typeface="Times New Roman"/>
                  <a:cs typeface="Times New Roman"/>
                </a:rPr>
                <a:t>i</a:t>
              </a:r>
              <a:endParaRPr kumimoji="1" lang="ja-JP" altLang="en-US" sz="3600" i="1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856390" y="2900988"/>
              <a:ext cx="1059092" cy="342449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P</a:t>
              </a:r>
              <a:endParaRPr kumimoji="1" lang="ja-JP" altLang="en-US" sz="2800" i="1" dirty="0" smtClean="0">
                <a:latin typeface="Times New Roman"/>
                <a:cs typeface="Times New Roman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3856390" y="3392083"/>
              <a:ext cx="2843554" cy="0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olid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 rot="5400000">
              <a:off x="4225381" y="3669838"/>
              <a:ext cx="6288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i="1" dirty="0" smtClean="0">
                  <a:latin typeface="Times New Roman"/>
                  <a:cs typeface="Times New Roman"/>
                </a:rPr>
                <a:t>…</a:t>
              </a:r>
              <a:endParaRPr kumimoji="1" lang="ja-JP" altLang="en-US" sz="3600" baseline="-25000" dirty="0">
                <a:latin typeface="Times New Roman"/>
                <a:cs typeface="Times New Roman"/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3856390" y="3540515"/>
              <a:ext cx="2372806" cy="0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olid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393762" y="3540515"/>
              <a:ext cx="462628" cy="0"/>
            </a:xfrm>
            <a:prstGeom prst="line">
              <a:avLst/>
            </a:prstGeom>
            <a:ln w="38100" cmpd="sng">
              <a:solidFill>
                <a:srgbClr val="0000FF"/>
              </a:solidFill>
              <a:prstDash val="solid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856390" y="3711439"/>
              <a:ext cx="1967744" cy="0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olid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2988700" y="3711439"/>
              <a:ext cx="867690" cy="0"/>
            </a:xfrm>
            <a:prstGeom prst="line">
              <a:avLst/>
            </a:prstGeom>
            <a:ln w="38100" cmpd="sng">
              <a:solidFill>
                <a:srgbClr val="0000FF"/>
              </a:solidFill>
              <a:prstDash val="solid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856390" y="4225148"/>
              <a:ext cx="1059092" cy="0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olid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1915834" y="4225148"/>
              <a:ext cx="1940556" cy="0"/>
            </a:xfrm>
            <a:prstGeom prst="line">
              <a:avLst/>
            </a:prstGeom>
            <a:ln w="38100" cmpd="sng">
              <a:solidFill>
                <a:srgbClr val="0000FF"/>
              </a:solidFill>
              <a:prstDash val="solid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062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098567"/>
              </p:ext>
            </p:extLst>
          </p:nvPr>
        </p:nvGraphicFramePr>
        <p:xfrm>
          <a:off x="549275" y="1487923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Generic Words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551964"/>
              </p:ext>
            </p:extLst>
          </p:nvPr>
        </p:nvGraphicFramePr>
        <p:xfrm>
          <a:off x="549275" y="2339886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177919"/>
              </p:ext>
            </p:extLst>
          </p:nvPr>
        </p:nvGraphicFramePr>
        <p:xfrm>
          <a:off x="549275" y="3191849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502697"/>
              </p:ext>
            </p:extLst>
          </p:nvPr>
        </p:nvGraphicFramePr>
        <p:xfrm>
          <a:off x="549275" y="4043812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252937"/>
              </p:ext>
            </p:extLst>
          </p:nvPr>
        </p:nvGraphicFramePr>
        <p:xfrm>
          <a:off x="549275" y="4895776"/>
          <a:ext cx="8042292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2"/>
                <a:gridCol w="378770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  <a:gridCol w="47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四角形吹き出し 9"/>
          <p:cNvSpPr/>
          <p:nvPr/>
        </p:nvSpPr>
        <p:spPr>
          <a:xfrm>
            <a:off x="3676085" y="5879458"/>
            <a:ext cx="4915482" cy="591231"/>
          </a:xfrm>
          <a:prstGeom prst="wedgeRectCallout">
            <a:avLst>
              <a:gd name="adj1" fmla="val -49564"/>
              <a:gd name="adj2" fmla="val -113426"/>
            </a:avLst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solidFill>
                  <a:srgbClr val="000000"/>
                </a:solidFill>
                <a:latin typeface="Calibri"/>
                <a:cs typeface="Calibri"/>
              </a:rPr>
              <a:t>generic (or characteristic)</a:t>
            </a:r>
            <a:endParaRPr kumimoji="1" lang="ja-JP" altLang="en-US" sz="32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31373" y="2474407"/>
            <a:ext cx="461694" cy="29604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31373" y="3327526"/>
            <a:ext cx="461694" cy="29604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31373" y="5035524"/>
            <a:ext cx="461694" cy="29604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6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Idea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549275" y="2536652"/>
            <a:ext cx="8042276" cy="1024203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cand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{v | 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v</a:t>
            </a:r>
            <a:r>
              <a:rPr lang="en-US" altLang="ja-JP" sz="2800" dirty="0" err="1" smtClean="0">
                <a:latin typeface="Times New Roman"/>
                <a:cs typeface="Times New Roman"/>
              </a:rPr>
              <a:t>∈</a:t>
            </a:r>
            <a:r>
              <a:rPr lang="en-US" altLang="ja-JP" sz="2800" i="1" dirty="0" err="1" smtClean="0">
                <a:latin typeface="Times New Roman"/>
                <a:cs typeface="Times New Roman"/>
              </a:rPr>
              <a:t>GS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lang="en-US" altLang="ja-JP" sz="2800" dirty="0" smtClean="0">
                <a:latin typeface="Times New Roman"/>
                <a:cs typeface="Times New Roman"/>
              </a:rPr>
              <a:t>(r(u)), </a:t>
            </a:r>
            <a:br>
              <a:rPr lang="en-US" altLang="ja-JP" sz="2800" dirty="0" smtClean="0">
                <a:latin typeface="Times New Roman"/>
                <a:cs typeface="Times New Roman"/>
              </a:rPr>
            </a:br>
            <a:r>
              <a:rPr lang="en-US" altLang="ja-JP" sz="2800" dirty="0" smtClean="0">
                <a:latin typeface="Times New Roman"/>
                <a:cs typeface="Times New Roman"/>
              </a:rPr>
              <a:t>                       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(v) 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d, </a:t>
            </a:r>
            <a:r>
              <a:rPr kumimoji="1" lang="en-US" altLang="ja-JP" sz="2800" i="1" dirty="0" err="1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>
                <a:latin typeface="Times New Roman"/>
                <a:cs typeface="Times New Roman"/>
              </a:rPr>
              <a:t>R</a:t>
            </a:r>
            <a:r>
              <a:rPr kumimoji="1" lang="en-US" altLang="ja-JP" sz="2800" dirty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549275" y="5663698"/>
            <a:ext cx="8042276" cy="598085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>
                <a:latin typeface="Times New Roman"/>
                <a:cs typeface="Times New Roman"/>
              </a:rPr>
              <a:t>C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and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REx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∪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u</a:t>
            </a:r>
            <a:r>
              <a:rPr lang="en-US" altLang="ja-JP" sz="2800" baseline="-25000" dirty="0">
                <a:latin typeface="Times New Roman"/>
                <a:cs typeface="Times New Roman"/>
              </a:rPr>
              <a:t>∈ </a:t>
            </a:r>
            <a:r>
              <a:rPr lang="en-US" altLang="ja-JP" sz="2800" baseline="-25000" dirty="0" err="1" smtClean="0">
                <a:latin typeface="Times New Roman"/>
                <a:cs typeface="Times New Roman"/>
              </a:rPr>
              <a:t>REx</a:t>
            </a:r>
            <a:r>
              <a:rPr lang="en-US" altLang="ja-JP" sz="2800" baseline="-25000" dirty="0" smtClean="0">
                <a:latin typeface="Times New Roman"/>
                <a:cs typeface="Times New Roman"/>
              </a:rPr>
              <a:t> </a:t>
            </a:r>
            <a:r>
              <a:rPr lang="en-US" altLang="ja-JP" sz="2800" dirty="0" err="1" smtClean="0">
                <a:latin typeface="Times New Roman"/>
                <a:cs typeface="Times New Roman"/>
              </a:rPr>
              <a:t>cand</a:t>
            </a:r>
            <a:r>
              <a:rPr lang="en-US" altLang="ja-JP" sz="2800" dirty="0" smtClean="0">
                <a:latin typeface="Times New Roman"/>
                <a:cs typeface="Times New Roman"/>
              </a:rPr>
              <a:t>(u)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49275" y="4238808"/>
            <a:ext cx="8042276" cy="710011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REx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{u | </a:t>
            </a:r>
            <a:r>
              <a:rPr kumimoji="1" lang="en-US" altLang="ja-JP" sz="2800" dirty="0" err="1">
                <a:latin typeface="Times New Roman"/>
                <a:cs typeface="Times New Roman"/>
              </a:rPr>
              <a:t>u</a:t>
            </a:r>
            <a:r>
              <a:rPr lang="en-US" altLang="ja-JP" sz="2800" dirty="0" err="1" smtClean="0">
                <a:latin typeface="Times New Roman"/>
                <a:cs typeface="Times New Roman"/>
              </a:rPr>
              <a:t>∈</a:t>
            </a:r>
            <a:r>
              <a:rPr lang="en-US" altLang="ja-JP" sz="2800" i="1" dirty="0" err="1" smtClean="0">
                <a:latin typeface="Times New Roman"/>
                <a:cs typeface="Times New Roman"/>
              </a:rPr>
              <a:t>GS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lang="en-US" altLang="ja-JP" sz="2800" dirty="0" smtClean="0">
                <a:latin typeface="Times New Roman"/>
                <a:cs typeface="Times New Roman"/>
              </a:rPr>
              <a:t>(</a:t>
            </a:r>
            <a:r>
              <a:rPr lang="en-US" altLang="ja-JP" sz="2800" dirty="0">
                <a:latin typeface="Times New Roman"/>
                <a:cs typeface="Times New Roman"/>
              </a:rPr>
              <a:t>L</a:t>
            </a:r>
            <a:r>
              <a:rPr lang="en-US" altLang="ja-JP" sz="2800" dirty="0" smtClean="0">
                <a:latin typeface="Times New Roman"/>
                <a:cs typeface="Times New Roman"/>
              </a:rPr>
              <a:t>(</a:t>
            </a:r>
            <a:r>
              <a:rPr lang="en-US" altLang="ja-JP" sz="2800" dirty="0">
                <a:latin typeface="Times New Roman"/>
                <a:cs typeface="Times New Roman"/>
              </a:rPr>
              <a:t>P</a:t>
            </a:r>
            <a:r>
              <a:rPr lang="en-US" altLang="ja-JP" sz="2800" dirty="0" smtClean="0">
                <a:latin typeface="Times New Roman"/>
                <a:cs typeface="Times New Roman"/>
              </a:rPr>
              <a:t>)),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dirty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}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39" name="コンテンツ プレースホルダー 38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37147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We define such a set of candidates </a:t>
            </a:r>
            <a:r>
              <a:rPr lang="en-US" altLang="ja-JP" dirty="0" err="1"/>
              <a:t>Cand</a:t>
            </a:r>
            <a:r>
              <a:rPr lang="en-US" altLang="ja-JP" dirty="0"/>
              <a:t>(</a:t>
            </a:r>
            <a:r>
              <a:rPr lang="en-US" altLang="ja-JP" dirty="0" err="1"/>
              <a:t>REx</a:t>
            </a:r>
            <a:r>
              <a:rPr lang="en-US" altLang="ja-JP" dirty="0"/>
              <a:t>) </a:t>
            </a:r>
            <a:br>
              <a:rPr lang="en-US" altLang="ja-JP" dirty="0"/>
            </a:br>
            <a:r>
              <a:rPr lang="en-US" altLang="ja-JP" dirty="0"/>
              <a:t>as the following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55" name="コンテンツ プレースホルダー 38"/>
          <p:cNvSpPr txBox="1">
            <a:spLocks/>
          </p:cNvSpPr>
          <p:nvPr/>
        </p:nvSpPr>
        <p:spPr>
          <a:xfrm>
            <a:off x="549275" y="2057904"/>
            <a:ext cx="8042276" cy="56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dirty="0" smtClean="0">
                <a:solidFill>
                  <a:srgbClr val="FF0000"/>
                </a:solidFill>
              </a:rPr>
              <a:t>d-left-maximal extensions</a:t>
            </a:r>
            <a:r>
              <a:rPr lang="en-US" altLang="ja-JP" u="sng" dirty="0" smtClean="0"/>
              <a:t> of a right extension of P</a:t>
            </a:r>
            <a:endParaRPr lang="en-US" altLang="ja-JP" u="sng" dirty="0"/>
          </a:p>
        </p:txBody>
      </p:sp>
      <p:sp>
        <p:nvSpPr>
          <p:cNvPr id="56" name="コンテンツ プレースホルダー 38"/>
          <p:cNvSpPr txBox="1">
            <a:spLocks/>
          </p:cNvSpPr>
          <p:nvPr/>
        </p:nvSpPr>
        <p:spPr>
          <a:xfrm>
            <a:off x="549275" y="3775973"/>
            <a:ext cx="8042276" cy="56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dirty="0" smtClean="0">
                <a:solidFill>
                  <a:srgbClr val="0000FF"/>
                </a:solidFill>
              </a:rPr>
              <a:t>right extensions of P</a:t>
            </a:r>
            <a:endParaRPr lang="en-US" altLang="ja-JP" u="sng" dirty="0">
              <a:solidFill>
                <a:srgbClr val="0000FF"/>
              </a:solidFill>
            </a:endParaRPr>
          </a:p>
        </p:txBody>
      </p:sp>
      <p:sp>
        <p:nvSpPr>
          <p:cNvPr id="58" name="コンテンツ プレースホルダー 38"/>
          <p:cNvSpPr txBox="1">
            <a:spLocks/>
          </p:cNvSpPr>
          <p:nvPr/>
        </p:nvSpPr>
        <p:spPr>
          <a:xfrm>
            <a:off x="549275" y="5191569"/>
            <a:ext cx="8042276" cy="56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dirty="0" smtClean="0"/>
              <a:t>candidates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244369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06999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 define a set of answers </a:t>
            </a:r>
            <a:r>
              <a:rPr kumimoji="1" lang="en-US" altLang="ja-JP" dirty="0" err="1" smtClean="0"/>
              <a:t>Cand</a:t>
            </a:r>
            <a:r>
              <a:rPr kumimoji="1" lang="en-US" altLang="ja-JP" dirty="0" smtClean="0"/>
              <a:t>’(</a:t>
            </a:r>
            <a:r>
              <a:rPr kumimoji="1" lang="en-US" altLang="ja-JP" dirty="0" err="1" smtClean="0"/>
              <a:t>REx</a:t>
            </a:r>
            <a:r>
              <a:rPr kumimoji="1" lang="en-US" altLang="ja-JP" dirty="0" smtClean="0"/>
              <a:t>),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by removing non-answers from </a:t>
            </a:r>
            <a:r>
              <a:rPr lang="en-US" altLang="ja-JP" dirty="0" err="1" smtClean="0"/>
              <a:t>Cand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REx</a:t>
            </a:r>
            <a:r>
              <a:rPr lang="en-US" altLang="ja-JP" dirty="0" smtClean="0"/>
              <a:t>).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49275" y="2536652"/>
            <a:ext cx="8042276" cy="1024203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cand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’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{v | 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v</a:t>
            </a:r>
            <a:r>
              <a:rPr lang="en-US" altLang="ja-JP" sz="2800" dirty="0" err="1" smtClean="0">
                <a:latin typeface="Times New Roman"/>
                <a:cs typeface="Times New Roman"/>
              </a:rPr>
              <a:t>∈</a:t>
            </a:r>
            <a:r>
              <a:rPr lang="en-US" altLang="ja-JP" sz="2800" i="1" dirty="0" err="1" smtClean="0">
                <a:latin typeface="Times New Roman"/>
                <a:cs typeface="Times New Roman"/>
              </a:rPr>
              <a:t>GS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lang="en-US" altLang="ja-JP" sz="2800" dirty="0" smtClean="0">
                <a:latin typeface="Times New Roman"/>
                <a:cs typeface="Times New Roman"/>
              </a:rPr>
              <a:t>(r(u)),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(v) ≥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d, </a:t>
            </a:r>
            <a:br>
              <a:rPr kumimoji="1" lang="en-US" altLang="ja-JP" sz="2800" i="1" dirty="0" smtClean="0">
                <a:latin typeface="Times New Roman"/>
                <a:cs typeface="Times New Roman"/>
              </a:rPr>
            </a:br>
            <a:r>
              <a:rPr kumimoji="1" lang="en-US" altLang="ja-JP" sz="2800" i="1" dirty="0" smtClean="0">
                <a:latin typeface="Times New Roman"/>
                <a:cs typeface="Times New Roman"/>
              </a:rPr>
              <a:t>                        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000" i="1" baseline="30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dirty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kumimoji="1" lang="en-US" altLang="ja-JP" sz="2800" dirty="0">
                <a:latin typeface="Times New Roman"/>
                <a:cs typeface="Times New Roman"/>
              </a:rPr>
              <a:t>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d, MFC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&lt;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}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9275" y="4754955"/>
            <a:ext cx="8042276" cy="598085"/>
          </a:xfrm>
          <a:prstGeom prst="rect">
            <a:avLst/>
          </a:prstGeom>
          <a:noFill/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Cand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’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REx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∪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u</a:t>
            </a:r>
            <a:r>
              <a:rPr lang="en-US" altLang="ja-JP" sz="2800" baseline="-25000" dirty="0">
                <a:latin typeface="Times New Roman"/>
                <a:cs typeface="Times New Roman"/>
              </a:rPr>
              <a:t>∈ </a:t>
            </a:r>
            <a:r>
              <a:rPr lang="en-US" altLang="ja-JP" sz="2800" baseline="-25000" dirty="0" err="1" smtClean="0">
                <a:latin typeface="Times New Roman"/>
                <a:cs typeface="Times New Roman"/>
              </a:rPr>
              <a:t>REx</a:t>
            </a:r>
            <a:r>
              <a:rPr lang="en-US" altLang="ja-JP" sz="2800" baseline="-25000" dirty="0" smtClean="0">
                <a:latin typeface="Times New Roman"/>
                <a:cs typeface="Times New Roman"/>
              </a:rPr>
              <a:t> </a:t>
            </a:r>
            <a:r>
              <a:rPr lang="en-US" altLang="ja-JP" sz="2800" dirty="0" err="1" smtClean="0">
                <a:latin typeface="Times New Roman"/>
                <a:cs typeface="Times New Roman"/>
              </a:rPr>
              <a:t>cand</a:t>
            </a:r>
            <a:r>
              <a:rPr lang="en-US" altLang="ja-JP" sz="2800" dirty="0" smtClean="0">
                <a:latin typeface="Times New Roman"/>
                <a:cs typeface="Times New Roman"/>
              </a:rPr>
              <a:t>’(u)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  <p:sp>
        <p:nvSpPr>
          <p:cNvPr id="7" name="コンテンツ プレースホルダー 38"/>
          <p:cNvSpPr txBox="1">
            <a:spLocks/>
          </p:cNvSpPr>
          <p:nvPr/>
        </p:nvSpPr>
        <p:spPr>
          <a:xfrm>
            <a:off x="549275" y="2057904"/>
            <a:ext cx="8042276" cy="56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dirty="0" smtClean="0">
                <a:solidFill>
                  <a:srgbClr val="000000"/>
                </a:solidFill>
              </a:rPr>
              <a:t>d-left-maximal extensions of a right extension of P</a:t>
            </a:r>
            <a:endParaRPr lang="en-US" altLang="ja-JP" u="sng" dirty="0">
              <a:solidFill>
                <a:srgbClr val="000000"/>
              </a:solidFill>
            </a:endParaRPr>
          </a:p>
        </p:txBody>
      </p:sp>
      <p:sp>
        <p:nvSpPr>
          <p:cNvPr id="9" name="コンテンツ プレースホルダー 38"/>
          <p:cNvSpPr txBox="1">
            <a:spLocks/>
          </p:cNvSpPr>
          <p:nvPr/>
        </p:nvSpPr>
        <p:spPr>
          <a:xfrm>
            <a:off x="549275" y="4282826"/>
            <a:ext cx="8042276" cy="56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dirty="0" smtClean="0"/>
              <a:t>answers (with duplications)</a:t>
            </a:r>
            <a:endParaRPr lang="en-US" altLang="ja-JP" u="sng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5550444" y="3517059"/>
            <a:ext cx="1729724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550444" y="3515996"/>
            <a:ext cx="1729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  <a:latin typeface="Calibri"/>
                <a:cs typeface="Calibri"/>
              </a:rPr>
              <a:t>added</a:t>
            </a:r>
            <a:endParaRPr kumimoji="1" lang="ja-JP" alt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667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992353" y="2629970"/>
            <a:ext cx="2932068" cy="3862629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i="1" dirty="0" smtClean="0">
                <a:latin typeface="Times New Roman"/>
                <a:cs typeface="Times New Roman"/>
              </a:rPr>
              <a:t>MFC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dirty="0" smtClean="0"/>
              <a:t>) = 3</a:t>
            </a:r>
          </a:p>
          <a:p>
            <a:pPr marL="0" indent="0">
              <a:buNone/>
            </a:pP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/>
              <a:t>)</a:t>
            </a:r>
            <a:r>
              <a:rPr lang="en-US" altLang="ja-JP" i="1" baseline="30000" dirty="0">
                <a:latin typeface="Times New Roman"/>
                <a:cs typeface="Times New Roman"/>
              </a:rPr>
              <a:t>R</a:t>
            </a:r>
            <a:r>
              <a:rPr lang="en-US" altLang="ja-JP" dirty="0" smtClean="0"/>
              <a:t> is followed by “a” in 3 distinct strings.</a:t>
            </a:r>
          </a:p>
          <a:p>
            <a:pPr marL="0" indent="0">
              <a:buNone/>
            </a:pP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/>
              <a:t>)</a:t>
            </a:r>
            <a:r>
              <a:rPr lang="en-US" altLang="ja-JP" i="1" baseline="30000" dirty="0">
                <a:latin typeface="Times New Roman"/>
                <a:cs typeface="Times New Roman"/>
              </a:rPr>
              <a:t>R</a:t>
            </a:r>
            <a:r>
              <a:rPr lang="en-US" altLang="ja-JP" dirty="0" smtClean="0"/>
              <a:t> </a:t>
            </a:r>
            <a:r>
              <a:rPr lang="en-US" altLang="ja-JP" dirty="0"/>
              <a:t>is followed by </a:t>
            </a:r>
            <a:r>
              <a:rPr lang="en-US" altLang="ja-JP" dirty="0" smtClean="0"/>
              <a:t>“b” </a:t>
            </a:r>
            <a:r>
              <a:rPr lang="en-US" altLang="ja-JP" dirty="0"/>
              <a:t>in </a:t>
            </a:r>
            <a:r>
              <a:rPr lang="en-US" altLang="ja-JP" dirty="0" smtClean="0"/>
              <a:t>2 </a:t>
            </a:r>
            <a:r>
              <a:rPr lang="en-US" altLang="ja-JP" dirty="0"/>
              <a:t>distinct strings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Non-answers</a:t>
            </a:r>
            <a:endParaRPr kumimoji="1" lang="ja-JP" altLang="en-US" dirty="0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549275" y="870269"/>
            <a:ext cx="8042276" cy="1122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>
                <a:latin typeface="Times New Roman"/>
                <a:cs typeface="Times New Roman"/>
              </a:rPr>
              <a:t>MFC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: the maximum number of strings in 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/>
              <a:t> which have </a:t>
            </a: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/>
              <a:t>)</a:t>
            </a:r>
            <a:r>
              <a:rPr lang="en-US" altLang="ja-JP" i="1" baseline="30000" dirty="0" err="1">
                <a:latin typeface="Times New Roman"/>
                <a:cs typeface="Times New Roman"/>
              </a:rPr>
              <a:t>R</a:t>
            </a:r>
            <a:r>
              <a:rPr lang="en-US" altLang="ja-JP" i="1" dirty="0" err="1">
                <a:latin typeface="Times New Roman"/>
                <a:cs typeface="Times New Roman"/>
              </a:rPr>
              <a:t>c</a:t>
            </a:r>
            <a:r>
              <a:rPr lang="en-US" altLang="ja-JP" dirty="0"/>
              <a:t> as a substring for any character </a:t>
            </a:r>
            <a:r>
              <a:rPr lang="en-US" altLang="ja-JP" i="1" dirty="0">
                <a:latin typeface="Times New Roman"/>
                <a:cs typeface="Times New Roman"/>
              </a:rPr>
              <a:t>c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grpSp>
        <p:nvGrpSpPr>
          <p:cNvPr id="5" name="図形グループ 4"/>
          <p:cNvGrpSpPr/>
          <p:nvPr/>
        </p:nvGrpSpPr>
        <p:grpSpPr>
          <a:xfrm>
            <a:off x="549275" y="2652190"/>
            <a:ext cx="5252997" cy="3128970"/>
            <a:chOff x="142332" y="2218934"/>
            <a:chExt cx="5252997" cy="3128970"/>
          </a:xfrm>
        </p:grpSpPr>
        <p:sp>
          <p:nvSpPr>
            <p:cNvPr id="6" name="正方形/長方形 5"/>
            <p:cNvSpPr/>
            <p:nvPr/>
          </p:nvSpPr>
          <p:spPr>
            <a:xfrm>
              <a:off x="572762" y="2302081"/>
              <a:ext cx="4822567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2332" y="2218934"/>
              <a:ext cx="495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72762" y="2964410"/>
              <a:ext cx="4822567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2332" y="2881263"/>
              <a:ext cx="495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72762" y="3634882"/>
              <a:ext cx="4822567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42332" y="3543592"/>
              <a:ext cx="495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72762" y="4297211"/>
              <a:ext cx="4822567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42332" y="4214064"/>
              <a:ext cx="495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72762" y="4959541"/>
              <a:ext cx="4822567" cy="3883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mpd="sng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42332" y="4876394"/>
              <a:ext cx="495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T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24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031051" y="2349051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 smtClean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 smtClean="0">
                <a:latin typeface="Times New Roman"/>
                <a:cs typeface="Times New Roman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205391" y="3010232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>
                <a:latin typeface="Times New Roman"/>
                <a:cs typeface="Times New Roman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324014" y="3676775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>
                <a:latin typeface="Times New Roman"/>
                <a:cs typeface="Times New Roman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445531" y="3686242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>
                <a:latin typeface="Times New Roman"/>
                <a:cs typeface="Times New Roman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860387" y="5004405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>
                <a:latin typeface="Times New Roman"/>
                <a:cs typeface="Times New Roman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244771" y="2349051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>
                  <a:latin typeface="Calibri"/>
                  <a:cs typeface="Calibri"/>
                </a:rPr>
                <a:t>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543652" y="3676775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>
                  <a:latin typeface="Calibri"/>
                  <a:cs typeface="Calibri"/>
                </a:rPr>
                <a:t>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69186" y="3676775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>
                  <a:latin typeface="Calibri"/>
                  <a:cs typeface="Calibri"/>
                </a:rPr>
                <a:t>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758497" y="4342452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>
                  <a:latin typeface="Calibri"/>
                  <a:cs typeface="Calibri"/>
                </a:rPr>
                <a:t>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546851" y="4342452"/>
              <a:ext cx="1174340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i="1" dirty="0" err="1" smtClean="0">
                  <a:latin typeface="Times New Roman"/>
                  <a:cs typeface="Times New Roman"/>
                </a:rPr>
                <a:t>str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i="1" dirty="0">
                  <a:latin typeface="Times New Roman"/>
                  <a:cs typeface="Times New Roman"/>
                </a:rPr>
                <a:t>v</a:t>
              </a:r>
              <a:r>
                <a:rPr kumimoji="1" lang="en-US" altLang="ja-JP" sz="24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400" i="1" baseline="30000" dirty="0" smtClean="0">
                  <a:latin typeface="Times New Roman"/>
                  <a:cs typeface="Times New Roman"/>
                </a:rPr>
                <a:t>R</a:t>
              </a:r>
              <a:endParaRPr kumimoji="1" lang="ja-JP" altLang="en-US" sz="2400" i="1" baseline="30000" dirty="0">
                <a:latin typeface="Times New Roman"/>
                <a:cs typeface="Times New Roman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086768" y="5007750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alibri"/>
                  <a:cs typeface="Calibri"/>
                </a:rPr>
                <a:t>b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430952" y="3011808"/>
              <a:ext cx="292963" cy="29389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alibri"/>
                  <a:cs typeface="Calibri"/>
                </a:rPr>
                <a:t>b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sp>
        <p:nvSpPr>
          <p:cNvPr id="29" name="コンテンツ プレースホルダー 1"/>
          <p:cNvSpPr txBox="1">
            <a:spLocks/>
          </p:cNvSpPr>
          <p:nvPr/>
        </p:nvSpPr>
        <p:spPr>
          <a:xfrm>
            <a:off x="549275" y="1992666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smtClean="0"/>
              <a:t>Example</a:t>
            </a:r>
            <a:endParaRPr lang="en-US" altLang="ja-JP" u="sng" dirty="0" smtClean="0"/>
          </a:p>
        </p:txBody>
      </p:sp>
    </p:spTree>
    <p:extLst>
      <p:ext uri="{BB962C8B-B14F-4D97-AF65-F5344CB8AC3E}">
        <p14:creationId xmlns:p14="http://schemas.microsoft.com/office/powerpoint/2010/main" val="39608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2796817"/>
            <a:ext cx="1465087" cy="558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u="sng" dirty="0" smtClean="0"/>
              <a:t>Example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d</a:t>
            </a:r>
            <a:r>
              <a:rPr lang="en-US" altLang="ja-JP" dirty="0"/>
              <a:t>-Right-Maximal</a:t>
            </a:r>
            <a:r>
              <a:rPr lang="ja-JP" altLang="en-US" dirty="0"/>
              <a:t> </a:t>
            </a:r>
            <a:r>
              <a:rPr lang="en-US" altLang="ja-JP" dirty="0"/>
              <a:t>Generic</a:t>
            </a:r>
            <a:r>
              <a:rPr lang="ja-JP" altLang="en-US" dirty="0"/>
              <a:t> </a:t>
            </a:r>
            <a:r>
              <a:rPr lang="en-US" altLang="ja-JP" dirty="0"/>
              <a:t>Words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862026"/>
            <a:ext cx="8042276" cy="1844278"/>
            <a:chOff x="549275" y="3860587"/>
            <a:chExt cx="8042276" cy="1844278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62671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= {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…,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i="1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}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be a set of strings.</a:t>
              </a:r>
              <a:r>
                <a:rPr kumimoji="1" lang="ja-JP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/>
              </a:r>
              <a:b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Given a pattern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and positive integer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(≤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compute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4943694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Problem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[</a:t>
              </a:r>
              <a:r>
                <a:rPr kumimoji="1" lang="en-US" altLang="en-US" sz="2400" dirty="0" err="1" smtClean="0">
                  <a:latin typeface="Calibri"/>
                  <a:cs typeface="Calibri"/>
                </a:rPr>
                <a:t>Kucherov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et al., SPIRE 2012]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graphicFrame>
        <p:nvGraphicFramePr>
          <p:cNvPr id="9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926955"/>
              </p:ext>
            </p:extLst>
          </p:nvPr>
        </p:nvGraphicFramePr>
        <p:xfrm>
          <a:off x="549275" y="3457883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181081"/>
              </p:ext>
            </p:extLst>
          </p:nvPr>
        </p:nvGraphicFramePr>
        <p:xfrm>
          <a:off x="549271" y="4343845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433508"/>
              </p:ext>
            </p:extLst>
          </p:nvPr>
        </p:nvGraphicFramePr>
        <p:xfrm>
          <a:off x="549275" y="5229806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コンテンツ プレースホルダー 1"/>
          <p:cNvSpPr txBox="1">
            <a:spLocks/>
          </p:cNvSpPr>
          <p:nvPr/>
        </p:nvSpPr>
        <p:spPr>
          <a:xfrm>
            <a:off x="2245271" y="2796817"/>
            <a:ext cx="2188498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aa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2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455372" y="4106085"/>
            <a:ext cx="1623972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750443" y="4106085"/>
            <a:ext cx="2130745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696018" y="4959202"/>
            <a:ext cx="2130745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3750443" y="5856997"/>
            <a:ext cx="1623972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コンテンツ プレースホルダー 1"/>
          <p:cNvSpPr txBox="1">
            <a:spLocks/>
          </p:cNvSpPr>
          <p:nvPr/>
        </p:nvSpPr>
        <p:spPr>
          <a:xfrm>
            <a:off x="549274" y="6058650"/>
            <a:ext cx="8042277" cy="55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3200" i="1" dirty="0" smtClean="0">
                <a:latin typeface="Times New Roman"/>
                <a:cs typeface="Times New Roman"/>
              </a:rPr>
              <a:t>output</a:t>
            </a:r>
            <a:r>
              <a:rPr lang="en-US" altLang="ja-JP" sz="3200" dirty="0" smtClean="0">
                <a:latin typeface="Times New Roman"/>
                <a:cs typeface="Times New Roman"/>
              </a:rPr>
              <a:t> =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latin typeface="Times New Roman"/>
                <a:cs typeface="Times New Roman"/>
              </a:rPr>
              <a:t>{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aaba</a:t>
            </a:r>
            <a:r>
              <a:rPr lang="en-US" altLang="ja-JP" sz="3200" dirty="0" smtClean="0">
                <a:latin typeface="Times New Roman"/>
                <a:cs typeface="Times New Roman"/>
              </a:rPr>
              <a:t>,</a:t>
            </a:r>
            <a:r>
              <a:rPr lang="en-US" altLang="ja-JP" sz="3200" dirty="0" smtClean="0"/>
              <a:t> </a:t>
            </a:r>
            <a:r>
              <a:rPr lang="en-US" altLang="ja-JP" sz="3200" dirty="0" err="1" smtClean="0">
                <a:solidFill>
                  <a:srgbClr val="0000FF"/>
                </a:solidFill>
              </a:rPr>
              <a:t>aac</a:t>
            </a:r>
            <a:r>
              <a:rPr lang="en-US" altLang="ja-JP" sz="3200" dirty="0" smtClean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161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Non-answers</a:t>
            </a:r>
            <a:endParaRPr kumimoji="1" lang="ja-JP" altLang="en-US" dirty="0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idx="1"/>
          </p:nvPr>
        </p:nvSpPr>
        <p:spPr>
          <a:xfrm>
            <a:off x="549275" y="2255435"/>
            <a:ext cx="8042276" cy="59123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By using this information, the following lemma holds.</a:t>
            </a:r>
            <a:endParaRPr kumimoji="1" lang="ja-JP" altLang="en-US" dirty="0"/>
          </a:p>
        </p:txBody>
      </p:sp>
      <p:grpSp>
        <p:nvGrpSpPr>
          <p:cNvPr id="30" name="図形グループ 29"/>
          <p:cNvGrpSpPr/>
          <p:nvPr/>
        </p:nvGrpSpPr>
        <p:grpSpPr>
          <a:xfrm>
            <a:off x="549275" y="2967104"/>
            <a:ext cx="8042276" cy="1390484"/>
            <a:chOff x="549275" y="3860587"/>
            <a:chExt cx="8042276" cy="1390484"/>
          </a:xfrm>
        </p:grpSpPr>
        <p:sp>
          <p:nvSpPr>
            <p:cNvPr id="31" name="正方形/長方形 30"/>
            <p:cNvSpPr/>
            <p:nvPr/>
          </p:nvSpPr>
          <p:spPr>
            <a:xfrm>
              <a:off x="549275" y="4078149"/>
              <a:ext cx="8042276" cy="1172922"/>
            </a:xfrm>
            <a:prstGeom prst="rect">
              <a:avLst/>
            </a:prstGeom>
            <a:noFill/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For any node 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v</a:t>
              </a:r>
              <a:r>
                <a:rPr lang="en-US" altLang="ja-JP" sz="2800" dirty="0" err="1" smtClean="0">
                  <a:latin typeface="Times New Roman"/>
                  <a:cs typeface="Times New Roman"/>
                </a:rPr>
                <a:t>∈</a:t>
              </a:r>
              <a:r>
                <a:rPr lang="en-US" altLang="ja-JP" sz="2800" i="1" dirty="0" err="1" smtClean="0">
                  <a:latin typeface="Times New Roman"/>
                  <a:cs typeface="Times New Roman"/>
                </a:rPr>
                <a:t>cand</a:t>
              </a:r>
              <a:r>
                <a:rPr lang="en-US" altLang="ja-JP" sz="2800" dirty="0" smtClean="0">
                  <a:latin typeface="Times New Roman"/>
                  <a:cs typeface="Times New Roman"/>
                </a:rPr>
                <a:t>(</a:t>
              </a:r>
              <a:r>
                <a:rPr lang="en-US" altLang="ja-JP" sz="2800" i="1" dirty="0" smtClean="0">
                  <a:latin typeface="Times New Roman"/>
                  <a:cs typeface="Times New Roman"/>
                </a:rPr>
                <a:t>u</a:t>
              </a:r>
              <a:r>
                <a:rPr lang="en-US" altLang="ja-JP" sz="2800" dirty="0" smtClean="0">
                  <a:latin typeface="Times New Roman"/>
                  <a:cs typeface="Times New Roman"/>
                </a:rPr>
                <a:t>)</a:t>
              </a:r>
              <a:r>
                <a:rPr lang="en-US" altLang="ja-JP" sz="2800" dirty="0" smtClean="0">
                  <a:latin typeface="Calibri"/>
                  <a:cs typeface="Calibri"/>
                </a:rPr>
                <a:t> for some </a:t>
              </a:r>
              <a:r>
                <a:rPr lang="en-US" altLang="ja-JP" sz="2800" i="1" dirty="0" err="1" smtClean="0">
                  <a:latin typeface="Times New Roman"/>
                  <a:cs typeface="Times New Roman"/>
                </a:rPr>
                <a:t>u</a:t>
              </a:r>
              <a:r>
                <a:rPr lang="en-US" altLang="ja-JP" sz="2800" dirty="0" err="1" smtClean="0">
                  <a:latin typeface="Times New Roman"/>
                  <a:cs typeface="Times New Roman"/>
                </a:rPr>
                <a:t>∈</a:t>
              </a:r>
              <a:r>
                <a:rPr lang="en-US" altLang="ja-JP" sz="2800" i="1" dirty="0" err="1" smtClean="0">
                  <a:latin typeface="Times New Roman"/>
                  <a:cs typeface="Times New Roman"/>
                </a:rPr>
                <a:t>REx</a:t>
              </a:r>
              <a:r>
                <a:rPr lang="en-US" altLang="ja-JP" sz="2800" dirty="0" smtClean="0">
                  <a:latin typeface="Calibri"/>
                  <a:cs typeface="Calibri"/>
                </a:rPr>
                <a:t>,</a:t>
              </a:r>
              <a:br>
                <a:rPr lang="en-US" altLang="ja-JP" sz="2800" dirty="0" smtClean="0">
                  <a:latin typeface="Calibri"/>
                  <a:cs typeface="Calibri"/>
                </a:rPr>
              </a:br>
              <a:r>
                <a:rPr lang="en-US" altLang="ja-JP" sz="2800" i="1" dirty="0">
                  <a:latin typeface="Times New Roman"/>
                  <a:cs typeface="Times New Roman"/>
                </a:rPr>
                <a:t>MFC</a:t>
              </a:r>
              <a:r>
                <a:rPr lang="en-US" altLang="ja-JP" sz="2800" dirty="0">
                  <a:latin typeface="Times New Roman"/>
                  <a:cs typeface="Times New Roman"/>
                </a:rPr>
                <a:t>(</a:t>
              </a:r>
              <a:r>
                <a:rPr lang="en-US" altLang="ja-JP" sz="2800" i="1" dirty="0">
                  <a:latin typeface="Times New Roman"/>
                  <a:cs typeface="Times New Roman"/>
                </a:rPr>
                <a:t>v</a:t>
              </a:r>
              <a:r>
                <a:rPr lang="en-US" altLang="ja-JP" sz="2800" dirty="0"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 smtClean="0">
                  <a:latin typeface="Times New Roman"/>
                  <a:cs typeface="Times New Roman"/>
                </a:rPr>
                <a:t>≥ </a:t>
              </a:r>
              <a:r>
                <a:rPr kumimoji="1" lang="en-US" altLang="ja-JP" sz="2800" i="1" dirty="0" smtClean="0"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 err="1" smtClean="0">
                  <a:latin typeface="Calibri"/>
                  <a:cs typeface="Calibri"/>
                </a:rPr>
                <a:t>iff</a:t>
              </a:r>
              <a:r>
                <a:rPr kumimoji="1" lang="en-US" altLang="ja-JP" sz="2800" dirty="0" smtClean="0">
                  <a:latin typeface="Calibri"/>
                  <a:cs typeface="Calibri"/>
                </a:rPr>
                <a:t> </a:t>
              </a:r>
              <a:r>
                <a:rPr lang="en-US" altLang="ja-JP" sz="2800" i="1" dirty="0" err="1">
                  <a:latin typeface="Times New Roman"/>
                  <a:cs typeface="Times New Roman"/>
                </a:rPr>
                <a:t>str</a:t>
              </a:r>
              <a:r>
                <a:rPr lang="en-US" altLang="ja-JP" sz="2800" dirty="0"/>
                <a:t>(</a:t>
              </a:r>
              <a:r>
                <a:rPr lang="en-US" altLang="ja-JP" sz="2800" i="1" dirty="0">
                  <a:latin typeface="Times New Roman"/>
                  <a:cs typeface="Times New Roman"/>
                </a:rPr>
                <a:t>v</a:t>
              </a:r>
              <a:r>
                <a:rPr lang="en-US" altLang="ja-JP" sz="2800" dirty="0"/>
                <a:t>)</a:t>
              </a:r>
              <a:r>
                <a:rPr lang="en-US" altLang="ja-JP" sz="2800" i="1" baseline="30000" dirty="0">
                  <a:latin typeface="Times New Roman"/>
                  <a:cs typeface="Times New Roman"/>
                </a:rPr>
                <a:t>R</a:t>
              </a:r>
              <a:r>
                <a:rPr kumimoji="1" lang="en-US" altLang="ja-JP" sz="2800" dirty="0" smtClean="0">
                  <a:latin typeface="Calibri"/>
                  <a:cs typeface="Calibri"/>
                </a:rPr>
                <a:t> is not an answer.</a:t>
              </a:r>
              <a:endParaRPr kumimoji="1" lang="en-US" altLang="ja-JP" sz="2800" baseline="300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37495" y="3860587"/>
              <a:ext cx="1722778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Lemma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549275" y="870269"/>
            <a:ext cx="8042276" cy="1122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>
                <a:latin typeface="Times New Roman"/>
                <a:cs typeface="Times New Roman"/>
              </a:rPr>
              <a:t>MFC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: the maximum number of strings in 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/>
              <a:t> which have </a:t>
            </a: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/>
              <a:t>)</a:t>
            </a:r>
            <a:r>
              <a:rPr lang="en-US" altLang="ja-JP" i="1" baseline="30000" dirty="0" err="1">
                <a:latin typeface="Times New Roman"/>
                <a:cs typeface="Times New Roman"/>
              </a:rPr>
              <a:t>R</a:t>
            </a:r>
            <a:r>
              <a:rPr lang="en-US" altLang="ja-JP" i="1" dirty="0" err="1">
                <a:latin typeface="Times New Roman"/>
                <a:cs typeface="Times New Roman"/>
              </a:rPr>
              <a:t>c</a:t>
            </a:r>
            <a:r>
              <a:rPr lang="en-US" altLang="ja-JP" dirty="0"/>
              <a:t> as a substring for any character </a:t>
            </a:r>
            <a:r>
              <a:rPr lang="en-US" altLang="ja-JP" i="1" dirty="0">
                <a:latin typeface="Times New Roman"/>
                <a:cs typeface="Times New Roman"/>
              </a:rPr>
              <a:t>c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39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両側の方が自然</a:t>
            </a:r>
            <a:endParaRPr kumimoji="1" lang="en-US" altLang="ja-JP" dirty="0" smtClean="0"/>
          </a:p>
          <a:p>
            <a:r>
              <a:rPr lang="ja-JP" altLang="en-US" dirty="0" smtClean="0"/>
              <a:t>なんでみぎだけか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73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d</a:t>
            </a:r>
            <a:r>
              <a:rPr lang="en-US" altLang="ja-JP" dirty="0"/>
              <a:t>-Right-Maximal</a:t>
            </a:r>
            <a:r>
              <a:rPr lang="ja-JP" altLang="en-US" dirty="0"/>
              <a:t> </a:t>
            </a:r>
            <a:r>
              <a:rPr lang="en-US" altLang="ja-JP" dirty="0"/>
              <a:t>Generic</a:t>
            </a:r>
            <a:r>
              <a:rPr lang="ja-JP" altLang="en-US" dirty="0"/>
              <a:t> </a:t>
            </a:r>
            <a:r>
              <a:rPr lang="en-US" altLang="ja-JP" dirty="0"/>
              <a:t>Words</a:t>
            </a:r>
            <a:endParaRPr kumimoji="1" lang="ja-JP" altLang="en-US" dirty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549275" y="861674"/>
            <a:ext cx="8042276" cy="2301190"/>
            <a:chOff x="549275" y="3860587"/>
            <a:chExt cx="8042276" cy="2301190"/>
          </a:xfrm>
        </p:grpSpPr>
        <p:sp>
          <p:nvSpPr>
            <p:cNvPr id="8" name="正方形/長方形 7"/>
            <p:cNvSpPr/>
            <p:nvPr/>
          </p:nvSpPr>
          <p:spPr>
            <a:xfrm>
              <a:off x="549275" y="4078148"/>
              <a:ext cx="8042276" cy="2083629"/>
            </a:xfrm>
            <a:prstGeom prst="rect">
              <a:avLst/>
            </a:prstGeom>
            <a:noFill/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There exists an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-space data structure which can compute the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-right-maximal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(|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| + </a:t>
              </a:r>
              <a:r>
                <a:rPr kumimoji="1" lang="en-US" altLang="ja-JP" sz="2800" i="1" dirty="0" err="1">
                  <a:solidFill>
                    <a:srgbClr val="000000"/>
                  </a:solidFill>
                  <a:latin typeface="Times New Roman"/>
                  <a:cs typeface="Times New Roman"/>
                </a:rPr>
                <a:t>r</a:t>
              </a:r>
              <a:r>
                <a:rPr kumimoji="1" lang="en-US" altLang="ja-JP" sz="2800" i="1" dirty="0" err="1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occ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)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time.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 data structure can be constructed in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(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)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time.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37493" y="3860587"/>
              <a:ext cx="502895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Theorem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[</a:t>
              </a:r>
              <a:r>
                <a:rPr kumimoji="1" lang="en-US" altLang="en-US" sz="2400" dirty="0" err="1" smtClean="0">
                  <a:latin typeface="Calibri"/>
                  <a:cs typeface="Calibri"/>
                </a:rPr>
                <a:t>Kucherov</a:t>
              </a:r>
              <a:r>
                <a:rPr kumimoji="1" lang="en-US" altLang="en-US" sz="2400" dirty="0" smtClean="0">
                  <a:latin typeface="Calibri"/>
                  <a:cs typeface="Calibri"/>
                </a:rPr>
                <a:t> et al., SPIRE 2012]</a:t>
              </a:r>
              <a:endParaRPr kumimoji="1" lang="ja-JP" altLang="en-US" sz="2400" dirty="0" smtClean="0">
                <a:latin typeface="Calibri"/>
                <a:cs typeface="Calibri"/>
              </a:endParaRPr>
            </a:p>
          </p:txBody>
        </p:sp>
      </p:grpSp>
      <p:sp>
        <p:nvSpPr>
          <p:cNvPr id="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3285391"/>
            <a:ext cx="8042276" cy="1049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     n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/>
              <a:t>: total length of strings in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i="1" dirty="0" err="1" smtClean="0">
                <a:latin typeface="Times New Roman"/>
                <a:cs typeface="Times New Roman"/>
              </a:rPr>
              <a:t>rocc</a:t>
            </a:r>
            <a:r>
              <a:rPr lang="en-US" altLang="ja-JP" dirty="0" smtClean="0"/>
              <a:t> : number of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-right-maximal extensions of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49275" y="4751628"/>
            <a:ext cx="8042276" cy="1105933"/>
          </a:xfrm>
          <a:prstGeom prst="rect">
            <a:avLst/>
          </a:prstGeom>
          <a:solidFill>
            <a:srgbClr val="F3C8A5"/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800" dirty="0" smtClean="0">
                <a:latin typeface="Calibri"/>
                <a:cs typeface="Calibri"/>
              </a:rPr>
              <a:t>Each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Calibri"/>
                <a:cs typeface="Calibri"/>
              </a:rPr>
              <a:t>-right-maximal extension is corresponds to </a:t>
            </a:r>
            <a:br>
              <a:rPr kumimoji="1" lang="en-US" altLang="ja-JP" sz="2800" dirty="0" smtClean="0">
                <a:latin typeface="Calibri"/>
                <a:cs typeface="Calibri"/>
              </a:rPr>
            </a:br>
            <a:r>
              <a:rPr kumimoji="1" lang="en-US" altLang="ja-JP" sz="2800" dirty="0" smtClean="0">
                <a:latin typeface="Calibri"/>
                <a:cs typeface="Calibri"/>
              </a:rPr>
              <a:t>a branching node in generalized suffix tree of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Calibri"/>
                <a:cs typeface="Calibri"/>
              </a:rPr>
              <a:t>.</a:t>
            </a:r>
            <a:endParaRPr kumimoji="1" lang="en-US" altLang="ja-JP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067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110284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Each leaf of generalized suffix tree of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en-US" altLang="ja-JP" dirty="0" smtClean="0"/>
              <a:t>corresponds to a suffix of a string in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Generalized Suffix Tree (GST)</a:t>
            </a:r>
            <a:endParaRPr kumimoji="1" lang="ja-JP" altLang="en-US" dirty="0"/>
          </a:p>
        </p:txBody>
      </p:sp>
      <p:sp>
        <p:nvSpPr>
          <p:cNvPr id="98" name="コンテンツ プレースホルダー 1"/>
          <p:cNvSpPr txBox="1">
            <a:spLocks/>
          </p:cNvSpPr>
          <p:nvPr/>
        </p:nvSpPr>
        <p:spPr>
          <a:xfrm>
            <a:off x="549275" y="1916025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smtClean="0"/>
              <a:t>Example</a:t>
            </a:r>
            <a:endParaRPr lang="en-US" altLang="ja-JP" u="sng" dirty="0" smtClean="0"/>
          </a:p>
        </p:txBody>
      </p:sp>
      <p:sp>
        <p:nvSpPr>
          <p:cNvPr id="99" name="コンテンツ プレースホルダー 1"/>
          <p:cNvSpPr txBox="1">
            <a:spLocks/>
          </p:cNvSpPr>
          <p:nvPr/>
        </p:nvSpPr>
        <p:spPr>
          <a:xfrm>
            <a:off x="2222366" y="1916025"/>
            <a:ext cx="6544346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aabaab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aabab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3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babaaa</a:t>
            </a:r>
            <a:endParaRPr lang="en-US" altLang="ja-JP" dirty="0"/>
          </a:p>
        </p:txBody>
      </p:sp>
      <p:grpSp>
        <p:nvGrpSpPr>
          <p:cNvPr id="33" name="図形グループ 32"/>
          <p:cNvGrpSpPr/>
          <p:nvPr/>
        </p:nvGrpSpPr>
        <p:grpSpPr>
          <a:xfrm>
            <a:off x="320456" y="2848804"/>
            <a:ext cx="8556763" cy="3569451"/>
            <a:chOff x="320456" y="2848804"/>
            <a:chExt cx="8556763" cy="3569451"/>
          </a:xfrm>
        </p:grpSpPr>
        <p:sp>
          <p:nvSpPr>
            <p:cNvPr id="44" name="円/楕円 43"/>
            <p:cNvSpPr>
              <a:spLocks noChangeAspect="1"/>
            </p:cNvSpPr>
            <p:nvPr/>
          </p:nvSpPr>
          <p:spPr>
            <a:xfrm>
              <a:off x="8589219" y="3104914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50" name="円/楕円 49"/>
            <p:cNvSpPr>
              <a:spLocks noChangeAspect="1"/>
            </p:cNvSpPr>
            <p:nvPr/>
          </p:nvSpPr>
          <p:spPr>
            <a:xfrm>
              <a:off x="8503100" y="3452026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sp>
          <p:nvSpPr>
            <p:cNvPr id="58" name="円/楕円 57"/>
            <p:cNvSpPr>
              <a:spLocks noChangeAspect="1"/>
            </p:cNvSpPr>
            <p:nvPr/>
          </p:nvSpPr>
          <p:spPr>
            <a:xfrm>
              <a:off x="8416980" y="3810088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6708023" y="5730145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2328103" y="5392170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4826915" y="2975268"/>
              <a:ext cx="161461" cy="161461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93" name="円/楕円 92"/>
            <p:cNvSpPr>
              <a:spLocks noChangeAspect="1"/>
            </p:cNvSpPr>
            <p:nvPr/>
          </p:nvSpPr>
          <p:spPr>
            <a:xfrm>
              <a:off x="141543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94" name="円/楕円 93"/>
            <p:cNvSpPr>
              <a:spLocks noChangeAspect="1"/>
            </p:cNvSpPr>
            <p:nvPr/>
          </p:nvSpPr>
          <p:spPr>
            <a:xfrm>
              <a:off x="196292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95" name="円/楕円 94"/>
            <p:cNvSpPr>
              <a:spLocks noChangeAspect="1"/>
            </p:cNvSpPr>
            <p:nvPr/>
          </p:nvSpPr>
          <p:spPr>
            <a:xfrm>
              <a:off x="251041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cxnSp>
          <p:nvCxnSpPr>
            <p:cNvPr id="96" name="直線コネクタ 95"/>
            <p:cNvCxnSpPr>
              <a:stCxn id="179" idx="4"/>
              <a:endCxn id="187" idx="0"/>
            </p:cNvCxnSpPr>
            <p:nvPr/>
          </p:nvCxnSpPr>
          <p:spPr>
            <a:xfrm>
              <a:off x="2908463" y="3956727"/>
              <a:ext cx="2483403" cy="26840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>
              <a:stCxn id="91" idx="4"/>
              <a:endCxn id="94" idx="0"/>
            </p:cNvCxnSpPr>
            <p:nvPr/>
          </p:nvCxnSpPr>
          <p:spPr>
            <a:xfrm flipH="1">
              <a:off x="2106926" y="5497305"/>
              <a:ext cx="273745" cy="632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91" idx="4"/>
              <a:endCxn id="95" idx="0"/>
            </p:cNvCxnSpPr>
            <p:nvPr/>
          </p:nvCxnSpPr>
          <p:spPr>
            <a:xfrm>
              <a:off x="2380671" y="5497305"/>
              <a:ext cx="273745" cy="632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円/楕円 103"/>
            <p:cNvSpPr/>
            <p:nvPr/>
          </p:nvSpPr>
          <p:spPr>
            <a:xfrm>
              <a:off x="2054358" y="4916861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05" name="直線コネクタ 104"/>
            <p:cNvCxnSpPr>
              <a:stCxn id="104" idx="4"/>
              <a:endCxn id="91" idx="0"/>
            </p:cNvCxnSpPr>
            <p:nvPr/>
          </p:nvCxnSpPr>
          <p:spPr>
            <a:xfrm>
              <a:off x="2106926" y="5021996"/>
              <a:ext cx="273745" cy="370174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>
              <a:stCxn id="104" idx="4"/>
              <a:endCxn id="93" idx="0"/>
            </p:cNvCxnSpPr>
            <p:nvPr/>
          </p:nvCxnSpPr>
          <p:spPr>
            <a:xfrm flipH="1">
              <a:off x="1559436" y="5021996"/>
              <a:ext cx="547490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円/楕円 110"/>
            <p:cNvSpPr>
              <a:spLocks noChangeAspect="1"/>
            </p:cNvSpPr>
            <p:nvPr/>
          </p:nvSpPr>
          <p:spPr>
            <a:xfrm>
              <a:off x="32045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112" name="円/楕円 111"/>
            <p:cNvSpPr>
              <a:spLocks noChangeAspect="1"/>
            </p:cNvSpPr>
            <p:nvPr/>
          </p:nvSpPr>
          <p:spPr>
            <a:xfrm>
              <a:off x="86794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1506869" y="431016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14" name="直線コネクタ 113"/>
            <p:cNvCxnSpPr>
              <a:stCxn id="113" idx="4"/>
              <a:endCxn id="104" idx="0"/>
            </p:cNvCxnSpPr>
            <p:nvPr/>
          </p:nvCxnSpPr>
          <p:spPr>
            <a:xfrm>
              <a:off x="1559437" y="4415299"/>
              <a:ext cx="547489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>
              <a:stCxn id="113" idx="4"/>
              <a:endCxn id="111" idx="0"/>
            </p:cNvCxnSpPr>
            <p:nvPr/>
          </p:nvCxnSpPr>
          <p:spPr>
            <a:xfrm flipH="1">
              <a:off x="464456" y="4415299"/>
              <a:ext cx="1094981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>
              <a:stCxn id="113" idx="4"/>
              <a:endCxn id="112" idx="0"/>
            </p:cNvCxnSpPr>
            <p:nvPr/>
          </p:nvCxnSpPr>
          <p:spPr>
            <a:xfrm flipH="1">
              <a:off x="1011946" y="4415299"/>
              <a:ext cx="547491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円/楕円 122"/>
            <p:cNvSpPr/>
            <p:nvPr/>
          </p:nvSpPr>
          <p:spPr>
            <a:xfrm>
              <a:off x="4518063" y="5392170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24" name="円/楕円 123"/>
            <p:cNvSpPr>
              <a:spLocks noChangeAspect="1"/>
            </p:cNvSpPr>
            <p:nvPr/>
          </p:nvSpPr>
          <p:spPr>
            <a:xfrm>
              <a:off x="524786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125" name="円/楕円 124"/>
            <p:cNvSpPr>
              <a:spLocks noChangeAspect="1"/>
            </p:cNvSpPr>
            <p:nvPr/>
          </p:nvSpPr>
          <p:spPr>
            <a:xfrm>
              <a:off x="415288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3</a:t>
              </a:r>
              <a:endParaRPr kumimoji="1" lang="ja-JP" altLang="en-US" dirty="0" smtClean="0"/>
            </a:p>
          </p:txBody>
        </p:sp>
        <p:sp>
          <p:nvSpPr>
            <p:cNvPr id="126" name="円/楕円 125"/>
            <p:cNvSpPr>
              <a:spLocks noChangeAspect="1"/>
            </p:cNvSpPr>
            <p:nvPr/>
          </p:nvSpPr>
          <p:spPr>
            <a:xfrm>
              <a:off x="470037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cxnSp>
          <p:nvCxnSpPr>
            <p:cNvPr id="127" name="直線コネクタ 126"/>
            <p:cNvCxnSpPr>
              <a:stCxn id="123" idx="4"/>
              <a:endCxn id="125" idx="0"/>
            </p:cNvCxnSpPr>
            <p:nvPr/>
          </p:nvCxnSpPr>
          <p:spPr>
            <a:xfrm flipH="1">
              <a:off x="4296886" y="5497305"/>
              <a:ext cx="273745" cy="632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>
              <a:stCxn id="123" idx="4"/>
              <a:endCxn id="126" idx="0"/>
            </p:cNvCxnSpPr>
            <p:nvPr/>
          </p:nvCxnSpPr>
          <p:spPr>
            <a:xfrm>
              <a:off x="4570631" y="5497305"/>
              <a:ext cx="273745" cy="63295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円/楕円 128"/>
            <p:cNvSpPr/>
            <p:nvPr/>
          </p:nvSpPr>
          <p:spPr>
            <a:xfrm>
              <a:off x="4791808" y="4916861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30" name="直線コネクタ 129"/>
            <p:cNvCxnSpPr>
              <a:stCxn id="129" idx="4"/>
              <a:endCxn id="123" idx="0"/>
            </p:cNvCxnSpPr>
            <p:nvPr/>
          </p:nvCxnSpPr>
          <p:spPr>
            <a:xfrm flipH="1">
              <a:off x="4570631" y="5021996"/>
              <a:ext cx="273745" cy="370174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>
              <a:stCxn id="129" idx="4"/>
              <a:endCxn id="124" idx="0"/>
            </p:cNvCxnSpPr>
            <p:nvPr/>
          </p:nvCxnSpPr>
          <p:spPr>
            <a:xfrm>
              <a:off x="4844376" y="5021996"/>
              <a:ext cx="547490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>
              <a:spLocks noChangeAspect="1"/>
            </p:cNvSpPr>
            <p:nvPr/>
          </p:nvSpPr>
          <p:spPr>
            <a:xfrm>
              <a:off x="305790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1</a:t>
              </a:r>
              <a:endParaRPr kumimoji="1" lang="ja-JP" altLang="en-US" dirty="0" smtClean="0"/>
            </a:p>
          </p:txBody>
        </p:sp>
        <p:sp>
          <p:nvSpPr>
            <p:cNvPr id="133" name="円/楕円 132"/>
            <p:cNvSpPr>
              <a:spLocks noChangeAspect="1"/>
            </p:cNvSpPr>
            <p:nvPr/>
          </p:nvSpPr>
          <p:spPr>
            <a:xfrm>
              <a:off x="360539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4244318" y="431016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35" name="直線コネクタ 134"/>
            <p:cNvCxnSpPr>
              <a:stCxn id="134" idx="4"/>
              <a:endCxn id="129" idx="0"/>
            </p:cNvCxnSpPr>
            <p:nvPr/>
          </p:nvCxnSpPr>
          <p:spPr>
            <a:xfrm>
              <a:off x="4296886" y="4415299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34" idx="4"/>
              <a:endCxn id="132" idx="0"/>
            </p:cNvCxnSpPr>
            <p:nvPr/>
          </p:nvCxnSpPr>
          <p:spPr>
            <a:xfrm flipH="1">
              <a:off x="3201906" y="4415299"/>
              <a:ext cx="1094980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4" idx="4"/>
              <a:endCxn id="133" idx="0"/>
            </p:cNvCxnSpPr>
            <p:nvPr/>
          </p:nvCxnSpPr>
          <p:spPr>
            <a:xfrm flipH="1">
              <a:off x="3749396" y="4415299"/>
              <a:ext cx="547490" cy="17149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円/楕円 137"/>
            <p:cNvSpPr>
              <a:spLocks noChangeAspect="1"/>
            </p:cNvSpPr>
            <p:nvPr/>
          </p:nvSpPr>
          <p:spPr>
            <a:xfrm>
              <a:off x="579535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139" name="円/楕円 138"/>
            <p:cNvSpPr>
              <a:spLocks noChangeAspect="1"/>
            </p:cNvSpPr>
            <p:nvPr/>
          </p:nvSpPr>
          <p:spPr>
            <a:xfrm>
              <a:off x="634284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140" name="円/楕円 139"/>
            <p:cNvSpPr>
              <a:spLocks noChangeAspect="1"/>
            </p:cNvSpPr>
            <p:nvPr/>
          </p:nvSpPr>
          <p:spPr>
            <a:xfrm>
              <a:off x="689033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3</a:t>
              </a:r>
              <a:endParaRPr kumimoji="1" lang="ja-JP" altLang="en-US" dirty="0" smtClean="0"/>
            </a:p>
          </p:txBody>
        </p:sp>
        <p:sp>
          <p:nvSpPr>
            <p:cNvPr id="141" name="円/楕円 140"/>
            <p:cNvSpPr>
              <a:spLocks noChangeAspect="1"/>
            </p:cNvSpPr>
            <p:nvPr/>
          </p:nvSpPr>
          <p:spPr>
            <a:xfrm>
              <a:off x="743782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 smtClean="0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6160533" y="4916861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7255513" y="4916861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6708023" y="4310164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45" name="直線コネクタ 144"/>
            <p:cNvCxnSpPr>
              <a:stCxn id="143" idx="4"/>
              <a:endCxn id="141" idx="0"/>
            </p:cNvCxnSpPr>
            <p:nvPr/>
          </p:nvCxnSpPr>
          <p:spPr>
            <a:xfrm>
              <a:off x="7308081" y="5021996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42" idx="4"/>
              <a:endCxn id="139" idx="0"/>
            </p:cNvCxnSpPr>
            <p:nvPr/>
          </p:nvCxnSpPr>
          <p:spPr>
            <a:xfrm>
              <a:off x="6213101" y="5021996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38" idx="0"/>
              <a:endCxn id="142" idx="4"/>
            </p:cNvCxnSpPr>
            <p:nvPr/>
          </p:nvCxnSpPr>
          <p:spPr>
            <a:xfrm flipV="1">
              <a:off x="5939356" y="5021996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>
              <a:stCxn id="144" idx="4"/>
              <a:endCxn id="142" idx="0"/>
            </p:cNvCxnSpPr>
            <p:nvPr/>
          </p:nvCxnSpPr>
          <p:spPr>
            <a:xfrm flipH="1">
              <a:off x="6213101" y="4415299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>
              <a:stCxn id="144" idx="4"/>
              <a:endCxn id="143" idx="0"/>
            </p:cNvCxnSpPr>
            <p:nvPr/>
          </p:nvCxnSpPr>
          <p:spPr>
            <a:xfrm>
              <a:off x="6760591" y="4415299"/>
              <a:ext cx="547490" cy="501562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>
              <a:stCxn id="143" idx="4"/>
              <a:endCxn id="140" idx="0"/>
            </p:cNvCxnSpPr>
            <p:nvPr/>
          </p:nvCxnSpPr>
          <p:spPr>
            <a:xfrm flipH="1">
              <a:off x="7034336" y="5021996"/>
              <a:ext cx="273745" cy="110825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円/楕円 162"/>
            <p:cNvSpPr/>
            <p:nvPr/>
          </p:nvSpPr>
          <p:spPr>
            <a:xfrm>
              <a:off x="7321198" y="3851592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164" name="円/楕円 163"/>
            <p:cNvSpPr>
              <a:spLocks noChangeAspect="1"/>
            </p:cNvSpPr>
            <p:nvPr/>
          </p:nvSpPr>
          <p:spPr>
            <a:xfrm>
              <a:off x="7985316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 smtClean="0"/>
            </a:p>
          </p:txBody>
        </p:sp>
        <p:sp>
          <p:nvSpPr>
            <p:cNvPr id="165" name="円/楕円 164"/>
            <p:cNvSpPr>
              <a:spLocks noChangeAspect="1"/>
            </p:cNvSpPr>
            <p:nvPr/>
          </p:nvSpPr>
          <p:spPr>
            <a:xfrm>
              <a:off x="8532800" y="6130255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 smtClean="0"/>
            </a:p>
          </p:txBody>
        </p:sp>
        <p:cxnSp>
          <p:nvCxnSpPr>
            <p:cNvPr id="166" name="直線コネクタ 165"/>
            <p:cNvCxnSpPr>
              <a:stCxn id="163" idx="4"/>
              <a:endCxn id="165" idx="0"/>
            </p:cNvCxnSpPr>
            <p:nvPr/>
          </p:nvCxnSpPr>
          <p:spPr>
            <a:xfrm>
              <a:off x="7373766" y="3956727"/>
              <a:ext cx="1303034" cy="2173528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>
              <a:stCxn id="163" idx="4"/>
              <a:endCxn id="164" idx="0"/>
            </p:cNvCxnSpPr>
            <p:nvPr/>
          </p:nvCxnSpPr>
          <p:spPr>
            <a:xfrm>
              <a:off x="7373766" y="3956727"/>
              <a:ext cx="755550" cy="2173528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/>
            <p:cNvCxnSpPr>
              <a:stCxn id="163" idx="4"/>
              <a:endCxn id="144" idx="0"/>
            </p:cNvCxnSpPr>
            <p:nvPr/>
          </p:nvCxnSpPr>
          <p:spPr>
            <a:xfrm flipH="1">
              <a:off x="6760591" y="3956727"/>
              <a:ext cx="613175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円/楕円 178"/>
            <p:cNvSpPr/>
            <p:nvPr/>
          </p:nvSpPr>
          <p:spPr>
            <a:xfrm>
              <a:off x="2855895" y="3851592"/>
              <a:ext cx="105135" cy="105135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3200" dirty="0" smtClean="0">
                <a:solidFill>
                  <a:srgbClr val="595959"/>
                </a:solidFill>
              </a:endParaRPr>
            </a:p>
          </p:txBody>
        </p:sp>
        <p:cxnSp>
          <p:nvCxnSpPr>
            <p:cNvPr id="180" name="直線コネクタ 179"/>
            <p:cNvCxnSpPr>
              <a:stCxn id="179" idx="4"/>
              <a:endCxn id="134" idx="0"/>
            </p:cNvCxnSpPr>
            <p:nvPr/>
          </p:nvCxnSpPr>
          <p:spPr>
            <a:xfrm>
              <a:off x="2908463" y="3956727"/>
              <a:ext cx="1388423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>
              <a:stCxn id="179" idx="4"/>
              <a:endCxn id="113" idx="0"/>
            </p:cNvCxnSpPr>
            <p:nvPr/>
          </p:nvCxnSpPr>
          <p:spPr>
            <a:xfrm flipH="1">
              <a:off x="1559437" y="3956727"/>
              <a:ext cx="1349026" cy="35343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>
              <a:spLocks noChangeAspect="1"/>
            </p:cNvSpPr>
            <p:nvPr/>
          </p:nvSpPr>
          <p:spPr>
            <a:xfrm>
              <a:off x="5247866" y="4225136"/>
              <a:ext cx="288000" cy="2880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/>
                <a:t>3</a:t>
              </a:r>
              <a:endParaRPr kumimoji="1" lang="ja-JP" altLang="en-US" dirty="0" smtClean="0"/>
            </a:p>
          </p:txBody>
        </p:sp>
        <p:cxnSp>
          <p:nvCxnSpPr>
            <p:cNvPr id="190" name="直線コネクタ 189"/>
            <p:cNvCxnSpPr>
              <a:stCxn id="92" idx="4"/>
              <a:endCxn id="179" idx="1"/>
            </p:cNvCxnSpPr>
            <p:nvPr/>
          </p:nvCxnSpPr>
          <p:spPr>
            <a:xfrm flipH="1">
              <a:off x="2871292" y="3136729"/>
              <a:ext cx="2036354" cy="73026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>
              <a:stCxn id="92" idx="4"/>
              <a:endCxn id="163" idx="0"/>
            </p:cNvCxnSpPr>
            <p:nvPr/>
          </p:nvCxnSpPr>
          <p:spPr>
            <a:xfrm>
              <a:off x="4907646" y="3136729"/>
              <a:ext cx="2466120" cy="71486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44" idx="2"/>
              <a:endCxn id="92" idx="4"/>
            </p:cNvCxnSpPr>
            <p:nvPr/>
          </p:nvCxnSpPr>
          <p:spPr>
            <a:xfrm flipH="1" flipV="1">
              <a:off x="4907646" y="3136729"/>
              <a:ext cx="3681573" cy="11218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>
              <a:stCxn id="50" idx="2"/>
              <a:endCxn id="92" idx="4"/>
            </p:cNvCxnSpPr>
            <p:nvPr/>
          </p:nvCxnSpPr>
          <p:spPr>
            <a:xfrm flipH="1" flipV="1">
              <a:off x="4907646" y="3136729"/>
              <a:ext cx="3595454" cy="459297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58" idx="1"/>
              <a:endCxn id="92" idx="4"/>
            </p:cNvCxnSpPr>
            <p:nvPr/>
          </p:nvCxnSpPr>
          <p:spPr>
            <a:xfrm flipH="1" flipV="1">
              <a:off x="4907646" y="3136729"/>
              <a:ext cx="3551511" cy="71553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/>
            <p:cNvSpPr txBox="1"/>
            <p:nvPr/>
          </p:nvSpPr>
          <p:spPr>
            <a:xfrm>
              <a:off x="8191398" y="2848804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8193667" y="316306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8146087" y="3449987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5766171" y="3321397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3664269" y="3104914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894455" y="4638668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1945332" y="5479762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1973874" y="3737997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1751781" y="4310164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4500834" y="4311310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2178324" y="4869501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2066790" y="5254523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1815037" y="5727137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4961884" y="502137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3337933" y="399380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2411724" y="538122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1517817" y="5257809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2503983" y="5653780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291834" y="4876285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3449111" y="4882570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613129" y="5046805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5716047" y="5425016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4142781" y="3712876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3986496" y="5040821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4227591" y="5324406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4448768" y="4860964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4059563" y="5609984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5158945" y="5479761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5812880" y="4985249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6220592" y="4309010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6846002" y="3737936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6806226" y="5385575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6869212" y="5117649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6943145" y="4838774"/>
              <a:ext cx="332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Calibri"/>
                  <a:cs typeface="Calibri"/>
                </a:rPr>
                <a:t>a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7382544" y="5294180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7249230" y="4229476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7660331" y="4215244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>
                  <a:latin typeface="Times New Roman"/>
                  <a:cs typeface="Times New Roman"/>
                </a:rPr>
                <a:t>2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6952933" y="4305039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6258921" y="5013742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6353794" y="5425016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4580462" y="5349857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Calibri"/>
                  <a:cs typeface="Calibri"/>
                </a:rPr>
                <a:t>b</a:t>
              </a:r>
              <a:endParaRPr kumimoji="1" lang="ja-JP" altLang="en-US" sz="2400" dirty="0">
                <a:latin typeface="Calibri"/>
                <a:cs typeface="Calibri"/>
              </a:endParaRPr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4696866" y="5631882"/>
              <a:ext cx="400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Calibri"/>
                  <a:cs typeface="Calibri"/>
                </a:rPr>
                <a:t>$</a:t>
              </a:r>
              <a:r>
                <a:rPr kumimoji="1" lang="en-US" altLang="ja-JP" sz="20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2000" baseline="-250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738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549275" y="813185"/>
            <a:ext cx="8042276" cy="58825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u="sng" dirty="0" smtClean="0"/>
              <a:t>Notations on generalized suffix tree of </a:t>
            </a:r>
            <a:r>
              <a:rPr kumimoji="1" lang="en-US" altLang="ja-JP" i="1" u="sng" dirty="0" smtClean="0">
                <a:latin typeface="Times New Roman"/>
                <a:cs typeface="Times New Roman"/>
              </a:rPr>
              <a:t>D</a:t>
            </a:r>
            <a:endParaRPr lang="en-US" altLang="ja-JP" u="sng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Generalized Suffix Tree (GST)</a:t>
            </a:r>
            <a:endParaRPr kumimoji="1" lang="ja-JP" altLang="en-US" dirty="0"/>
          </a:p>
        </p:txBody>
      </p:sp>
      <p:sp>
        <p:nvSpPr>
          <p:cNvPr id="97" name="コンテンツ プレースホルダー 3"/>
          <p:cNvSpPr txBox="1">
            <a:spLocks/>
          </p:cNvSpPr>
          <p:nvPr/>
        </p:nvSpPr>
        <p:spPr>
          <a:xfrm>
            <a:off x="549275" y="1423333"/>
            <a:ext cx="8042276" cy="4708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/>
              <a:t> : generalized suffix tree of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</a:p>
          <a:p>
            <a:r>
              <a:rPr lang="en-US" altLang="ja-JP" i="1" dirty="0" smtClean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: </a:t>
            </a:r>
            <a:r>
              <a:rPr lang="en-US" altLang="ja-JP" dirty="0" err="1" smtClean="0"/>
              <a:t>subtree</a:t>
            </a:r>
            <a:r>
              <a:rPr lang="en-US" altLang="ja-JP" dirty="0" smtClean="0"/>
              <a:t> rooted at a node 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str</a:t>
            </a:r>
            <a:r>
              <a:rPr lang="en-US" altLang="ja-JP" i="1" baseline="-25000" dirty="0" err="1" smtClean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: </a:t>
            </a:r>
            <a:r>
              <a:rPr lang="en-US" altLang="ja-JP" dirty="0" smtClean="0"/>
              <a:t>string which is represented </a:t>
            </a:r>
            <a:br>
              <a:rPr lang="en-US" altLang="ja-JP" dirty="0" smtClean="0"/>
            </a:br>
            <a:r>
              <a:rPr lang="en-US" altLang="ja-JP" dirty="0" smtClean="0"/>
              <a:t>               by a node 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 smtClean="0"/>
              <a:t> in </a:t>
            </a:r>
            <a:r>
              <a:rPr lang="en-US" altLang="ja-JP" i="1" dirty="0">
                <a:latin typeface="Times New Roman"/>
                <a:cs typeface="Times New Roman"/>
              </a:rPr>
              <a:t>GST</a:t>
            </a:r>
            <a:r>
              <a:rPr lang="en-US" altLang="ja-JP" i="1" baseline="-25000" dirty="0">
                <a:latin typeface="Times New Roman"/>
                <a:cs typeface="Times New Roman"/>
              </a:rPr>
              <a:t>D</a:t>
            </a:r>
            <a:endParaRPr lang="en-US" altLang="ja-JP" dirty="0" smtClean="0"/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weight</a:t>
            </a:r>
            <a:r>
              <a:rPr lang="en-US" altLang="ja-JP" i="1" baseline="-25000" dirty="0" err="1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 smtClean="0"/>
              <a:t> </a:t>
            </a:r>
            <a:r>
              <a:rPr lang="en-US" altLang="ja-JP" dirty="0"/>
              <a:t>: </a:t>
            </a:r>
            <a:r>
              <a:rPr lang="en-US" altLang="ja-JP" dirty="0" smtClean="0">
                <a:latin typeface="Times New Roman"/>
                <a:cs typeface="Times New Roman"/>
              </a:rPr>
              <a:t>= </a:t>
            </a:r>
            <a:r>
              <a:rPr lang="en-US" altLang="ja-JP" i="1" dirty="0" smtClean="0">
                <a:latin typeface="Times New Roman"/>
                <a:cs typeface="Times New Roman"/>
              </a:rPr>
              <a:t>W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err="1">
                <a:latin typeface="Times New Roman"/>
                <a:cs typeface="Times New Roman"/>
              </a:rPr>
              <a:t>str</a:t>
            </a:r>
            <a:r>
              <a:rPr lang="en-US" altLang="ja-JP" i="1" baseline="-25000" dirty="0" err="1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maxchild</a:t>
            </a:r>
            <a:r>
              <a:rPr lang="en-US" altLang="ja-JP" i="1" baseline="-25000" dirty="0" err="1" smtClean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: </a:t>
            </a:r>
            <a:r>
              <a:rPr lang="en-US" altLang="ja-JP" dirty="0" smtClean="0"/>
              <a:t>maximum </a:t>
            </a:r>
            <a:r>
              <a:rPr lang="en-US" altLang="ja-JP" i="1" dirty="0" smtClean="0">
                <a:latin typeface="Times New Roman"/>
                <a:cs typeface="Times New Roman"/>
              </a:rPr>
              <a:t>weight</a:t>
            </a:r>
            <a:r>
              <a:rPr lang="en-US" altLang="ja-JP" dirty="0" smtClean="0"/>
              <a:t> of child of 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endParaRPr lang="en-US" altLang="ja-JP" i="1" dirty="0" smtClean="0">
              <a:latin typeface="Times New Roman"/>
              <a:cs typeface="Times New Roman"/>
            </a:endParaRPr>
          </a:p>
          <a:p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) : locus of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endParaRPr lang="en-US" altLang="ja-JP" i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497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2710733" y="3756222"/>
            <a:ext cx="3283604" cy="2451695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549275" y="813185"/>
            <a:ext cx="8482512" cy="5663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Each answer corresponds to a branching node in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GST</a:t>
            </a:r>
            <a:r>
              <a:rPr kumimoji="1" lang="en-US" altLang="ja-JP" i="1" baseline="-25000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P</a:t>
            </a:r>
            <a:r>
              <a:rPr kumimoji="1" lang="en-US" altLang="ja-JP" dirty="0" smtClean="0">
                <a:latin typeface="Times New Roman"/>
                <a:cs typeface="Times New Roman"/>
              </a:rPr>
              <a:t>))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d</a:t>
            </a:r>
            <a:r>
              <a:rPr lang="en-US" altLang="ja-JP" dirty="0"/>
              <a:t>-Right-Maximal</a:t>
            </a:r>
            <a:r>
              <a:rPr lang="ja-JP" altLang="en-US" dirty="0"/>
              <a:t> </a:t>
            </a:r>
            <a:r>
              <a:rPr lang="en-US" altLang="ja-JP" dirty="0"/>
              <a:t>Generic</a:t>
            </a:r>
            <a:r>
              <a:rPr lang="ja-JP" altLang="en-US" dirty="0"/>
              <a:t> </a:t>
            </a:r>
            <a:r>
              <a:rPr lang="en-US" altLang="ja-JP" dirty="0"/>
              <a:t>Words</a:t>
            </a:r>
            <a:endParaRPr kumimoji="1" lang="ja-JP" altLang="en-US" dirty="0"/>
          </a:p>
        </p:txBody>
      </p:sp>
      <p:sp>
        <p:nvSpPr>
          <p:cNvPr id="98" name="コンテンツ プレースホルダー 1"/>
          <p:cNvSpPr txBox="1">
            <a:spLocks/>
          </p:cNvSpPr>
          <p:nvPr/>
        </p:nvSpPr>
        <p:spPr>
          <a:xfrm>
            <a:off x="549275" y="1439197"/>
            <a:ext cx="1465087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u="sng" smtClean="0"/>
              <a:t>Example</a:t>
            </a:r>
            <a:endParaRPr lang="en-US" altLang="ja-JP" u="sng" dirty="0" smtClean="0"/>
          </a:p>
        </p:txBody>
      </p:sp>
      <p:sp>
        <p:nvSpPr>
          <p:cNvPr id="102" name="コンテンツ プレースホルダー 1"/>
          <p:cNvSpPr txBox="1">
            <a:spLocks/>
          </p:cNvSpPr>
          <p:nvPr/>
        </p:nvSpPr>
        <p:spPr>
          <a:xfrm>
            <a:off x="2090990" y="1439197"/>
            <a:ext cx="6544346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</a:t>
            </a:r>
            <a:r>
              <a:rPr lang="en-US" altLang="ja-JP" dirty="0" err="1" smtClean="0">
                <a:solidFill>
                  <a:srgbClr val="FF0000"/>
                </a:solidFill>
              </a:rPr>
              <a:t>abaa</a:t>
            </a:r>
            <a:r>
              <a:rPr lang="en-US" altLang="ja-JP" dirty="0" err="1" smtClean="0"/>
              <a:t>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aabab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T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3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=</a:t>
            </a:r>
            <a:r>
              <a:rPr lang="en-US" altLang="ja-JP" dirty="0"/>
              <a:t> </a:t>
            </a:r>
            <a:r>
              <a:rPr lang="en-US" altLang="ja-JP" dirty="0" err="1" smtClean="0"/>
              <a:t>b</a:t>
            </a:r>
            <a:r>
              <a:rPr lang="en-US" altLang="ja-JP" dirty="0" err="1" smtClean="0">
                <a:solidFill>
                  <a:srgbClr val="FF0000"/>
                </a:solidFill>
              </a:rPr>
              <a:t>abaa</a:t>
            </a:r>
            <a:r>
              <a:rPr lang="en-US" altLang="ja-JP" dirty="0" err="1" smtClean="0"/>
              <a:t>a</a:t>
            </a:r>
            <a:endParaRPr lang="en-US" altLang="ja-JP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909016" y="2682437"/>
            <a:ext cx="1853204" cy="1291948"/>
          </a:xfrm>
          <a:custGeom>
            <a:avLst/>
            <a:gdLst>
              <a:gd name="connsiteX0" fmla="*/ 1853204 w 1853204"/>
              <a:gd name="connsiteY0" fmla="*/ 0 h 1291948"/>
              <a:gd name="connsiteX1" fmla="*/ 3056 w 1853204"/>
              <a:gd name="connsiteY1" fmla="*/ 777358 h 1291948"/>
              <a:gd name="connsiteX2" fmla="*/ 1382456 w 1853204"/>
              <a:gd name="connsiteY2" fmla="*/ 1291948 h 1291948"/>
              <a:gd name="connsiteX3" fmla="*/ 1382456 w 1853204"/>
              <a:gd name="connsiteY3" fmla="*/ 1291948 h 129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204" h="1291948">
                <a:moveTo>
                  <a:pt x="1853204" y="0"/>
                </a:moveTo>
                <a:cubicBezTo>
                  <a:pt x="967359" y="281016"/>
                  <a:pt x="81514" y="562033"/>
                  <a:pt x="3056" y="777358"/>
                </a:cubicBezTo>
                <a:cubicBezTo>
                  <a:pt x="-75402" y="992683"/>
                  <a:pt x="1382456" y="1291948"/>
                  <a:pt x="1382456" y="1291948"/>
                </a:cubicBezTo>
                <a:lnTo>
                  <a:pt x="1382456" y="1291948"/>
                </a:lnTo>
              </a:path>
            </a:pathLst>
          </a:custGeom>
          <a:ln w="3810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>
            <a:spLocks noChangeAspect="1"/>
          </p:cNvSpPr>
          <p:nvPr/>
        </p:nvSpPr>
        <p:spPr>
          <a:xfrm>
            <a:off x="8589219" y="2693780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06" name="円/楕円 105"/>
          <p:cNvSpPr>
            <a:spLocks noChangeAspect="1"/>
          </p:cNvSpPr>
          <p:nvPr/>
        </p:nvSpPr>
        <p:spPr>
          <a:xfrm>
            <a:off x="8503100" y="3040892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 smtClean="0"/>
          </a:p>
        </p:txBody>
      </p:sp>
      <p:sp>
        <p:nvSpPr>
          <p:cNvPr id="107" name="円/楕円 106"/>
          <p:cNvSpPr>
            <a:spLocks noChangeAspect="1"/>
          </p:cNvSpPr>
          <p:nvPr/>
        </p:nvSpPr>
        <p:spPr>
          <a:xfrm>
            <a:off x="8416980" y="3398954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 smtClean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708023" y="5319011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114" name="円/楕円 113"/>
          <p:cNvSpPr/>
          <p:nvPr/>
        </p:nvSpPr>
        <p:spPr>
          <a:xfrm>
            <a:off x="2328103" y="4981036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15" name="円/楕円 114"/>
          <p:cNvSpPr/>
          <p:nvPr/>
        </p:nvSpPr>
        <p:spPr>
          <a:xfrm>
            <a:off x="4826915" y="2564134"/>
            <a:ext cx="161461" cy="161461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16" name="円/楕円 115"/>
          <p:cNvSpPr>
            <a:spLocks noChangeAspect="1"/>
          </p:cNvSpPr>
          <p:nvPr/>
        </p:nvSpPr>
        <p:spPr>
          <a:xfrm>
            <a:off x="141543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17" name="円/楕円 116"/>
          <p:cNvSpPr>
            <a:spLocks noChangeAspect="1"/>
          </p:cNvSpPr>
          <p:nvPr/>
        </p:nvSpPr>
        <p:spPr>
          <a:xfrm>
            <a:off x="196292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19" name="円/楕円 118"/>
          <p:cNvSpPr>
            <a:spLocks noChangeAspect="1"/>
          </p:cNvSpPr>
          <p:nvPr/>
        </p:nvSpPr>
        <p:spPr>
          <a:xfrm>
            <a:off x="251041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 smtClean="0"/>
          </a:p>
        </p:txBody>
      </p:sp>
      <p:cxnSp>
        <p:nvCxnSpPr>
          <p:cNvPr id="120" name="直線コネクタ 119"/>
          <p:cNvCxnSpPr>
            <a:stCxn id="173" idx="4"/>
            <a:endCxn id="176" idx="0"/>
          </p:cNvCxnSpPr>
          <p:nvPr/>
        </p:nvCxnSpPr>
        <p:spPr>
          <a:xfrm>
            <a:off x="2908463" y="3545593"/>
            <a:ext cx="2483403" cy="26840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114" idx="4"/>
            <a:endCxn id="117" idx="0"/>
          </p:cNvCxnSpPr>
          <p:nvPr/>
        </p:nvCxnSpPr>
        <p:spPr>
          <a:xfrm flipH="1">
            <a:off x="2106926" y="5086171"/>
            <a:ext cx="273745" cy="63295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>
            <a:stCxn id="114" idx="4"/>
            <a:endCxn id="119" idx="0"/>
          </p:cNvCxnSpPr>
          <p:nvPr/>
        </p:nvCxnSpPr>
        <p:spPr>
          <a:xfrm>
            <a:off x="2380671" y="5086171"/>
            <a:ext cx="273745" cy="63295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円/楕円 123"/>
          <p:cNvSpPr/>
          <p:nvPr/>
        </p:nvSpPr>
        <p:spPr>
          <a:xfrm>
            <a:off x="2054358" y="4505727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25" name="直線コネクタ 124"/>
          <p:cNvCxnSpPr>
            <a:stCxn id="124" idx="4"/>
            <a:endCxn id="114" idx="0"/>
          </p:cNvCxnSpPr>
          <p:nvPr/>
        </p:nvCxnSpPr>
        <p:spPr>
          <a:xfrm>
            <a:off x="2106926" y="4610862"/>
            <a:ext cx="273745" cy="370174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>
            <a:stCxn id="124" idx="4"/>
            <a:endCxn id="116" idx="0"/>
          </p:cNvCxnSpPr>
          <p:nvPr/>
        </p:nvCxnSpPr>
        <p:spPr>
          <a:xfrm flipH="1">
            <a:off x="1559436" y="4610862"/>
            <a:ext cx="547490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円/楕円 127"/>
          <p:cNvSpPr>
            <a:spLocks noChangeAspect="1"/>
          </p:cNvSpPr>
          <p:nvPr/>
        </p:nvSpPr>
        <p:spPr>
          <a:xfrm>
            <a:off x="32045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 smtClean="0"/>
          </a:p>
        </p:txBody>
      </p:sp>
      <p:sp>
        <p:nvSpPr>
          <p:cNvPr id="130" name="円/楕円 129"/>
          <p:cNvSpPr>
            <a:spLocks noChangeAspect="1"/>
          </p:cNvSpPr>
          <p:nvPr/>
        </p:nvSpPr>
        <p:spPr>
          <a:xfrm>
            <a:off x="86794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 smtClean="0"/>
          </a:p>
        </p:txBody>
      </p:sp>
      <p:sp>
        <p:nvSpPr>
          <p:cNvPr id="131" name="円/楕円 130"/>
          <p:cNvSpPr/>
          <p:nvPr/>
        </p:nvSpPr>
        <p:spPr>
          <a:xfrm>
            <a:off x="1506869" y="3899030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35" name="直線コネクタ 134"/>
          <p:cNvCxnSpPr>
            <a:stCxn id="131" idx="4"/>
            <a:endCxn id="124" idx="0"/>
          </p:cNvCxnSpPr>
          <p:nvPr/>
        </p:nvCxnSpPr>
        <p:spPr>
          <a:xfrm>
            <a:off x="1559437" y="4004165"/>
            <a:ext cx="547489" cy="501562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131" idx="4"/>
            <a:endCxn id="128" idx="0"/>
          </p:cNvCxnSpPr>
          <p:nvPr/>
        </p:nvCxnSpPr>
        <p:spPr>
          <a:xfrm flipH="1">
            <a:off x="464456" y="4004165"/>
            <a:ext cx="1094981" cy="171495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>
            <a:stCxn id="131" idx="4"/>
            <a:endCxn id="130" idx="0"/>
          </p:cNvCxnSpPr>
          <p:nvPr/>
        </p:nvCxnSpPr>
        <p:spPr>
          <a:xfrm flipH="1">
            <a:off x="1011946" y="4004165"/>
            <a:ext cx="547491" cy="171495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円/楕円 137"/>
          <p:cNvSpPr/>
          <p:nvPr/>
        </p:nvSpPr>
        <p:spPr>
          <a:xfrm>
            <a:off x="4518063" y="4981036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39" name="円/楕円 138"/>
          <p:cNvSpPr>
            <a:spLocks noChangeAspect="1"/>
          </p:cNvSpPr>
          <p:nvPr/>
        </p:nvSpPr>
        <p:spPr>
          <a:xfrm>
            <a:off x="524786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2</a:t>
            </a:r>
            <a:endParaRPr kumimoji="1" lang="ja-JP" altLang="en-US" dirty="0" smtClean="0"/>
          </a:p>
        </p:txBody>
      </p:sp>
      <p:sp>
        <p:nvSpPr>
          <p:cNvPr id="140" name="円/楕円 139"/>
          <p:cNvSpPr>
            <a:spLocks noChangeAspect="1"/>
          </p:cNvSpPr>
          <p:nvPr/>
        </p:nvSpPr>
        <p:spPr>
          <a:xfrm>
            <a:off x="415288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3</a:t>
            </a:r>
            <a:endParaRPr kumimoji="1" lang="ja-JP" altLang="en-US" dirty="0" smtClean="0"/>
          </a:p>
        </p:txBody>
      </p:sp>
      <p:sp>
        <p:nvSpPr>
          <p:cNvPr id="141" name="円/楕円 140"/>
          <p:cNvSpPr>
            <a:spLocks noChangeAspect="1"/>
          </p:cNvSpPr>
          <p:nvPr/>
        </p:nvSpPr>
        <p:spPr>
          <a:xfrm>
            <a:off x="470037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cxnSp>
        <p:nvCxnSpPr>
          <p:cNvPr id="142" name="直線コネクタ 141"/>
          <p:cNvCxnSpPr>
            <a:stCxn id="138" idx="4"/>
            <a:endCxn id="140" idx="0"/>
          </p:cNvCxnSpPr>
          <p:nvPr/>
        </p:nvCxnSpPr>
        <p:spPr>
          <a:xfrm flipH="1">
            <a:off x="4296886" y="5086171"/>
            <a:ext cx="273745" cy="63295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stCxn id="138" idx="4"/>
            <a:endCxn id="141" idx="0"/>
          </p:cNvCxnSpPr>
          <p:nvPr/>
        </p:nvCxnSpPr>
        <p:spPr>
          <a:xfrm>
            <a:off x="4570631" y="5086171"/>
            <a:ext cx="273745" cy="63295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円/楕円 143"/>
          <p:cNvSpPr/>
          <p:nvPr/>
        </p:nvSpPr>
        <p:spPr>
          <a:xfrm>
            <a:off x="4791808" y="4505727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45" name="直線コネクタ 144"/>
          <p:cNvCxnSpPr>
            <a:stCxn id="144" idx="4"/>
            <a:endCxn id="138" idx="0"/>
          </p:cNvCxnSpPr>
          <p:nvPr/>
        </p:nvCxnSpPr>
        <p:spPr>
          <a:xfrm flipH="1">
            <a:off x="4570631" y="4610862"/>
            <a:ext cx="273745" cy="370174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stCxn id="144" idx="4"/>
            <a:endCxn id="139" idx="0"/>
          </p:cNvCxnSpPr>
          <p:nvPr/>
        </p:nvCxnSpPr>
        <p:spPr>
          <a:xfrm>
            <a:off x="4844376" y="4610862"/>
            <a:ext cx="547490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円/楕円 146"/>
          <p:cNvSpPr>
            <a:spLocks noChangeAspect="1"/>
          </p:cNvSpPr>
          <p:nvPr/>
        </p:nvSpPr>
        <p:spPr>
          <a:xfrm>
            <a:off x="305790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 smtClean="0"/>
          </a:p>
        </p:txBody>
      </p:sp>
      <p:sp>
        <p:nvSpPr>
          <p:cNvPr id="148" name="円/楕円 147"/>
          <p:cNvSpPr>
            <a:spLocks noChangeAspect="1"/>
          </p:cNvSpPr>
          <p:nvPr/>
        </p:nvSpPr>
        <p:spPr>
          <a:xfrm>
            <a:off x="360539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2</a:t>
            </a:r>
            <a:endParaRPr kumimoji="1" lang="ja-JP" altLang="en-US" dirty="0" smtClean="0"/>
          </a:p>
        </p:txBody>
      </p:sp>
      <p:sp>
        <p:nvSpPr>
          <p:cNvPr id="150" name="円/楕円 149"/>
          <p:cNvSpPr/>
          <p:nvPr/>
        </p:nvSpPr>
        <p:spPr>
          <a:xfrm>
            <a:off x="4244318" y="3899030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51" name="直線コネクタ 150"/>
          <p:cNvCxnSpPr>
            <a:stCxn id="150" idx="4"/>
            <a:endCxn id="144" idx="0"/>
          </p:cNvCxnSpPr>
          <p:nvPr/>
        </p:nvCxnSpPr>
        <p:spPr>
          <a:xfrm>
            <a:off x="4296886" y="4004165"/>
            <a:ext cx="547490" cy="501562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stCxn id="150" idx="4"/>
            <a:endCxn id="147" idx="0"/>
          </p:cNvCxnSpPr>
          <p:nvPr/>
        </p:nvCxnSpPr>
        <p:spPr>
          <a:xfrm flipH="1">
            <a:off x="3201906" y="4004165"/>
            <a:ext cx="1094980" cy="171495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stCxn id="150" idx="4"/>
            <a:endCxn id="148" idx="0"/>
          </p:cNvCxnSpPr>
          <p:nvPr/>
        </p:nvCxnSpPr>
        <p:spPr>
          <a:xfrm flipH="1">
            <a:off x="3749396" y="4004165"/>
            <a:ext cx="547490" cy="171495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円/楕円 153"/>
          <p:cNvSpPr>
            <a:spLocks noChangeAspect="1"/>
          </p:cNvSpPr>
          <p:nvPr/>
        </p:nvSpPr>
        <p:spPr>
          <a:xfrm>
            <a:off x="579535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 smtClean="0"/>
          </a:p>
        </p:txBody>
      </p:sp>
      <p:sp>
        <p:nvSpPr>
          <p:cNvPr id="155" name="円/楕円 154"/>
          <p:cNvSpPr>
            <a:spLocks noChangeAspect="1"/>
          </p:cNvSpPr>
          <p:nvPr/>
        </p:nvSpPr>
        <p:spPr>
          <a:xfrm>
            <a:off x="634284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56" name="円/楕円 155"/>
          <p:cNvSpPr>
            <a:spLocks noChangeAspect="1"/>
          </p:cNvSpPr>
          <p:nvPr/>
        </p:nvSpPr>
        <p:spPr>
          <a:xfrm>
            <a:off x="689033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 smtClean="0"/>
          </a:p>
        </p:txBody>
      </p:sp>
      <p:sp>
        <p:nvSpPr>
          <p:cNvPr id="157" name="円/楕円 156"/>
          <p:cNvSpPr>
            <a:spLocks noChangeAspect="1"/>
          </p:cNvSpPr>
          <p:nvPr/>
        </p:nvSpPr>
        <p:spPr>
          <a:xfrm>
            <a:off x="743782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2</a:t>
            </a:r>
            <a:endParaRPr kumimoji="1" lang="ja-JP" altLang="en-US" dirty="0" smtClean="0"/>
          </a:p>
        </p:txBody>
      </p:sp>
      <p:sp>
        <p:nvSpPr>
          <p:cNvPr id="158" name="円/楕円 157"/>
          <p:cNvSpPr/>
          <p:nvPr/>
        </p:nvSpPr>
        <p:spPr>
          <a:xfrm>
            <a:off x="6160533" y="4505727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59" name="円/楕円 158"/>
          <p:cNvSpPr/>
          <p:nvPr/>
        </p:nvSpPr>
        <p:spPr>
          <a:xfrm>
            <a:off x="7255513" y="4505727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60" name="円/楕円 159"/>
          <p:cNvSpPr/>
          <p:nvPr/>
        </p:nvSpPr>
        <p:spPr>
          <a:xfrm>
            <a:off x="6708023" y="3899030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61" name="直線コネクタ 160"/>
          <p:cNvCxnSpPr>
            <a:stCxn id="159" idx="4"/>
            <a:endCxn id="157" idx="0"/>
          </p:cNvCxnSpPr>
          <p:nvPr/>
        </p:nvCxnSpPr>
        <p:spPr>
          <a:xfrm>
            <a:off x="7308081" y="4610862"/>
            <a:ext cx="273745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stCxn id="158" idx="4"/>
            <a:endCxn id="155" idx="0"/>
          </p:cNvCxnSpPr>
          <p:nvPr/>
        </p:nvCxnSpPr>
        <p:spPr>
          <a:xfrm>
            <a:off x="6213101" y="4610862"/>
            <a:ext cx="273745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>
            <a:stCxn id="154" idx="0"/>
            <a:endCxn id="158" idx="4"/>
          </p:cNvCxnSpPr>
          <p:nvPr/>
        </p:nvCxnSpPr>
        <p:spPr>
          <a:xfrm flipV="1">
            <a:off x="5939356" y="4610862"/>
            <a:ext cx="273745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>
            <a:stCxn id="160" idx="4"/>
            <a:endCxn id="158" idx="0"/>
          </p:cNvCxnSpPr>
          <p:nvPr/>
        </p:nvCxnSpPr>
        <p:spPr>
          <a:xfrm flipH="1">
            <a:off x="6213101" y="4004165"/>
            <a:ext cx="547490" cy="501562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>
            <a:stCxn id="160" idx="4"/>
            <a:endCxn id="159" idx="0"/>
          </p:cNvCxnSpPr>
          <p:nvPr/>
        </p:nvCxnSpPr>
        <p:spPr>
          <a:xfrm>
            <a:off x="6760591" y="4004165"/>
            <a:ext cx="547490" cy="501562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stCxn id="159" idx="4"/>
            <a:endCxn id="156" idx="0"/>
          </p:cNvCxnSpPr>
          <p:nvPr/>
        </p:nvCxnSpPr>
        <p:spPr>
          <a:xfrm flipH="1">
            <a:off x="7034336" y="4610862"/>
            <a:ext cx="273745" cy="110825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円/楕円 166"/>
          <p:cNvSpPr/>
          <p:nvPr/>
        </p:nvSpPr>
        <p:spPr>
          <a:xfrm>
            <a:off x="7321198" y="3440458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68" name="円/楕円 167"/>
          <p:cNvSpPr>
            <a:spLocks noChangeAspect="1"/>
          </p:cNvSpPr>
          <p:nvPr/>
        </p:nvSpPr>
        <p:spPr>
          <a:xfrm>
            <a:off x="7985316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69" name="円/楕円 168"/>
          <p:cNvSpPr>
            <a:spLocks noChangeAspect="1"/>
          </p:cNvSpPr>
          <p:nvPr/>
        </p:nvSpPr>
        <p:spPr>
          <a:xfrm>
            <a:off x="8532800" y="5719121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 smtClean="0"/>
          </a:p>
        </p:txBody>
      </p:sp>
      <p:cxnSp>
        <p:nvCxnSpPr>
          <p:cNvPr id="170" name="直線コネクタ 169"/>
          <p:cNvCxnSpPr>
            <a:stCxn id="167" idx="4"/>
            <a:endCxn id="169" idx="0"/>
          </p:cNvCxnSpPr>
          <p:nvPr/>
        </p:nvCxnSpPr>
        <p:spPr>
          <a:xfrm>
            <a:off x="7373766" y="3545593"/>
            <a:ext cx="1303034" cy="2173528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167" idx="4"/>
            <a:endCxn id="168" idx="0"/>
          </p:cNvCxnSpPr>
          <p:nvPr/>
        </p:nvCxnSpPr>
        <p:spPr>
          <a:xfrm>
            <a:off x="7373766" y="3545593"/>
            <a:ext cx="755550" cy="2173528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>
            <a:stCxn id="167" idx="4"/>
            <a:endCxn id="160" idx="0"/>
          </p:cNvCxnSpPr>
          <p:nvPr/>
        </p:nvCxnSpPr>
        <p:spPr>
          <a:xfrm flipH="1">
            <a:off x="6760591" y="3545593"/>
            <a:ext cx="613175" cy="353437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円/楕円 172"/>
          <p:cNvSpPr/>
          <p:nvPr/>
        </p:nvSpPr>
        <p:spPr>
          <a:xfrm>
            <a:off x="2855895" y="3440458"/>
            <a:ext cx="105135" cy="10513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cxnSp>
        <p:nvCxnSpPr>
          <p:cNvPr id="174" name="直線コネクタ 173"/>
          <p:cNvCxnSpPr>
            <a:stCxn id="173" idx="4"/>
            <a:endCxn id="150" idx="0"/>
          </p:cNvCxnSpPr>
          <p:nvPr/>
        </p:nvCxnSpPr>
        <p:spPr>
          <a:xfrm>
            <a:off x="2908463" y="3545593"/>
            <a:ext cx="1388423" cy="353437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stCxn id="173" idx="4"/>
            <a:endCxn id="131" idx="0"/>
          </p:cNvCxnSpPr>
          <p:nvPr/>
        </p:nvCxnSpPr>
        <p:spPr>
          <a:xfrm flipH="1">
            <a:off x="1559437" y="3545593"/>
            <a:ext cx="1349026" cy="353437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円/楕円 175"/>
          <p:cNvSpPr>
            <a:spLocks noChangeAspect="1"/>
          </p:cNvSpPr>
          <p:nvPr/>
        </p:nvSpPr>
        <p:spPr>
          <a:xfrm>
            <a:off x="5247866" y="3814002"/>
            <a:ext cx="288000" cy="288000"/>
          </a:xfrm>
          <a:prstGeom prst="ellipse">
            <a:avLst/>
          </a:prstGeom>
          <a:noFill/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/>
              <a:t>3</a:t>
            </a:r>
            <a:endParaRPr kumimoji="1" lang="ja-JP" altLang="en-US" dirty="0" smtClean="0"/>
          </a:p>
        </p:txBody>
      </p:sp>
      <p:cxnSp>
        <p:nvCxnSpPr>
          <p:cNvPr id="177" name="直線コネクタ 176"/>
          <p:cNvCxnSpPr>
            <a:stCxn id="115" idx="4"/>
            <a:endCxn id="173" idx="1"/>
          </p:cNvCxnSpPr>
          <p:nvPr/>
        </p:nvCxnSpPr>
        <p:spPr>
          <a:xfrm flipH="1">
            <a:off x="2871292" y="2725595"/>
            <a:ext cx="2036354" cy="73026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>
            <a:stCxn id="115" idx="4"/>
            <a:endCxn id="167" idx="0"/>
          </p:cNvCxnSpPr>
          <p:nvPr/>
        </p:nvCxnSpPr>
        <p:spPr>
          <a:xfrm>
            <a:off x="4907646" y="2725595"/>
            <a:ext cx="2466120" cy="714863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stCxn id="105" idx="2"/>
            <a:endCxn id="115" idx="4"/>
          </p:cNvCxnSpPr>
          <p:nvPr/>
        </p:nvCxnSpPr>
        <p:spPr>
          <a:xfrm flipH="1" flipV="1">
            <a:off x="4907646" y="2725595"/>
            <a:ext cx="3681573" cy="112185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>
            <a:stCxn id="106" idx="2"/>
            <a:endCxn id="115" idx="4"/>
          </p:cNvCxnSpPr>
          <p:nvPr/>
        </p:nvCxnSpPr>
        <p:spPr>
          <a:xfrm flipH="1" flipV="1">
            <a:off x="4907646" y="2725595"/>
            <a:ext cx="3595454" cy="459297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>
            <a:stCxn id="107" idx="1"/>
            <a:endCxn id="115" idx="4"/>
          </p:cNvCxnSpPr>
          <p:nvPr/>
        </p:nvCxnSpPr>
        <p:spPr>
          <a:xfrm flipH="1" flipV="1">
            <a:off x="4907646" y="2725595"/>
            <a:ext cx="3551511" cy="71553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181"/>
          <p:cNvSpPr txBox="1"/>
          <p:nvPr/>
        </p:nvSpPr>
        <p:spPr>
          <a:xfrm>
            <a:off x="8191398" y="2437670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8193667" y="2751935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8146087" y="3038853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766171" y="2910263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3664269" y="269378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894455" y="4227534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1945332" y="5068628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973874" y="332686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1751781" y="389903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4500834" y="3900176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2178324" y="445836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2066790" y="484338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1815037" y="5316003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961884" y="4610236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3337933" y="3582671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2411724" y="4970087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1517817" y="4846675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2503983" y="5242646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1291834" y="4465151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449111" y="4471436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613129" y="4635671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5716047" y="5013882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4142781" y="3301742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3986496" y="4629687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4227591" y="4913272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4448768" y="444983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4059563" y="5198850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5158945" y="5068627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5812880" y="457411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6220592" y="3897876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6846002" y="3326802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6806226" y="4974441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6869212" y="470651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6943145" y="442764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libri"/>
                <a:cs typeface="Calibri"/>
              </a:rPr>
              <a:t>a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7382544" y="4883046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7249230" y="3818342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7660331" y="3804110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>
                <a:latin typeface="Times New Roman"/>
                <a:cs typeface="Times New Roman"/>
              </a:rPr>
              <a:t>2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952933" y="3893905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6258921" y="4602608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6353794" y="5013882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4580462" y="4938723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Calibri"/>
                <a:cs typeface="Calibri"/>
              </a:rPr>
              <a:t>b</a:t>
            </a:r>
            <a:endParaRPr kumimoji="1" lang="ja-JP" altLang="en-US" sz="2400" dirty="0">
              <a:latin typeface="Calibri"/>
              <a:cs typeface="Calibri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4696866" y="5220748"/>
            <a:ext cx="4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/>
                <a:cs typeface="Calibri"/>
              </a:rPr>
              <a:t>$</a:t>
            </a:r>
            <a:r>
              <a:rPr kumimoji="1" lang="en-US" altLang="ja-JP" sz="20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231" name="コンテンツ プレースホルダー 1"/>
          <p:cNvSpPr txBox="1">
            <a:spLocks/>
          </p:cNvSpPr>
          <p:nvPr/>
        </p:nvSpPr>
        <p:spPr>
          <a:xfrm>
            <a:off x="2098349" y="1898677"/>
            <a:ext cx="2188498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2</a:t>
            </a:r>
          </a:p>
        </p:txBody>
      </p:sp>
      <p:sp>
        <p:nvSpPr>
          <p:cNvPr id="232" name="コンテンツ プレースホルダー 1"/>
          <p:cNvSpPr txBox="1">
            <a:spLocks/>
          </p:cNvSpPr>
          <p:nvPr/>
        </p:nvSpPr>
        <p:spPr>
          <a:xfrm>
            <a:off x="5106890" y="1898677"/>
            <a:ext cx="2648428" cy="5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rgbClr val="009858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rgbClr val="00D12F"/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altLang="ja-JP" i="1" dirty="0">
                <a:latin typeface="Times New Roman"/>
                <a:cs typeface="Times New Roman"/>
              </a:rPr>
              <a:t>o</a:t>
            </a:r>
            <a:r>
              <a:rPr lang="en-US" altLang="ja-JP" i="1" dirty="0" smtClean="0">
                <a:latin typeface="Times New Roman"/>
                <a:cs typeface="Times New Roman"/>
              </a:rPr>
              <a:t>utput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{</a:t>
            </a:r>
            <a:r>
              <a:rPr lang="en-US" altLang="ja-JP" dirty="0" err="1" smtClean="0">
                <a:solidFill>
                  <a:srgbClr val="FF0000"/>
                </a:solidFill>
              </a:rPr>
              <a:t>abaa</a:t>
            </a:r>
            <a:r>
              <a:rPr lang="en-US" altLang="ja-JP" dirty="0" smtClean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7" name="図形グループ 6"/>
          <p:cNvGrpSpPr/>
          <p:nvPr/>
        </p:nvGrpSpPr>
        <p:grpSpPr>
          <a:xfrm>
            <a:off x="4386649" y="3164255"/>
            <a:ext cx="1297171" cy="735921"/>
            <a:chOff x="4386649" y="3328490"/>
            <a:chExt cx="1297171" cy="735921"/>
          </a:xfrm>
        </p:grpSpPr>
        <p:sp>
          <p:nvSpPr>
            <p:cNvPr id="118" name="テキスト ボックス 117"/>
            <p:cNvSpPr txBox="1"/>
            <p:nvPr/>
          </p:nvSpPr>
          <p:spPr>
            <a:xfrm>
              <a:off x="4914480" y="3328490"/>
              <a:ext cx="769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i="1" dirty="0" smtClean="0">
                  <a:latin typeface="Times New Roman"/>
                  <a:cs typeface="Times New Roman"/>
                </a:rPr>
                <a:t>L</a:t>
              </a:r>
              <a:r>
                <a:rPr kumimoji="1" lang="en-US" altLang="ja-JP" sz="2400" b="1" dirty="0" smtClean="0">
                  <a:latin typeface="Times New Roman"/>
                  <a:cs typeface="Times New Roman"/>
                </a:rPr>
                <a:t>(</a:t>
              </a:r>
              <a:r>
                <a:rPr kumimoji="1" lang="en-US" altLang="ja-JP" sz="2400" b="1" i="1" dirty="0" smtClean="0">
                  <a:latin typeface="Times New Roman"/>
                  <a:cs typeface="Times New Roman"/>
                </a:rPr>
                <a:t>P</a:t>
              </a:r>
              <a:r>
                <a:rPr kumimoji="1" lang="en-US" altLang="ja-JP" sz="2400" b="1" dirty="0" smtClean="0">
                  <a:latin typeface="Times New Roman"/>
                  <a:cs typeface="Times New Roman"/>
                </a:rPr>
                <a:t>)</a:t>
              </a:r>
              <a:endParaRPr kumimoji="1" lang="ja-JP" altLang="en-US" sz="2400" b="1" dirty="0">
                <a:latin typeface="Times New Roman"/>
                <a:cs typeface="Times New Roman"/>
              </a:endParaRPr>
            </a:p>
          </p:txBody>
        </p:sp>
        <p:cxnSp>
          <p:nvCxnSpPr>
            <p:cNvPr id="123" name="直線矢印コネクタ 122"/>
            <p:cNvCxnSpPr>
              <a:stCxn id="118" idx="1"/>
            </p:cNvCxnSpPr>
            <p:nvPr/>
          </p:nvCxnSpPr>
          <p:spPr>
            <a:xfrm flipH="1">
              <a:off x="4386649" y="3559323"/>
              <a:ext cx="527831" cy="5050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円/楕円 128"/>
          <p:cNvSpPr/>
          <p:nvPr/>
        </p:nvSpPr>
        <p:spPr>
          <a:xfrm>
            <a:off x="4462206" y="4939417"/>
            <a:ext cx="184967" cy="184967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solidFill>
                <a:srgbClr val="595959"/>
              </a:solidFill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626322" y="6273610"/>
            <a:ext cx="8009013" cy="5255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i="1" dirty="0" err="1" smtClean="0">
                <a:latin typeface="Times New Roman"/>
                <a:cs typeface="Times New Roman"/>
              </a:rPr>
              <a:t>weight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≥ </a:t>
            </a:r>
            <a:r>
              <a:rPr kumimoji="1" lang="en-US" altLang="ja-JP" sz="2800" dirty="0">
                <a:latin typeface="Times New Roman"/>
                <a:cs typeface="Times New Roman"/>
              </a:rPr>
              <a:t>2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,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maxchild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D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  <a:r>
              <a:rPr kumimoji="1" lang="en-US" altLang="ja-JP" sz="2800" dirty="0">
                <a:latin typeface="Times New Roman"/>
                <a:cs typeface="Times New Roman"/>
              </a:rPr>
              <a:t>&lt; </a:t>
            </a:r>
            <a:r>
              <a:rPr kumimoji="1" lang="en-US" altLang="ja-JP" sz="2800" dirty="0">
                <a:latin typeface="Times New Roman"/>
                <a:cs typeface="Times New Roman"/>
              </a:rPr>
              <a:t>2</a:t>
            </a:r>
            <a:endParaRPr kumimoji="1" lang="en-US" altLang="ja-JP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154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29" grpId="0" animBg="1"/>
      <p:bldP spid="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 Problem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49275" y="862026"/>
            <a:ext cx="8042276" cy="1844278"/>
            <a:chOff x="549275" y="3860587"/>
            <a:chExt cx="8042276" cy="1844278"/>
          </a:xfrm>
        </p:grpSpPr>
        <p:sp>
          <p:nvSpPr>
            <p:cNvPr id="5" name="正方形/長方形 4"/>
            <p:cNvSpPr/>
            <p:nvPr/>
          </p:nvSpPr>
          <p:spPr>
            <a:xfrm>
              <a:off x="549275" y="4078149"/>
              <a:ext cx="8042276" cy="162671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0000" tIns="45720" rIns="144000" bIns="936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kumimoji="1" lang="en-US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Let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= {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…, </a:t>
              </a:r>
              <a:r>
                <a:rPr kumimoji="1" lang="en-US" altLang="ja-JP" sz="2800" i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sz="2800" i="1" baseline="-25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}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be a set of strings.</a:t>
              </a:r>
              <a:r>
                <a:rPr kumimoji="1" lang="ja-JP" alt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/>
              </a:r>
              <a:b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Given a pattern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and positive integer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(≤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m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)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,</a:t>
              </a:r>
              <a:b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</a:b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compute all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d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</a:t>
              </a:r>
              <a:r>
                <a:rPr kumimoji="1" lang="en-US" altLang="ja-JP" sz="2800" dirty="0" smtClean="0">
                  <a:latin typeface="Calibri"/>
                  <a:cs typeface="Calibri"/>
                </a:rPr>
                <a:t>left-right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-maximal extensions of </a:t>
              </a:r>
              <a:r>
                <a:rPr kumimoji="1" lang="en-US" altLang="ja-JP" sz="2800" i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P</a:t>
              </a:r>
              <a:r>
                <a:rPr kumimoji="1" lang="en-US" altLang="ja-JP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kumimoji="1" lang="en-US" altLang="ja-JP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37494" y="3860587"/>
              <a:ext cx="1771839" cy="435121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en-US" sz="2400" b="1" dirty="0" smtClean="0">
                  <a:latin typeface="Calibri"/>
                  <a:cs typeface="Calibri"/>
                </a:rPr>
                <a:t>Problem</a:t>
              </a:r>
              <a:endParaRPr kumimoji="1" lang="ja-JP" altLang="en-US" sz="2400" b="1" dirty="0" smtClean="0">
                <a:latin typeface="Calibri"/>
                <a:cs typeface="Calibri"/>
              </a:endParaRPr>
            </a:p>
          </p:txBody>
        </p:sp>
      </p:grpSp>
      <p:sp>
        <p:nvSpPr>
          <p:cNvPr id="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49275" y="2796817"/>
            <a:ext cx="1465087" cy="558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u="sng" dirty="0" smtClean="0"/>
              <a:t>Example</a:t>
            </a:r>
          </a:p>
        </p:txBody>
      </p:sp>
      <p:graphicFrame>
        <p:nvGraphicFramePr>
          <p:cNvPr id="10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18336"/>
              </p:ext>
            </p:extLst>
          </p:nvPr>
        </p:nvGraphicFramePr>
        <p:xfrm>
          <a:off x="549275" y="3457883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142608"/>
              </p:ext>
            </p:extLst>
          </p:nvPr>
        </p:nvGraphicFramePr>
        <p:xfrm>
          <a:off x="549275" y="4599297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299499"/>
              </p:ext>
            </p:extLst>
          </p:nvPr>
        </p:nvGraphicFramePr>
        <p:xfrm>
          <a:off x="549275" y="5740712"/>
          <a:ext cx="804228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32"/>
                <a:gridCol w="42927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  <a:gridCol w="536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kumimoji="1" lang="en-US" altLang="ja-JP" sz="2800" b="0" i="0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kumimoji="1" lang="ja-JP" altLang="en-US" sz="2800" b="0" baseline="-25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C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直線矢印コネクタ 17"/>
          <p:cNvCxnSpPr/>
          <p:nvPr/>
        </p:nvCxnSpPr>
        <p:spPr>
          <a:xfrm>
            <a:off x="3251443" y="4077909"/>
            <a:ext cx="2682167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139393" y="5215693"/>
            <a:ext cx="2682167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2698385" y="4208411"/>
            <a:ext cx="2682167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161289" y="4338913"/>
            <a:ext cx="2682167" cy="0"/>
          </a:xfrm>
          <a:prstGeom prst="straightConnector1">
            <a:avLst/>
          </a:prstGeom>
          <a:ln w="38100" cmpd="sng">
            <a:solidFill>
              <a:srgbClr val="008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5380552" y="5215693"/>
            <a:ext cx="2682167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161289" y="6363541"/>
            <a:ext cx="2682167" cy="0"/>
          </a:xfrm>
          <a:prstGeom prst="straightConnector1">
            <a:avLst/>
          </a:prstGeom>
          <a:ln w="38100" cmpd="sng">
            <a:solidFill>
              <a:srgbClr val="008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479473" y="2630569"/>
            <a:ext cx="2901079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図形グループ 6"/>
          <p:cNvGrpSpPr/>
          <p:nvPr/>
        </p:nvGrpSpPr>
        <p:grpSpPr>
          <a:xfrm>
            <a:off x="1884000" y="2796817"/>
            <a:ext cx="7263561" cy="558100"/>
            <a:chOff x="1884000" y="2796817"/>
            <a:chExt cx="7263561" cy="558100"/>
          </a:xfrm>
        </p:grpSpPr>
        <p:sp>
          <p:nvSpPr>
            <p:cNvPr id="13" name="コンテンツ プレースホルダー 1"/>
            <p:cNvSpPr txBox="1">
              <a:spLocks/>
            </p:cNvSpPr>
            <p:nvPr/>
          </p:nvSpPr>
          <p:spPr>
            <a:xfrm>
              <a:off x="1884000" y="2796817"/>
              <a:ext cx="2188498" cy="5581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9250" indent="-349250" algn="l" defTabSz="914400" rtl="0" eaLnBrk="1" latinLnBrk="0" hangingPunct="1">
                <a:spcBef>
                  <a:spcPts val="20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8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Clr>
                  <a:srgbClr val="009858"/>
                </a:buClr>
                <a:buSzPct val="110000"/>
                <a:buFont typeface="Wingdings 2" pitchFamily="18" charset="2"/>
                <a:buChar char=""/>
                <a:defRPr kumimoji="1" sz="24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968375" indent="-282575" algn="l" defTabSz="914400" rtl="0" eaLnBrk="1" latinLnBrk="0" hangingPunct="1">
                <a:spcBef>
                  <a:spcPts val="6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4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1263650" indent="-295275" algn="l" defTabSz="914400" rtl="0" eaLnBrk="1" latinLnBrk="0" hangingPunct="1">
                <a:spcBef>
                  <a:spcPts val="600"/>
                </a:spcBef>
                <a:buClr>
                  <a:srgbClr val="009858"/>
                </a:buClr>
                <a:buSzPct val="110000"/>
                <a:buFont typeface="Wingdings 2" pitchFamily="18" charset="2"/>
                <a:buChar char=""/>
                <a:defRPr kumimoji="1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546225" indent="-282575" algn="l" defTabSz="914400" rtl="0" eaLnBrk="1" latinLnBrk="0" hangingPunct="1">
                <a:spcBef>
                  <a:spcPts val="6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828800" indent="-282575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117725" indent="-282575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398713" indent="-282575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689225" indent="-282575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110000"/>
                <a:buFont typeface="Wingdings 2" pitchFamily="18" charset="2"/>
                <a:buChar char=""/>
                <a:defRPr kumimoji="1" lang="en-US" sz="18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 2" pitchFamily="18" charset="2"/>
                <a:buNone/>
              </a:pPr>
              <a:r>
                <a:rPr lang="en-US" altLang="ja-JP" i="1" dirty="0" smtClean="0">
                  <a:latin typeface="Times New Roman"/>
                  <a:cs typeface="Times New Roman"/>
                </a:rPr>
                <a:t>P</a:t>
              </a:r>
              <a:r>
                <a:rPr lang="en-US" altLang="ja-JP" dirty="0" smtClean="0">
                  <a:latin typeface="Times New Roman"/>
                  <a:cs typeface="Times New Roman"/>
                </a:rPr>
                <a:t> =</a:t>
              </a:r>
              <a:r>
                <a:rPr lang="en-US" altLang="ja-JP" dirty="0" smtClean="0"/>
                <a:t> </a:t>
              </a:r>
              <a:r>
                <a:rPr lang="en-US" altLang="ja-JP" dirty="0" err="1" smtClean="0"/>
                <a:t>aa</a:t>
              </a:r>
              <a:r>
                <a:rPr lang="en-US" altLang="ja-JP" dirty="0" smtClean="0"/>
                <a:t>, </a:t>
              </a:r>
              <a:r>
                <a:rPr lang="en-US" altLang="ja-JP" i="1" dirty="0" smtClean="0">
                  <a:latin typeface="Times New Roman"/>
                  <a:cs typeface="Times New Roman"/>
                </a:rPr>
                <a:t>d</a:t>
              </a:r>
              <a:r>
                <a:rPr lang="en-US" altLang="ja-JP" dirty="0" smtClean="0">
                  <a:latin typeface="Times New Roman"/>
                  <a:cs typeface="Times New Roman"/>
                </a:rPr>
                <a:t> =</a:t>
              </a:r>
              <a:r>
                <a:rPr lang="en-US" altLang="ja-JP" dirty="0" smtClean="0"/>
                <a:t> 2</a:t>
              </a:r>
            </a:p>
          </p:txBody>
        </p:sp>
        <p:sp>
          <p:nvSpPr>
            <p:cNvPr id="19" name="コンテンツ プレースホルダー 1"/>
            <p:cNvSpPr txBox="1">
              <a:spLocks/>
            </p:cNvSpPr>
            <p:nvPr/>
          </p:nvSpPr>
          <p:spPr>
            <a:xfrm>
              <a:off x="4072498" y="2796817"/>
              <a:ext cx="5075063" cy="5581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9250" indent="-349250" algn="l" defTabSz="914400" rtl="0" eaLnBrk="1" latinLnBrk="0" hangingPunct="1">
                <a:spcBef>
                  <a:spcPts val="20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8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Clr>
                  <a:srgbClr val="009858"/>
                </a:buClr>
                <a:buSzPct val="110000"/>
                <a:buFont typeface="Wingdings 2" pitchFamily="18" charset="2"/>
                <a:buChar char=""/>
                <a:defRPr kumimoji="1" sz="24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968375" indent="-282575" algn="l" defTabSz="914400" rtl="0" eaLnBrk="1" latinLnBrk="0" hangingPunct="1">
                <a:spcBef>
                  <a:spcPts val="6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4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1263650" indent="-295275" algn="l" defTabSz="914400" rtl="0" eaLnBrk="1" latinLnBrk="0" hangingPunct="1">
                <a:spcBef>
                  <a:spcPts val="600"/>
                </a:spcBef>
                <a:buClr>
                  <a:srgbClr val="009858"/>
                </a:buClr>
                <a:buSzPct val="110000"/>
                <a:buFont typeface="Wingdings 2" pitchFamily="18" charset="2"/>
                <a:buChar char=""/>
                <a:defRPr kumimoji="1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546225" indent="-282575" algn="l" defTabSz="914400" rtl="0" eaLnBrk="1" latinLnBrk="0" hangingPunct="1">
                <a:spcBef>
                  <a:spcPts val="600"/>
                </a:spcBef>
                <a:buClr>
                  <a:srgbClr val="00D12F"/>
                </a:buClr>
                <a:buSzPct val="110000"/>
                <a:buFont typeface="Wingdings 2" pitchFamily="18" charset="2"/>
                <a:buChar char=""/>
                <a:defRPr kumimoji="1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828800" indent="-282575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117725" indent="-282575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398713" indent="-282575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10000"/>
                <a:buFont typeface="Wingdings 2" pitchFamily="18" charset="2"/>
                <a:buChar char=""/>
                <a:defRPr kumimoji="1" lang="en-US" sz="18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689225" indent="-282575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110000"/>
                <a:buFont typeface="Wingdings 2" pitchFamily="18" charset="2"/>
                <a:buChar char=""/>
                <a:defRPr kumimoji="1" lang="en-US" sz="18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 2" pitchFamily="18" charset="2"/>
                <a:buNone/>
              </a:pPr>
              <a:r>
                <a:rPr lang="en-US" altLang="ja-JP" i="1" dirty="0" smtClean="0">
                  <a:latin typeface="Times New Roman"/>
                  <a:cs typeface="Times New Roman"/>
                </a:rPr>
                <a:t>output</a:t>
              </a:r>
              <a:r>
                <a:rPr lang="en-US" altLang="ja-JP" dirty="0">
                  <a:latin typeface="Times New Roman"/>
                  <a:cs typeface="Times New Roman"/>
                </a:rPr>
                <a:t> </a:t>
              </a:r>
              <a:r>
                <a:rPr lang="en-US" altLang="ja-JP" dirty="0" smtClean="0">
                  <a:latin typeface="Times New Roman"/>
                  <a:cs typeface="Times New Roman"/>
                </a:rPr>
                <a:t>=</a:t>
              </a:r>
              <a:r>
                <a:rPr lang="en-US" altLang="ja-JP" dirty="0" smtClean="0"/>
                <a:t> </a:t>
              </a:r>
              <a:r>
                <a:rPr lang="en-US" altLang="ja-JP" dirty="0" smtClean="0">
                  <a:latin typeface="Times New Roman"/>
                  <a:cs typeface="Times New Roman"/>
                </a:rPr>
                <a:t>{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ba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aba</a:t>
              </a:r>
              <a:r>
                <a:rPr lang="en-US" altLang="ja-JP" dirty="0" smtClean="0">
                  <a:latin typeface="Times New Roman"/>
                  <a:cs typeface="Times New Roman"/>
                </a:rPr>
                <a:t>,</a:t>
              </a:r>
              <a:r>
                <a:rPr lang="en-US" altLang="ja-JP" dirty="0" smtClean="0"/>
                <a:t> </a:t>
              </a:r>
              <a:r>
                <a:rPr lang="en-US" altLang="ja-JP" dirty="0" err="1" smtClean="0">
                  <a:solidFill>
                    <a:srgbClr val="0000FF"/>
                  </a:solidFill>
                </a:rPr>
                <a:t>a</a:t>
              </a:r>
              <a:r>
                <a:rPr lang="en-US" altLang="ja-JP" dirty="0" err="1" smtClean="0">
                  <a:solidFill>
                    <a:srgbClr val="0000FF"/>
                  </a:solidFill>
                </a:rPr>
                <a:t>ba</a:t>
              </a:r>
              <a:r>
                <a:rPr lang="en-US" altLang="ja-JP" dirty="0" err="1" smtClean="0">
                  <a:solidFill>
                    <a:srgbClr val="0000FF"/>
                  </a:solidFill>
                </a:rPr>
                <a:t>a</a:t>
              </a:r>
              <a:r>
                <a:rPr lang="en-US" altLang="ja-JP" dirty="0" err="1" smtClean="0">
                  <a:solidFill>
                    <a:srgbClr val="0000FF"/>
                  </a:solidFill>
                </a:rPr>
                <a:t>b</a:t>
              </a:r>
              <a:r>
                <a:rPr lang="en-US" altLang="ja-JP" dirty="0" smtClean="0">
                  <a:latin typeface="Times New Roman"/>
                  <a:cs typeface="Times New Roman"/>
                </a:rPr>
                <a:t>,</a:t>
              </a:r>
              <a:r>
                <a:rPr lang="en-US" altLang="ja-JP" dirty="0" smtClean="0">
                  <a:solidFill>
                    <a:srgbClr val="0000FF"/>
                  </a:solidFill>
                </a:rPr>
                <a:t> </a:t>
              </a:r>
              <a:r>
                <a:rPr lang="en-US" altLang="ja-JP" dirty="0" err="1" smtClean="0">
                  <a:solidFill>
                    <a:srgbClr val="008000"/>
                  </a:solidFill>
                </a:rPr>
                <a:t>babaa</a:t>
              </a:r>
              <a:r>
                <a:rPr lang="en-US" altLang="ja-JP" dirty="0" smtClean="0">
                  <a:latin typeface="Times New Roman"/>
                  <a:cs typeface="Times New Roman"/>
                </a:rPr>
                <a:t>}</a:t>
              </a:r>
              <a:endParaRPr lang="en-US" altLang="ja-JP" dirty="0" smtClean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42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glish_new">
  <a:themeElements>
    <a:clrScheme name="そよ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 w="28575" cmpd="sng">
          <a:solidFill>
            <a:schemeClr val="accent5"/>
          </a:solidFill>
          <a:tailEnd type="triangle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3200" dirty="0" smtClean="0">
            <a:solidFill>
              <a:srgbClr val="595959"/>
            </a:solidFill>
          </a:defRPr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25400" cmpd="sng">
          <a:solidFill>
            <a:schemeClr val="tx1"/>
          </a:solidFill>
          <a:prstDash val="solid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English_ver.thmx</Template>
  <TotalTime>13502</TotalTime>
  <Words>3021</Words>
  <Application>Microsoft Macintosh PowerPoint</Application>
  <PresentationFormat>画面に合わせる (4:3)</PresentationFormat>
  <Paragraphs>820</Paragraphs>
  <Slides>41</Slides>
  <Notes>9</Notes>
  <HiddenSlides>10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2" baseType="lpstr">
      <vt:lpstr>English_new</vt:lpstr>
      <vt:lpstr>Computing Left-Right Maximal Generic Words</vt:lpstr>
      <vt:lpstr>Characteristic String of Documents</vt:lpstr>
      <vt:lpstr>d-Right-Maximal Generic Words</vt:lpstr>
      <vt:lpstr>d-Right-Maximal Generic Words</vt:lpstr>
      <vt:lpstr>d-Right-Maximal Generic Words</vt:lpstr>
      <vt:lpstr>Generalized Suffix Tree (GST)</vt:lpstr>
      <vt:lpstr>Generalized Suffix Tree (GST)</vt:lpstr>
      <vt:lpstr>d-Right-Maximal Generic Words</vt:lpstr>
      <vt:lpstr>New Problem</vt:lpstr>
      <vt:lpstr>Our Contribution</vt:lpstr>
      <vt:lpstr>d-Left-Right-Maximal Generic Words</vt:lpstr>
      <vt:lpstr>_x0008_Main Idea</vt:lpstr>
      <vt:lpstr>_x0008_Main Idea</vt:lpstr>
      <vt:lpstr>Main Idea</vt:lpstr>
      <vt:lpstr>Main Idea</vt:lpstr>
      <vt:lpstr>Cand(REx)</vt:lpstr>
      <vt:lpstr>Non-answers</vt:lpstr>
      <vt:lpstr>Remove non-answers</vt:lpstr>
      <vt:lpstr>Remove non-answers</vt:lpstr>
      <vt:lpstr>Computing cand’(u)</vt:lpstr>
      <vt:lpstr>Segment Intersection Query Problem</vt:lpstr>
      <vt:lpstr>Computing cand’(u)</vt:lpstr>
      <vt:lpstr>Meaningful Right Extensions</vt:lpstr>
      <vt:lpstr>Conclusion</vt:lpstr>
      <vt:lpstr>Future Work</vt:lpstr>
      <vt:lpstr>PowerPoint プレゼンテーション</vt:lpstr>
      <vt:lpstr>About Cand’(REx)</vt:lpstr>
      <vt:lpstr>Duplicated Answers</vt:lpstr>
      <vt:lpstr>Checking P’s</vt:lpstr>
      <vt:lpstr>Checking P’s</vt:lpstr>
      <vt:lpstr>Checking P’s</vt:lpstr>
      <vt:lpstr>symbol</vt:lpstr>
      <vt:lpstr>具体例（案）</vt:lpstr>
      <vt:lpstr>d-Right-Maximal Generic Words</vt:lpstr>
      <vt:lpstr>Main Idea</vt:lpstr>
      <vt:lpstr>Generic Words</vt:lpstr>
      <vt:lpstr>Main Idea</vt:lpstr>
      <vt:lpstr>Answers</vt:lpstr>
      <vt:lpstr>Non-answers</vt:lpstr>
      <vt:lpstr>Non-answers</vt:lpstr>
      <vt:lpstr>PowerPoint プレゼンテーション</vt:lpstr>
    </vt:vector>
  </TitlesOfParts>
  <Company>kyushu-u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yuto nakashima</dc:creator>
  <cp:lastModifiedBy>yuto nakashima</cp:lastModifiedBy>
  <cp:revision>232</cp:revision>
  <cp:lastPrinted>2015-08-13T04:56:34Z</cp:lastPrinted>
  <dcterms:created xsi:type="dcterms:W3CDTF">2015-08-10T06:44:51Z</dcterms:created>
  <dcterms:modified xsi:type="dcterms:W3CDTF">2015-08-24T09:45:48Z</dcterms:modified>
</cp:coreProperties>
</file>