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8"/>
  </p:notesMasterIdLst>
  <p:sldIdLst>
    <p:sldId id="256" r:id="rId2"/>
    <p:sldId id="905" r:id="rId3"/>
    <p:sldId id="768" r:id="rId4"/>
    <p:sldId id="769" r:id="rId5"/>
    <p:sldId id="705" r:id="rId6"/>
    <p:sldId id="872" r:id="rId7"/>
    <p:sldId id="875" r:id="rId8"/>
    <p:sldId id="899" r:id="rId9"/>
    <p:sldId id="901" r:id="rId10"/>
    <p:sldId id="876" r:id="rId11"/>
    <p:sldId id="888" r:id="rId12"/>
    <p:sldId id="887" r:id="rId13"/>
    <p:sldId id="889" r:id="rId14"/>
    <p:sldId id="890" r:id="rId15"/>
    <p:sldId id="778" r:id="rId16"/>
    <p:sldId id="785" r:id="rId17"/>
    <p:sldId id="712" r:id="rId18"/>
    <p:sldId id="784" r:id="rId19"/>
    <p:sldId id="797" r:id="rId20"/>
    <p:sldId id="799" r:id="rId21"/>
    <p:sldId id="791" r:id="rId22"/>
    <p:sldId id="803" r:id="rId23"/>
    <p:sldId id="812" r:id="rId24"/>
    <p:sldId id="896" r:id="rId25"/>
    <p:sldId id="853" r:id="rId26"/>
    <p:sldId id="854" r:id="rId27"/>
    <p:sldId id="906" r:id="rId28"/>
    <p:sldId id="908" r:id="rId29"/>
    <p:sldId id="907" r:id="rId30"/>
    <p:sldId id="856" r:id="rId31"/>
    <p:sldId id="857" r:id="rId32"/>
    <p:sldId id="858" r:id="rId33"/>
    <p:sldId id="911" r:id="rId34"/>
    <p:sldId id="912" r:id="rId35"/>
    <p:sldId id="913" r:id="rId36"/>
    <p:sldId id="914" r:id="rId37"/>
    <p:sldId id="915" r:id="rId38"/>
    <p:sldId id="916" r:id="rId39"/>
    <p:sldId id="897" r:id="rId40"/>
    <p:sldId id="919" r:id="rId41"/>
    <p:sldId id="925" r:id="rId42"/>
    <p:sldId id="924" r:id="rId43"/>
    <p:sldId id="920" r:id="rId44"/>
    <p:sldId id="922" r:id="rId45"/>
    <p:sldId id="921" r:id="rId46"/>
    <p:sldId id="923" r:id="rId47"/>
    <p:sldId id="749" r:id="rId48"/>
    <p:sldId id="750" r:id="rId49"/>
    <p:sldId id="869" r:id="rId50"/>
    <p:sldId id="870" r:id="rId51"/>
    <p:sldId id="904" r:id="rId52"/>
    <p:sldId id="903" r:id="rId53"/>
    <p:sldId id="902" r:id="rId54"/>
    <p:sldId id="917" r:id="rId55"/>
    <p:sldId id="918" r:id="rId56"/>
    <p:sldId id="821" r:id="rId57"/>
  </p:sldIdLst>
  <p:sldSz cx="9144000" cy="6858000" type="screen4x3"/>
  <p:notesSz cx="6858000" cy="9144000"/>
  <p:custDataLst>
    <p:tags r:id="rId5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FF66"/>
    <a:srgbClr val="FF5050"/>
    <a:srgbClr val="0000FF"/>
    <a:srgbClr val="6A91D8"/>
    <a:srgbClr val="A8BEE6"/>
    <a:srgbClr val="7FA1DD"/>
    <a:srgbClr val="82A3DE"/>
    <a:srgbClr val="E9EFF7"/>
    <a:srgbClr val="E3EBF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8" autoAdjust="0"/>
    <p:restoredTop sz="88152" autoAdjust="0"/>
  </p:normalViewPr>
  <p:slideViewPr>
    <p:cSldViewPr>
      <p:cViewPr varScale="1">
        <p:scale>
          <a:sx n="69" d="100"/>
          <a:sy n="69" d="100"/>
        </p:scale>
        <p:origin x="-240" y="-108"/>
      </p:cViewPr>
      <p:guideLst>
        <p:guide orient="horz" pos="2160"/>
        <p:guide pos="2880"/>
      </p:guideLst>
    </p:cSldViewPr>
  </p:slideViewPr>
  <p:outlineViewPr>
    <p:cViewPr>
      <p:scale>
        <a:sx n="33" d="100"/>
        <a:sy n="33" d="100"/>
      </p:scale>
      <p:origin x="36" y="1197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3960A-BC2B-4E41-9DB0-E8ECC01987FD}" type="datetimeFigureOut">
              <a:rPr kumimoji="1" lang="ja-JP" altLang="en-US" smtClean="0"/>
              <a:pPr/>
              <a:t>2011/8/29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2ED28-1248-4341-AAF5-6F15E868E87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Finally we considered this problem,</a:t>
            </a:r>
            <a:r>
              <a:rPr kumimoji="1" lang="en-US" altLang="ja-JP" baseline="0" dirty="0" smtClean="0">
                <a:latin typeface="+mn-lt"/>
                <a:ea typeface="ＭＳ ゴシック" pitchFamily="49" charset="-128"/>
                <a:cs typeface="Courier New" pitchFamily="49" charset="0"/>
              </a:rPr>
              <a:t> i</a:t>
            </a:r>
            <a:r>
              <a:rPr kumimoji="1" lang="en-US" altLang="ja-JP" dirty="0" smtClean="0">
                <a:latin typeface="+mn-lt"/>
                <a:ea typeface="ＭＳ ゴシック" pitchFamily="49" charset="-128"/>
                <a:cs typeface="Courier New" pitchFamily="49" charset="0"/>
              </a:rPr>
              <a:t>n which links only for inner nodes are</a:t>
            </a:r>
            <a:r>
              <a:rPr kumimoji="1" lang="en-US" altLang="ja-JP" baseline="0" dirty="0" smtClean="0">
                <a:latin typeface="+mn-lt"/>
                <a:ea typeface="ＭＳ ゴシック" pitchFamily="49" charset="-128"/>
                <a:cs typeface="Courier New" pitchFamily="49" charset="0"/>
              </a:rPr>
              <a:t> given</a:t>
            </a: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In this case, it is difficult</a:t>
            </a:r>
            <a:r>
              <a:rPr kumimoji="1" lang="en-US" altLang="ja-JP" baseline="0" dirty="0" smtClean="0">
                <a:latin typeface="+mn-lt"/>
                <a:ea typeface="ＭＳ ゴシック" pitchFamily="49" charset="-128"/>
                <a:cs typeface="Courier New" pitchFamily="49" charset="0"/>
              </a:rPr>
              <a:t> to construct a string, since we cannot know the leaves’ order.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Actually, there could be </a:t>
            </a:r>
            <a:r>
              <a:rPr kumimoji="1" lang="en-US" altLang="ja-JP" baseline="0" dirty="0" smtClean="0">
                <a:latin typeface="+mn-lt"/>
                <a:ea typeface="ＭＳ ゴシック" pitchFamily="49" charset="-128"/>
                <a:cs typeface="Courier New" pitchFamily="49" charset="0"/>
              </a:rPr>
              <a:t>several </a:t>
            </a:r>
            <a:r>
              <a:rPr kumimoji="1" lang="en-US" altLang="ja-JP" baseline="0" dirty="0" smtClean="0">
                <a:latin typeface="+mn-lt"/>
                <a:ea typeface="ＭＳ ゴシック" pitchFamily="49" charset="-128"/>
                <a:cs typeface="Courier New" pitchFamily="49" charset="0"/>
              </a:rPr>
              <a:t>solutions.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we answer one of them, if such exists.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problem we tackled in our paper.</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Then,</a:t>
            </a:r>
            <a:r>
              <a:rPr kumimoji="1" lang="en-US" altLang="ja-JP" baseline="0" dirty="0" smtClean="0">
                <a:latin typeface="+mn-lt"/>
                <a:ea typeface="ＭＳ ゴシック" pitchFamily="49" charset="-128"/>
                <a:cs typeface="Courier New" pitchFamily="49" charset="0"/>
              </a:rPr>
              <a:t> how can we solve this problem?</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As</a:t>
            </a:r>
            <a:r>
              <a:rPr kumimoji="1" lang="en-US" altLang="ja-JP" baseline="0" dirty="0" smtClean="0">
                <a:latin typeface="+mn-lt"/>
                <a:ea typeface="ＭＳ ゴシック" pitchFamily="49" charset="-128"/>
                <a:cs typeface="Courier New" pitchFamily="49" charset="0"/>
              </a:rPr>
              <a:t> I mentioned before, </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if we can infer a “correct” order of leaves, we can get a string.</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en-US" altLang="ja-JP" dirty="0" smtClean="0"/>
          </a:p>
          <a:p>
            <a:r>
              <a:rPr kumimoji="1" lang="en-US" altLang="ja-JP" dirty="0" smtClean="0"/>
              <a:t>Since we can know the first character of the</a:t>
            </a:r>
            <a:r>
              <a:rPr kumimoji="1" lang="en-US" altLang="ja-JP" baseline="0" dirty="0" smtClean="0"/>
              <a:t> </a:t>
            </a:r>
            <a:r>
              <a:rPr kumimoji="1" lang="en-US" altLang="ja-JP" dirty="0" smtClean="0"/>
              <a:t>suffix that begins at each position.</a:t>
            </a:r>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 naïve solution of considering all permutations takes this time.</a:t>
            </a:r>
            <a:endParaRPr kumimoji="1" lang="en-US" altLang="ja-JP" baseline="0"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Then, in order to solve it efficiently,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we need to take into account some “constraints” on leaves’ order,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which are implicitly given by the input.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In our paper, we introduced suffix tour graphs to capture the constraints.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a:t>
            </a:r>
            <a:r>
              <a:rPr kumimoji="1" lang="en-US" altLang="ja-JP" baseline="0" dirty="0" smtClean="0">
                <a:latin typeface="+mn-lt"/>
                <a:ea typeface="ＭＳ ゴシック" pitchFamily="49" charset="-128"/>
                <a:cs typeface="Courier New" pitchFamily="49" charset="0"/>
              </a:rPr>
              <a:t> are some notations </a:t>
            </a:r>
            <a:r>
              <a:rPr kumimoji="1" lang="en-US" altLang="ja-JP" baseline="0" dirty="0" smtClean="0">
                <a:latin typeface="+mn-lt"/>
                <a:ea typeface="ＭＳ ゴシック" pitchFamily="49" charset="-128"/>
                <a:cs typeface="Courier New" pitchFamily="49" charset="0"/>
              </a:rPr>
              <a:t>in this talk.</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 and f are the input.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V is the set of nodes.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E is the set of edges.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bottom mark represents the root node.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latin typeface="+mn-lt"/>
                <a:ea typeface="ＭＳ ゴシック" pitchFamily="49" charset="-128"/>
                <a:cs typeface="Courier New" pitchFamily="49" charset="0"/>
              </a:rPr>
              <a:t>V_in</a:t>
            </a:r>
            <a:r>
              <a:rPr kumimoji="1" lang="en-US" altLang="ja-JP" baseline="0" dirty="0" smtClean="0">
                <a:latin typeface="+mn-lt"/>
                <a:ea typeface="ＭＳ ゴシック" pitchFamily="49" charset="-128"/>
                <a:cs typeface="Courier New" pitchFamily="49" charset="0"/>
              </a:rPr>
              <a:t> and </a:t>
            </a:r>
            <a:r>
              <a:rPr kumimoji="1" lang="en-US" altLang="ja-JP" baseline="0" dirty="0" err="1" smtClean="0">
                <a:latin typeface="+mn-lt"/>
                <a:ea typeface="ＭＳ ゴシック" pitchFamily="49" charset="-128"/>
                <a:cs typeface="Courier New" pitchFamily="49" charset="0"/>
              </a:rPr>
              <a:t>V_leaf</a:t>
            </a:r>
            <a:r>
              <a:rPr kumimoji="1" lang="en-US" altLang="ja-JP" baseline="0" dirty="0" smtClean="0">
                <a:latin typeface="+mn-lt"/>
                <a:ea typeface="ＭＳ ゴシック" pitchFamily="49" charset="-128"/>
                <a:cs typeface="Courier New" pitchFamily="49" charset="0"/>
              </a:rPr>
              <a:t> means the set of inner nodes and leaf nodes, respectively.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For any node v, V of v, </a:t>
            </a:r>
            <a:r>
              <a:rPr kumimoji="1" lang="en-US" altLang="ja-JP" baseline="0" dirty="0" err="1" smtClean="0">
                <a:latin typeface="+mn-lt"/>
                <a:ea typeface="ＭＳ ゴシック" pitchFamily="49" charset="-128"/>
                <a:cs typeface="Courier New" pitchFamily="49" charset="0"/>
              </a:rPr>
              <a:t>V_in</a:t>
            </a:r>
            <a:r>
              <a:rPr kumimoji="1" lang="en-US" altLang="ja-JP" baseline="0" dirty="0" smtClean="0">
                <a:latin typeface="+mn-lt"/>
                <a:ea typeface="ＭＳ ゴシック" pitchFamily="49" charset="-128"/>
                <a:cs typeface="Courier New" pitchFamily="49" charset="0"/>
              </a:rPr>
              <a:t> of v and </a:t>
            </a:r>
            <a:r>
              <a:rPr kumimoji="1" lang="en-US" altLang="ja-JP" baseline="0" dirty="0" err="1" smtClean="0">
                <a:latin typeface="+mn-lt"/>
                <a:ea typeface="ＭＳ ゴシック" pitchFamily="49" charset="-128"/>
                <a:cs typeface="Courier New" pitchFamily="49" charset="0"/>
              </a:rPr>
              <a:t>V_leaf</a:t>
            </a:r>
            <a:r>
              <a:rPr kumimoji="1" lang="en-US" altLang="ja-JP" baseline="0" dirty="0" smtClean="0">
                <a:latin typeface="+mn-lt"/>
                <a:ea typeface="ＭＳ ゴシック" pitchFamily="49" charset="-128"/>
                <a:cs typeface="Courier New" pitchFamily="49" charset="0"/>
              </a:rPr>
              <a:t> of v respectively represent </a:t>
            </a:r>
            <a:br>
              <a:rPr kumimoji="1" lang="en-US" altLang="ja-JP" baseline="0" dirty="0" smtClean="0">
                <a:latin typeface="+mn-lt"/>
                <a:ea typeface="ＭＳ ゴシック" pitchFamily="49" charset="-128"/>
                <a:cs typeface="Courier New" pitchFamily="49" charset="0"/>
              </a:rPr>
            </a:br>
            <a:r>
              <a:rPr kumimoji="1" lang="en-US" altLang="ja-JP" baseline="0" dirty="0" smtClean="0">
                <a:latin typeface="+mn-lt"/>
                <a:ea typeface="ＭＳ ゴシック" pitchFamily="49" charset="-128"/>
                <a:cs typeface="Courier New" pitchFamily="49" charset="0"/>
              </a:rPr>
              <a:t>the set of nodes, inner nodes and leaf nodes of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set of children of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a:t>
            </a:r>
            <a:r>
              <a:rPr kumimoji="1" lang="en-US" altLang="ja-JP" baseline="0" dirty="0" err="1" smtClean="0">
                <a:latin typeface="+mn-lt"/>
                <a:ea typeface="ＭＳ ゴシック" pitchFamily="49" charset="-128"/>
                <a:cs typeface="Courier New" pitchFamily="49" charset="0"/>
              </a:rPr>
              <a:t>i-th</a:t>
            </a:r>
            <a:r>
              <a:rPr kumimoji="1" lang="en-US" altLang="ja-JP" baseline="0" dirty="0" smtClean="0">
                <a:latin typeface="+mn-lt"/>
                <a:ea typeface="ＭＳ ゴシック" pitchFamily="49" charset="-128"/>
                <a:cs typeface="Courier New" pitchFamily="49" charset="0"/>
              </a:rPr>
              <a:t> child of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parent of v.</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a:t>
            </a:r>
            <a:r>
              <a:rPr kumimoji="1" lang="en-US" altLang="ja-JP" baseline="0" dirty="0" smtClean="0">
                <a:latin typeface="+mn-lt"/>
                <a:ea typeface="ＭＳ ゴシック" pitchFamily="49" charset="-128"/>
                <a:cs typeface="Courier New" pitchFamily="49" charset="0"/>
              </a:rPr>
              <a:t> let me introduce 2 </a:t>
            </a:r>
            <a:r>
              <a:rPr kumimoji="1" lang="en-US" altLang="ja-JP" baseline="0" dirty="0" smtClean="0">
                <a:latin typeface="+mn-lt"/>
                <a:ea typeface="ＭＳ ゴシック" pitchFamily="49" charset="-128"/>
                <a:cs typeface="Courier New" pitchFamily="49" charset="0"/>
              </a:rPr>
              <a:t>preconditions of an input.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Number</a:t>
            </a:r>
            <a:r>
              <a:rPr kumimoji="1" lang="en-US" altLang="ja-JP" baseline="0" dirty="0" smtClean="0">
                <a:latin typeface="+mn-lt"/>
                <a:ea typeface="ＭＳ ゴシック" pitchFamily="49" charset="-128"/>
                <a:cs typeface="Courier New" pitchFamily="49" charset="0"/>
              </a:rPr>
              <a:t> 1: The first child of the root node is a leaf</a:t>
            </a:r>
            <a:r>
              <a:rPr kumimoji="1" lang="en-US" altLang="ja-JP" baseline="0"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Because it is for $ mark.</a:t>
            </a:r>
            <a:endParaRPr kumimoji="1" lang="en-US" altLang="ja-JP" baseline="0"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Number 2: There exists a path of function f from any node to the root node</a:t>
            </a:r>
            <a:r>
              <a:rPr kumimoji="1" lang="en-US" altLang="ja-JP" baseline="0"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Because the link function f represents the suffix links.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It is easy</a:t>
            </a:r>
            <a:r>
              <a:rPr kumimoji="1" lang="en-US" altLang="ja-JP" baseline="0" dirty="0" smtClean="0">
                <a:latin typeface="+mn-lt"/>
                <a:ea typeface="ＭＳ ゴシック" pitchFamily="49" charset="-128"/>
                <a:cs typeface="Courier New" pitchFamily="49" charset="0"/>
              </a:rPr>
              <a:t> to check these conditions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In what</a:t>
            </a:r>
            <a:r>
              <a:rPr kumimoji="1" lang="en-US" altLang="ja-JP" baseline="0" dirty="0" smtClean="0">
                <a:latin typeface="+mn-lt"/>
                <a:ea typeface="ＭＳ ゴシック" pitchFamily="49" charset="-128"/>
                <a:cs typeface="Courier New" pitchFamily="49" charset="0"/>
              </a:rPr>
              <a:t> follows, we infer the first character of the string of each edge,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namely, a labeling function g : from edges to the alphabet.</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r>
              <a:rPr kumimoji="1" lang="ja-JP" altLang="en-US" dirty="0" smtClean="0"/>
              <a:t>入力の木を接尾辞木としてもつ文字列が存在したとして、</a:t>
            </a:r>
            <a:endParaRPr kumimoji="1" lang="en-US" altLang="ja-JP" dirty="0" smtClean="0"/>
          </a:p>
          <a:p>
            <a:r>
              <a:rPr kumimoji="1" lang="ja-JP" altLang="en-US" dirty="0" smtClean="0"/>
              <a:t>その時の接尾辞木の辺ラベル文字列の最初の文字を推測しよう。</a:t>
            </a:r>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And consider the conditions for g to hold.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Condition number</a:t>
            </a:r>
            <a:r>
              <a:rPr kumimoji="1" lang="en-US" altLang="ja-JP" baseline="0" dirty="0" smtClean="0">
                <a:latin typeface="+mn-lt"/>
                <a:ea typeface="ＭＳ ゴシック" pitchFamily="49" charset="-128"/>
                <a:cs typeface="Courier New" pitchFamily="49" charset="0"/>
              </a:rPr>
              <a:t> 1. The edge from the root to its first child is labeled with $.</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Condition</a:t>
            </a:r>
            <a:r>
              <a:rPr kumimoji="1" lang="en-US" altLang="ja-JP" baseline="0" dirty="0" smtClean="0">
                <a:latin typeface="+mn-lt"/>
                <a:ea typeface="ＭＳ ゴシック" pitchFamily="49" charset="-128"/>
                <a:cs typeface="Courier New" pitchFamily="49" charset="0"/>
              </a:rPr>
              <a:t> n</a:t>
            </a:r>
            <a:r>
              <a:rPr kumimoji="1" lang="en-US" altLang="ja-JP" dirty="0" smtClean="0">
                <a:latin typeface="+mn-lt"/>
                <a:ea typeface="ＭＳ ゴシック" pitchFamily="49" charset="-128"/>
                <a:cs typeface="Courier New" pitchFamily="49" charset="0"/>
              </a:rPr>
              <a:t>umber 2. The labels of</a:t>
            </a:r>
            <a:r>
              <a:rPr kumimoji="1" lang="en-US" altLang="ja-JP" baseline="0" dirty="0" smtClean="0">
                <a:latin typeface="+mn-lt"/>
                <a:ea typeface="ＭＳ ゴシック" pitchFamily="49" charset="-128"/>
                <a:cs typeface="Courier New" pitchFamily="49" charset="0"/>
              </a:rPr>
              <a:t> for the children</a:t>
            </a:r>
            <a:r>
              <a:rPr kumimoji="1" lang="en-US" altLang="ja-JP" dirty="0" smtClean="0">
                <a:latin typeface="+mn-lt"/>
                <a:ea typeface="ＭＳ ゴシック" pitchFamily="49" charset="-128"/>
                <a:cs typeface="Courier New" pitchFamily="49" charset="0"/>
              </a:rPr>
              <a:t> are sorted in lexicographical order.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Next condition is on links of parent-child nodes.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Look at this node v</a:t>
            </a:r>
            <a:r>
              <a:rPr kumimoji="1" lang="en-US" altLang="ja-JP" baseline="0" dirty="0" smtClean="0">
                <a:latin typeface="+mn-lt"/>
                <a:ea typeface="ＭＳ ゴシック" pitchFamily="49" charset="-128"/>
                <a:cs typeface="Courier New" pitchFamily="49" charset="0"/>
              </a:rPr>
              <a:t>. and its parent </a:t>
            </a:r>
            <a:r>
              <a:rPr kumimoji="1" lang="en-US" altLang="ja-JP" baseline="0" dirty="0" err="1" smtClean="0">
                <a:latin typeface="+mn-lt"/>
                <a:ea typeface="ＭＳ ゴシック" pitchFamily="49" charset="-128"/>
                <a:cs typeface="Courier New" pitchFamily="49" charset="0"/>
              </a:rPr>
              <a:t>v_p</a:t>
            </a:r>
            <a:r>
              <a:rPr kumimoji="1" lang="en-US" altLang="ja-JP" baseline="0"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the link of </a:t>
            </a:r>
            <a:r>
              <a:rPr kumimoji="1" lang="en-US" altLang="ja-JP" baseline="0" dirty="0" err="1" smtClean="0">
                <a:latin typeface="+mn-lt"/>
                <a:ea typeface="ＭＳ ゴシック" pitchFamily="49" charset="-128"/>
                <a:cs typeface="Courier New" pitchFamily="49" charset="0"/>
              </a:rPr>
              <a:t>v_p</a:t>
            </a:r>
            <a:r>
              <a:rPr kumimoji="1" lang="en-US" altLang="ja-JP" baseline="0" dirty="0" smtClean="0">
                <a:latin typeface="+mn-lt"/>
                <a:ea typeface="ＭＳ ゴシック" pitchFamily="49" charset="-128"/>
                <a:cs typeface="Courier New" pitchFamily="49" charset="0"/>
              </a:rPr>
              <a:t> points to this node.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Then, there exists a child u such that the edge label is identical to this.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In addition, if v is an inner node, the node pointed by the link of v is in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of u.</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 by condition</a:t>
            </a:r>
            <a:r>
              <a:rPr kumimoji="1" lang="en-US" altLang="ja-JP" baseline="0" dirty="0" smtClean="0">
                <a:latin typeface="+mn-lt"/>
                <a:ea typeface="ＭＳ ゴシック" pitchFamily="49" charset="-128"/>
                <a:cs typeface="Courier New" pitchFamily="49" charset="0"/>
              </a:rPr>
              <a:t> 3, the labels for inner edges (I mean the edges from inner nodes to inner nodes)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can be uniquely determined.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 </a:t>
            </a:r>
            <a:r>
              <a:rPr kumimoji="1" lang="en-US" altLang="ja-JP" dirty="0" smtClean="0">
                <a:latin typeface="+mn-lt"/>
                <a:ea typeface="ＭＳ ゴシック" pitchFamily="49" charset="-128"/>
                <a:cs typeface="Courier New" pitchFamily="49" charset="0"/>
              </a:rPr>
              <a:t>firstly ready </a:t>
            </a:r>
            <a:r>
              <a:rPr kumimoji="1" lang="en-US" altLang="ja-JP" dirty="0" smtClean="0">
                <a:latin typeface="+mn-lt"/>
                <a:ea typeface="ＭＳ ゴシック" pitchFamily="49" charset="-128"/>
                <a:cs typeface="Courier New" pitchFamily="49" charset="0"/>
              </a:rPr>
              <a:t>the</a:t>
            </a:r>
            <a:r>
              <a:rPr kumimoji="1" lang="en-US" altLang="ja-JP" baseline="0" dirty="0" smtClean="0">
                <a:latin typeface="+mn-lt"/>
                <a:ea typeface="ＭＳ ゴシック" pitchFamily="49" charset="-128"/>
                <a:cs typeface="Courier New" pitchFamily="49" charset="0"/>
              </a:rPr>
              <a:t> labels of the first stage, then the others are determined recursively.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If the determined labels contradict Condition 2 like this, the input turns out to be invalid.</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Next, when a labeling function g holds </a:t>
            </a:r>
            <a:r>
              <a:rPr kumimoji="1" lang="en-US" altLang="ja-JP" dirty="0" smtClean="0">
                <a:latin typeface="+mn-lt"/>
                <a:ea typeface="ＭＳ ゴシック" pitchFamily="49" charset="-128"/>
                <a:cs typeface="Courier New" pitchFamily="49" charset="0"/>
              </a:rPr>
              <a:t>Conditions </a:t>
            </a:r>
            <a:r>
              <a:rPr kumimoji="1" lang="en-US" altLang="ja-JP" dirty="0" smtClean="0">
                <a:latin typeface="+mn-lt"/>
                <a:ea typeface="ＭＳ ゴシック" pitchFamily="49" charset="-128"/>
                <a:cs typeface="Courier New" pitchFamily="49" charset="0"/>
              </a:rPr>
              <a:t>1 to 3, we define the following</a:t>
            </a:r>
            <a:r>
              <a:rPr kumimoji="1" lang="en-US" altLang="ja-JP" baseline="0" dirty="0" smtClean="0">
                <a:latin typeface="+mn-lt"/>
                <a:ea typeface="ＭＳ ゴシック" pitchFamily="49" charset="-128"/>
                <a:cs typeface="Courier New" pitchFamily="49" charset="0"/>
              </a:rPr>
              <a:t> values for any node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Here,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(v) means the number of leaves in this situation.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u is a leaf and the link of parent u points to the parent of v. And the edges are labeled with the same character.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In this example, the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 of this node is 1, due to this leaf.</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And that</a:t>
            </a:r>
            <a:r>
              <a:rPr kumimoji="1" lang="en-US" altLang="ja-JP" baseline="0" dirty="0" smtClean="0">
                <a:latin typeface="+mn-lt"/>
                <a:ea typeface="ＭＳ ゴシック" pitchFamily="49" charset="-128"/>
                <a:cs typeface="Courier New" pitchFamily="49" charset="0"/>
              </a:rPr>
              <a:t> of this node is 2, due to this leaf and this leaf.</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the others are like this.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Here, in this situation we can see constraints in </a:t>
            </a:r>
            <a:r>
              <a:rPr kumimoji="1" lang="en-US" altLang="ja-JP" baseline="0" dirty="0" err="1" smtClean="0">
                <a:latin typeface="+mn-lt"/>
                <a:ea typeface="ＭＳ ゴシック" pitchFamily="49" charset="-128"/>
                <a:cs typeface="Courier New" pitchFamily="49" charset="0"/>
              </a:rPr>
              <a:t>leaves’order</a:t>
            </a:r>
            <a:r>
              <a:rPr kumimoji="1" lang="en-US" altLang="ja-JP" baseline="0" dirty="0" smtClean="0">
                <a:latin typeface="+mn-lt"/>
                <a:ea typeface="ＭＳ ゴシック" pitchFamily="49" charset="-128"/>
                <a:cs typeface="Courier New" pitchFamily="49" charset="0"/>
              </a:rPr>
              <a:t>, namely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next leaf of u is in the leaves of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Next, Dg(v)</a:t>
            </a:r>
            <a:r>
              <a:rPr kumimoji="1" lang="en-US" altLang="ja-JP" baseline="0" dirty="0" smtClean="0">
                <a:latin typeface="+mn-lt"/>
                <a:ea typeface="ＭＳ ゴシック" pitchFamily="49" charset="-128"/>
                <a:cs typeface="Courier New" pitchFamily="49" charset="0"/>
              </a:rPr>
              <a:t> is the value obtained by summing up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 in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which means that Dg(v) leaves in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 have constraints on such </a:t>
            </a:r>
            <a:r>
              <a:rPr kumimoji="1" lang="en-US" altLang="ja-JP" baseline="0" dirty="0" err="1" smtClean="0">
                <a:latin typeface="+mn-lt"/>
                <a:ea typeface="ＭＳ ゴシック" pitchFamily="49" charset="-128"/>
                <a:cs typeface="Courier New" pitchFamily="49" charset="0"/>
              </a:rPr>
              <a:t>u’s</a:t>
            </a:r>
            <a:r>
              <a:rPr kumimoji="1" lang="en-US" altLang="ja-JP" baseline="0"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Dg values in this example are like this.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Therefore, the number</a:t>
            </a:r>
            <a:r>
              <a:rPr kumimoji="1" lang="en-US" altLang="ja-JP" baseline="0" dirty="0" smtClean="0"/>
              <a:t> of leaves of </a:t>
            </a:r>
            <a:r>
              <a:rPr kumimoji="1" lang="en-US" altLang="ja-JP" baseline="0" dirty="0" err="1" smtClean="0"/>
              <a:t>subtree</a:t>
            </a:r>
            <a:r>
              <a:rPr kumimoji="1" lang="en-US" altLang="ja-JP" baseline="0" dirty="0" smtClean="0"/>
              <a:t> rooted at v must be at least Dg(v).</a:t>
            </a:r>
          </a:p>
          <a:p>
            <a:r>
              <a:rPr kumimoji="1" lang="en-US" altLang="ja-JP" baseline="0" dirty="0" smtClean="0">
                <a:latin typeface="+mn-lt"/>
                <a:ea typeface="ＭＳ ゴシック" pitchFamily="49" charset="-128"/>
                <a:cs typeface="Courier New" pitchFamily="49" charset="0"/>
              </a:rPr>
              <a:t>This is the 4-th condition for g to hold.</a:t>
            </a:r>
          </a:p>
          <a:p>
            <a:r>
              <a:rPr kumimoji="1" lang="en-US" altLang="ja-JP" baseline="0" dirty="0" smtClean="0">
                <a:latin typeface="+mn-lt"/>
                <a:ea typeface="ＭＳ ゴシック" pitchFamily="49" charset="-128"/>
                <a:cs typeface="Courier New" pitchFamily="49" charset="0"/>
              </a:rPr>
              <a:t>Here I draw this value by red figures.</a:t>
            </a:r>
          </a:p>
          <a:p>
            <a:r>
              <a:rPr kumimoji="1" lang="en-US" altLang="ja-JP" baseline="0" dirty="0" smtClean="0">
                <a:latin typeface="+mn-lt"/>
                <a:ea typeface="ＭＳ ゴシック" pitchFamily="49" charset="-128"/>
                <a:cs typeface="Courier New" pitchFamily="49" charset="0"/>
              </a:rPr>
              <a:t>These values must be at least 0.</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When a labeling function g holds Conditions 1 to 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 define the suffix tour graph </a:t>
            </a:r>
            <a:r>
              <a:rPr kumimoji="1" lang="en-US" altLang="ja-JP" dirty="0" err="1" smtClean="0">
                <a:latin typeface="+mn-lt"/>
                <a:ea typeface="ＭＳ ゴシック" pitchFamily="49" charset="-128"/>
                <a:cs typeface="Courier New" pitchFamily="49" charset="0"/>
              </a:rPr>
              <a:t>w.r.t</a:t>
            </a:r>
            <a:r>
              <a:rPr kumimoji="1" lang="en-US" altLang="ja-JP" dirty="0" smtClean="0">
                <a:latin typeface="+mn-lt"/>
                <a:ea typeface="ＭＳ ゴシック" pitchFamily="49" charset="-128"/>
                <a:cs typeface="Courier New" pitchFamily="49" charset="0"/>
              </a:rPr>
              <a:t>. g</a:t>
            </a:r>
            <a:r>
              <a:rPr kumimoji="1" lang="en-US" altLang="ja-JP" baseline="0" dirty="0" smtClean="0">
                <a:latin typeface="+mn-lt"/>
                <a:ea typeface="ＭＳ ゴシック" pitchFamily="49" charset="-128"/>
                <a:cs typeface="Courier New" pitchFamily="49" charset="0"/>
              </a:rPr>
              <a:t> in this way.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can be divided into two groups.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first group consists of edges starting from the leaves and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definition of their destination is similar to that of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of next group are multi-edge which simulates traversing of the tree.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number of edge duplication is defined by these red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in our paper, we showed that this graph is an </a:t>
            </a:r>
            <a:r>
              <a:rPr kumimoji="1" lang="en-US" altLang="ja-JP" baseline="0" dirty="0" err="1" smtClean="0">
                <a:latin typeface="+mn-lt"/>
                <a:ea typeface="ＭＳ ゴシック" pitchFamily="49" charset="-128"/>
                <a:cs typeface="Courier New" pitchFamily="49" charset="0"/>
              </a:rPr>
              <a:t>Eulerian</a:t>
            </a:r>
            <a:r>
              <a:rPr kumimoji="1" lang="en-US" altLang="ja-JP" baseline="0" dirty="0" smtClean="0">
                <a:latin typeface="+mn-lt"/>
                <a:ea typeface="ＭＳ ゴシック" pitchFamily="49" charset="-128"/>
                <a:cs typeface="Courier New" pitchFamily="49" charset="0"/>
              </a:rPr>
              <a:t> graph.</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When a labeling function g holds Conditions 1 to 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 define the suffix tour graph </a:t>
            </a:r>
            <a:r>
              <a:rPr kumimoji="1" lang="en-US" altLang="ja-JP" dirty="0" err="1" smtClean="0">
                <a:latin typeface="+mn-lt"/>
                <a:ea typeface="ＭＳ ゴシック" pitchFamily="49" charset="-128"/>
                <a:cs typeface="Courier New" pitchFamily="49" charset="0"/>
              </a:rPr>
              <a:t>w.r.t</a:t>
            </a:r>
            <a:r>
              <a:rPr kumimoji="1" lang="en-US" altLang="ja-JP" dirty="0" smtClean="0">
                <a:latin typeface="+mn-lt"/>
                <a:ea typeface="ＭＳ ゴシック" pitchFamily="49" charset="-128"/>
                <a:cs typeface="Courier New" pitchFamily="49" charset="0"/>
              </a:rPr>
              <a:t>. g</a:t>
            </a:r>
            <a:r>
              <a:rPr kumimoji="1" lang="en-US" altLang="ja-JP" baseline="0" dirty="0" smtClean="0">
                <a:latin typeface="+mn-lt"/>
                <a:ea typeface="ＭＳ ゴシック" pitchFamily="49" charset="-128"/>
                <a:cs typeface="Courier New" pitchFamily="49" charset="0"/>
              </a:rPr>
              <a:t> in this way.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can be divided into two groups.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first group consists of edges starting from the leaves and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definition of their destination is similar to that of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of next group are multi-edge which simulates traversing of the tree.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number of edge duplication is defined by these red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in our paper, we showed that this graph is an </a:t>
            </a:r>
            <a:r>
              <a:rPr kumimoji="1" lang="en-US" altLang="ja-JP" baseline="0" dirty="0" err="1" smtClean="0">
                <a:latin typeface="+mn-lt"/>
                <a:ea typeface="ＭＳ ゴシック" pitchFamily="49" charset="-128"/>
                <a:cs typeface="Courier New" pitchFamily="49" charset="0"/>
              </a:rPr>
              <a:t>Eulerian</a:t>
            </a:r>
            <a:r>
              <a:rPr kumimoji="1" lang="en-US" altLang="ja-JP" baseline="0" dirty="0" smtClean="0">
                <a:latin typeface="+mn-lt"/>
                <a:ea typeface="ＭＳ ゴシック" pitchFamily="49" charset="-128"/>
                <a:cs typeface="Courier New" pitchFamily="49" charset="0"/>
              </a:rPr>
              <a:t> graph.</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When a labeling function g holds Conditions 1 to 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 define the suffix tour graph </a:t>
            </a:r>
            <a:r>
              <a:rPr kumimoji="1" lang="en-US" altLang="ja-JP" dirty="0" err="1" smtClean="0">
                <a:latin typeface="+mn-lt"/>
                <a:ea typeface="ＭＳ ゴシック" pitchFamily="49" charset="-128"/>
                <a:cs typeface="Courier New" pitchFamily="49" charset="0"/>
              </a:rPr>
              <a:t>w.r.t</a:t>
            </a:r>
            <a:r>
              <a:rPr kumimoji="1" lang="en-US" altLang="ja-JP" dirty="0" smtClean="0">
                <a:latin typeface="+mn-lt"/>
                <a:ea typeface="ＭＳ ゴシック" pitchFamily="49" charset="-128"/>
                <a:cs typeface="Courier New" pitchFamily="49" charset="0"/>
              </a:rPr>
              <a:t>. g</a:t>
            </a:r>
            <a:r>
              <a:rPr kumimoji="1" lang="en-US" altLang="ja-JP" baseline="0" dirty="0" smtClean="0">
                <a:latin typeface="+mn-lt"/>
                <a:ea typeface="ＭＳ ゴシック" pitchFamily="49" charset="-128"/>
                <a:cs typeface="Courier New" pitchFamily="49" charset="0"/>
              </a:rPr>
              <a:t> in this way.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can be divided into two groups.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first group consists of edges starting from the leaves and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definition of their destination is similar to that of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of next group are multi-edge which simulates traversing of the tree.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number of edge duplication is defined by these red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in our paper, we showed that this graph is an </a:t>
            </a:r>
            <a:r>
              <a:rPr kumimoji="1" lang="en-US" altLang="ja-JP" baseline="0" dirty="0" err="1" smtClean="0">
                <a:latin typeface="+mn-lt"/>
                <a:ea typeface="ＭＳ ゴシック" pitchFamily="49" charset="-128"/>
                <a:cs typeface="Courier New" pitchFamily="49" charset="0"/>
              </a:rPr>
              <a:t>Eulerian</a:t>
            </a:r>
            <a:r>
              <a:rPr kumimoji="1" lang="en-US" altLang="ja-JP" baseline="0" dirty="0" smtClean="0">
                <a:latin typeface="+mn-lt"/>
                <a:ea typeface="ＭＳ ゴシック" pitchFamily="49" charset="-128"/>
                <a:cs typeface="Courier New" pitchFamily="49" charset="0"/>
              </a:rPr>
              <a:t> graph.</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When a labeling function g holds Conditions 1 to 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 define the suffix tour graph </a:t>
            </a:r>
            <a:r>
              <a:rPr kumimoji="1" lang="en-US" altLang="ja-JP" dirty="0" err="1" smtClean="0">
                <a:latin typeface="+mn-lt"/>
                <a:ea typeface="ＭＳ ゴシック" pitchFamily="49" charset="-128"/>
                <a:cs typeface="Courier New" pitchFamily="49" charset="0"/>
              </a:rPr>
              <a:t>w.r.t</a:t>
            </a:r>
            <a:r>
              <a:rPr kumimoji="1" lang="en-US" altLang="ja-JP" dirty="0" smtClean="0">
                <a:latin typeface="+mn-lt"/>
                <a:ea typeface="ＭＳ ゴシック" pitchFamily="49" charset="-128"/>
                <a:cs typeface="Courier New" pitchFamily="49" charset="0"/>
              </a:rPr>
              <a:t>. g</a:t>
            </a:r>
            <a:r>
              <a:rPr kumimoji="1" lang="en-US" altLang="ja-JP" baseline="0" dirty="0" smtClean="0">
                <a:latin typeface="+mn-lt"/>
                <a:ea typeface="ＭＳ ゴシック" pitchFamily="49" charset="-128"/>
                <a:cs typeface="Courier New" pitchFamily="49" charset="0"/>
              </a:rPr>
              <a:t> in this way.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can be divided into two groups.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first group consists of edges starting from the leaves and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definition of their destination is similar to that of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edges of next group are multi-edge which simulates traversing of the tree.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number of edge duplication is defined by these red values.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in our paper, we showed that this graph is an </a:t>
            </a:r>
            <a:r>
              <a:rPr kumimoji="1" lang="en-US" altLang="ja-JP" baseline="0" dirty="0" err="1" smtClean="0">
                <a:latin typeface="+mn-lt"/>
                <a:ea typeface="ＭＳ ゴシック" pitchFamily="49" charset="-128"/>
                <a:cs typeface="Courier New" pitchFamily="49" charset="0"/>
              </a:rPr>
              <a:t>Eulerian</a:t>
            </a:r>
            <a:r>
              <a:rPr kumimoji="1" lang="en-US" altLang="ja-JP" baseline="0" dirty="0" smtClean="0">
                <a:latin typeface="+mn-lt"/>
                <a:ea typeface="ＭＳ ゴシック" pitchFamily="49" charset="-128"/>
                <a:cs typeface="Courier New" pitchFamily="49" charset="0"/>
              </a:rPr>
              <a:t> graph.</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r>
              <a:rPr kumimoji="1" lang="en-US" altLang="ja-JP" dirty="0" smtClean="0"/>
              <a:t>First of all, let me introduce the reverse problems on string</a:t>
            </a:r>
            <a:r>
              <a:rPr kumimoji="1" lang="en-US" altLang="ja-JP" baseline="0" dirty="0" smtClean="0"/>
              <a:t> data structures. </a:t>
            </a:r>
            <a:br>
              <a:rPr kumimoji="1" lang="en-US" altLang="ja-JP" baseline="0" dirty="0" smtClean="0"/>
            </a:br>
            <a:r>
              <a:rPr kumimoji="1" lang="en-US" altLang="ja-JP" baseline="0" dirty="0" smtClean="0"/>
              <a:t>The direct problem is popular. </a:t>
            </a:r>
          </a:p>
          <a:p>
            <a:r>
              <a:rPr kumimoji="1" lang="en-US" altLang="ja-JP" baseline="0" dirty="0" smtClean="0"/>
              <a:t>We are given </a:t>
            </a:r>
            <a:r>
              <a:rPr kumimoji="1" lang="en-US" altLang="ja-JP" baseline="0" dirty="0" smtClean="0"/>
              <a:t>a string, compute its data structure such as border arrays, suffix arrays or DAWG.</a:t>
            </a:r>
          </a:p>
          <a:p>
            <a:r>
              <a:rPr kumimoji="1" lang="en-US" altLang="ja-JP" baseline="0" dirty="0" smtClean="0"/>
              <a:t>In contrast, the reverse </a:t>
            </a:r>
            <a:r>
              <a:rPr kumimoji="1" lang="en-US" altLang="ja-JP" baseline="0" dirty="0" smtClean="0"/>
              <a:t>problems, </a:t>
            </a:r>
            <a:r>
              <a:rPr kumimoji="1" lang="en-US" altLang="ja-JP" baseline="0" dirty="0" smtClean="0"/>
              <a:t>we are given a data structure, then compute its string.</a:t>
            </a:r>
          </a:p>
          <a:p>
            <a:r>
              <a:rPr kumimoji="1" lang="en-US" altLang="ja-JP" baseline="0" dirty="0" smtClean="0"/>
              <a:t>Since solving reverse problems </a:t>
            </a:r>
            <a:r>
              <a:rPr kumimoji="1" lang="en-US" altLang="ja-JP" baseline="0" dirty="0" smtClean="0"/>
              <a:t>could lead </a:t>
            </a:r>
            <a:r>
              <a:rPr kumimoji="1" lang="en-US" altLang="ja-JP" baseline="0" dirty="0" smtClean="0"/>
              <a:t>to deeper understanding of strings and data structures,</a:t>
            </a:r>
          </a:p>
          <a:p>
            <a:r>
              <a:rPr kumimoji="1" lang="en-US" altLang="ja-JP" dirty="0" smtClean="0"/>
              <a:t>this is a hot topic</a:t>
            </a:r>
            <a:r>
              <a:rPr kumimoji="1" lang="en-US" altLang="ja-JP" baseline="0" dirty="0" smtClean="0"/>
              <a:t> in string algorithms.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Then,</a:t>
            </a:r>
            <a:r>
              <a:rPr kumimoji="1" lang="en-US" altLang="ja-JP" baseline="0" dirty="0" smtClean="0">
                <a:latin typeface="+mn-lt"/>
                <a:ea typeface="ＭＳ ゴシック" pitchFamily="49" charset="-128"/>
                <a:cs typeface="Courier New" pitchFamily="49" charset="0"/>
              </a:rPr>
              <a:t> this is the necessary and sufficient condition for an input T, f and a labeling function g to be valid.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When there exists such a cycle, a correct order of leaves that realizes T, f and g can be obtained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by the order of visiting leaves on the cycle.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In this example, 1, 2, 3, .. , 8.</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 I abbreviate the details but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a:t>
            </a:r>
            <a:r>
              <a:rPr kumimoji="1" lang="en-US" altLang="ja-JP" baseline="0" dirty="0" smtClean="0">
                <a:latin typeface="+mn-lt"/>
                <a:ea typeface="ＭＳ ゴシック" pitchFamily="49" charset="-128"/>
                <a:cs typeface="Courier New" pitchFamily="49" charset="0"/>
              </a:rPr>
              <a:t>point </a:t>
            </a:r>
            <a:r>
              <a:rPr kumimoji="1" lang="en-US" altLang="ja-JP" baseline="0" dirty="0" smtClean="0">
                <a:latin typeface="+mn-lt"/>
                <a:ea typeface="ＭＳ ゴシック" pitchFamily="49" charset="-128"/>
                <a:cs typeface="Courier New" pitchFamily="49" charset="0"/>
              </a:rPr>
              <a:t>is that constraints of leaves’ order can be satisfied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thanks to the definition of suffix tour graphs.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r>
              <a:rPr kumimoji="1" lang="ja-JP" altLang="en-US" dirty="0" smtClean="0"/>
              <a:t>ちょっと嘘： </a:t>
            </a:r>
            <a:r>
              <a:rPr kumimoji="1" lang="en-US" altLang="ja-JP" baseline="0" dirty="0" smtClean="0"/>
              <a:t>(ch</a:t>
            </a:r>
            <a:r>
              <a:rPr kumimoji="1" lang="en-US" altLang="ja-JP" baseline="-25000" dirty="0" smtClean="0"/>
              <a:t>1</a:t>
            </a:r>
            <a:r>
              <a:rPr kumimoji="1" lang="en-US" altLang="ja-JP" baseline="0" dirty="0" smtClean="0"/>
              <a:t>(</a:t>
            </a:r>
            <a:r>
              <a:rPr lang="en-US" altLang="ja-JP" dirty="0" smtClean="0">
                <a:solidFill>
                  <a:schemeClr val="tx1"/>
                </a:solidFill>
                <a:latin typeface="Times New Roman" pitchFamily="18" charset="0"/>
                <a:cs typeface="Times New Roman" pitchFamily="18" charset="0"/>
                <a:sym typeface="Symbol" pitchFamily="18" charset="2"/>
              </a:rPr>
              <a:t>), </a:t>
            </a:r>
            <a:r>
              <a:rPr kumimoji="1" lang="en-US" altLang="ja-JP" baseline="0" dirty="0" smtClean="0"/>
              <a:t>)</a:t>
            </a:r>
            <a:r>
              <a:rPr kumimoji="1" lang="ja-JP" altLang="en-US" baseline="0" dirty="0" smtClean="0"/>
              <a:t>の辺で終わるサイクルじゃないといけない。</a:t>
            </a:r>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 is an example for an invalid labeling function.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The labeling function is</a:t>
            </a:r>
            <a:r>
              <a:rPr kumimoji="1" lang="en-US" altLang="ja-JP" baseline="0" dirty="0" smtClean="0">
                <a:latin typeface="+mn-lt"/>
                <a:ea typeface="ＭＳ ゴシック" pitchFamily="49" charset="-128"/>
                <a:cs typeface="Courier New" pitchFamily="49" charset="0"/>
              </a:rPr>
              <a:t> modified a little bit around here.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As we see here, we cannot traverse all leaves on one cycle.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This is an invalid labeling</a:t>
            </a:r>
            <a:r>
              <a:rPr kumimoji="1" lang="en-US" altLang="ja-JP" baseline="0" dirty="0" smtClean="0">
                <a:latin typeface="+mn-lt"/>
                <a:ea typeface="ＭＳ ゴシック" pitchFamily="49" charset="-128"/>
                <a:cs typeface="Courier New" pitchFamily="49" charset="0"/>
              </a:rPr>
              <a:t> function</a:t>
            </a: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baseline="0" dirty="0" smtClean="0">
                <a:latin typeface="+mn-lt"/>
                <a:ea typeface="ＭＳ ゴシック" pitchFamily="49" charset="-128"/>
                <a:cs typeface="Courier New" pitchFamily="49" charset="0"/>
              </a:rPr>
              <a:t>In </a:t>
            </a:r>
            <a:r>
              <a:rPr kumimoji="1" lang="en-US" altLang="ja-JP" baseline="0" dirty="0" smtClean="0">
                <a:latin typeface="+mn-lt"/>
                <a:ea typeface="ＭＳ ゴシック" pitchFamily="49" charset="-128"/>
                <a:cs typeface="Courier New" pitchFamily="49" charset="0"/>
              </a:rPr>
              <a:t>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r>
              <a:rPr kumimoji="1" lang="en-US" altLang="ja-JP" baseline="0" dirty="0" smtClean="0">
                <a:latin typeface="+mn-lt"/>
                <a:ea typeface="ＭＳ ゴシック" pitchFamily="49" charset="-128"/>
                <a:cs typeface="Courier New" pitchFamily="49" charset="0"/>
              </a:rPr>
              <a:t>.</a:t>
            </a:r>
          </a:p>
          <a:p>
            <a:r>
              <a:rPr kumimoji="1" lang="en-US" altLang="ja-JP" baseline="0" dirty="0" smtClean="0">
                <a:latin typeface="+mn-lt"/>
                <a:ea typeface="ＭＳ ゴシック" pitchFamily="49" charset="-128"/>
                <a:cs typeface="Courier New" pitchFamily="49" charset="0"/>
              </a:rPr>
              <a:t>In this example, the degree of freedom to determine the labels lies only in these four labels with underlined.</a:t>
            </a:r>
          </a:p>
          <a:p>
            <a:r>
              <a:rPr kumimoji="1" lang="en-US" altLang="ja-JP" baseline="0" dirty="0" smtClean="0">
                <a:latin typeface="+mn-lt"/>
                <a:ea typeface="ＭＳ ゴシック" pitchFamily="49" charset="-128"/>
                <a:cs typeface="Courier New" pitchFamily="49" charset="0"/>
              </a:rPr>
              <a:t>And the combinations are ($, a, a, b).</a:t>
            </a:r>
            <a:endParaRPr kumimoji="1" lang="en-US" altLang="ja-JP" baseline="0"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This</a:t>
            </a:r>
            <a:r>
              <a:rPr kumimoji="1" lang="en-US" altLang="ja-JP" baseline="0" dirty="0" smtClean="0">
                <a:latin typeface="+mn-lt"/>
                <a:ea typeface="ＭＳ ゴシック" pitchFamily="49" charset="-128"/>
                <a:cs typeface="Courier New" pitchFamily="49" charset="0"/>
              </a:rPr>
              <a:t> is the</a:t>
            </a:r>
            <a:r>
              <a:rPr kumimoji="1" lang="en-US" altLang="ja-JP" dirty="0" smtClean="0">
                <a:latin typeface="+mn-lt"/>
                <a:ea typeface="ＭＳ ゴシック" pitchFamily="49" charset="-128"/>
                <a:cs typeface="Courier New" pitchFamily="49" charset="0"/>
              </a:rPr>
              <a:t> summary.</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We</a:t>
            </a:r>
            <a:r>
              <a:rPr kumimoji="1" lang="en-US" altLang="ja-JP" baseline="0" dirty="0" smtClean="0">
                <a:latin typeface="+mn-lt"/>
                <a:ea typeface="ＭＳ ゴシック" pitchFamily="49" charset="-128"/>
                <a:cs typeface="Courier New" pitchFamily="49" charset="0"/>
              </a:rPr>
              <a:t> introduced suffix tour graphs which lead to the efficient solution of the reverse problem of suffix trees.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Here I note that this approach can be applied in non-binary cases.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on a binary alphabet, we can solve the problem in linear time in the input size.</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These are open problems.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What about non-binary cases?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 think it becomes more difficult because the number of labeling functions to be considered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increase </a:t>
            </a:r>
            <a:r>
              <a:rPr kumimoji="1" lang="en-US" altLang="ja-JP" baseline="0" dirty="0" err="1" smtClean="0">
                <a:latin typeface="+mn-lt"/>
                <a:ea typeface="ＭＳ ゴシック" pitchFamily="49" charset="-128"/>
                <a:cs typeface="Courier New" pitchFamily="49" charset="0"/>
              </a:rPr>
              <a:t>combinatorially</a:t>
            </a:r>
            <a:r>
              <a:rPr kumimoji="1" lang="en-US" altLang="ja-JP" baseline="0"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What</a:t>
            </a:r>
            <a:r>
              <a:rPr kumimoji="1" lang="en-US" altLang="ja-JP" baseline="0" dirty="0" smtClean="0">
                <a:latin typeface="+mn-lt"/>
                <a:ea typeface="ＭＳ ゴシック" pitchFamily="49" charset="-128"/>
                <a:cs typeface="Courier New" pitchFamily="49" charset="0"/>
              </a:rPr>
              <a:t> about the problem in which suffix links are not given?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As to this, I do not have any idea.</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r>
              <a:rPr kumimoji="1" lang="en-US" altLang="ja-JP" baseline="0" dirty="0" smtClean="0"/>
              <a:t>Then many studies has been conducted.</a:t>
            </a:r>
          </a:p>
          <a:p>
            <a:r>
              <a:rPr kumimoji="1" lang="en-US" altLang="ja-JP" dirty="0" smtClean="0"/>
              <a:t>In</a:t>
            </a:r>
            <a:r>
              <a:rPr kumimoji="1" lang="en-US" altLang="ja-JP" baseline="0" dirty="0" smtClean="0"/>
              <a:t> our paper, w</a:t>
            </a:r>
            <a:r>
              <a:rPr kumimoji="1" lang="en-US" altLang="ja-JP" dirty="0" smtClean="0"/>
              <a:t>e deal</a:t>
            </a:r>
            <a:r>
              <a:rPr kumimoji="1" lang="en-US" altLang="ja-JP" baseline="0" dirty="0" smtClean="0"/>
              <a:t> with</a:t>
            </a:r>
            <a:r>
              <a:rPr kumimoji="1" lang="en-US" altLang="ja-JP" dirty="0" smtClean="0"/>
              <a:t> reverse problem </a:t>
            </a:r>
            <a:r>
              <a:rPr kumimoji="1" lang="en-US" altLang="ja-JP" dirty="0" smtClean="0"/>
              <a:t>on</a:t>
            </a:r>
            <a:r>
              <a:rPr kumimoji="1" lang="en-US" altLang="ja-JP" baseline="0" dirty="0" smtClean="0"/>
              <a:t> </a:t>
            </a:r>
            <a:r>
              <a:rPr kumimoji="1" lang="en-US" altLang="ja-JP" baseline="0" dirty="0" smtClean="0"/>
              <a:t>suffix trees.</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I do not really think that we need an introduction of suffix trees.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 are some notes</a:t>
            </a:r>
            <a:r>
              <a:rPr kumimoji="1" lang="en-US" altLang="ja-JP" baseline="0" dirty="0" smtClean="0">
                <a:latin typeface="+mn-lt"/>
                <a:ea typeface="ＭＳ ゴシック" pitchFamily="49" charset="-128"/>
                <a:cs typeface="Courier New" pitchFamily="49" charset="0"/>
              </a:rPr>
              <a:t> in this talk.</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These are the suffixes of </a:t>
            </a:r>
            <a:r>
              <a:rPr kumimoji="1" lang="en-US" altLang="ja-JP" baseline="0" dirty="0" err="1" smtClean="0">
                <a:latin typeface="+mn-lt"/>
                <a:ea typeface="ＭＳ ゴシック" pitchFamily="49" charset="-128"/>
                <a:cs typeface="Courier New" pitchFamily="49" charset="0"/>
              </a:rPr>
              <a:t>barbapapa</a:t>
            </a:r>
            <a:r>
              <a:rPr kumimoji="1" lang="en-US" altLang="ja-JP" baseline="0" dirty="0" smtClean="0">
                <a:latin typeface="+mn-lt"/>
                <a:ea typeface="ＭＳ ゴシック" pitchFamily="49" charset="-128"/>
                <a:cs typeface="Courier New" pitchFamily="49" charset="0"/>
              </a:rPr>
              <a:t>$, where $ mark is a terminal symbol.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suffix tree of this string.</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Each leaf represents the suffix beginning at the index.</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Strings of edges coming out from a node are sorted in lexicographical order from left to right,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where $ mark is the lexicographically smallest.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suffix link of a node points to the node that represents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substring obtained by deleting the first character.</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en-US" altLang="ja-JP" dirty="0" smtClean="0"/>
          </a:p>
          <a:p>
            <a:endParaRPr kumimoji="1" lang="en-US" altLang="ja-JP" dirty="0" smtClean="0"/>
          </a:p>
          <a:p>
            <a:r>
              <a:rPr kumimoji="1" lang="ja-JP" altLang="en-US" dirty="0" smtClean="0"/>
              <a:t>本当は、テキスト長に比例する領域で表現するために、</a:t>
            </a:r>
            <a:endParaRPr kumimoji="1" lang="en-US" altLang="ja-JP" dirty="0" smtClean="0"/>
          </a:p>
          <a:p>
            <a:r>
              <a:rPr kumimoji="1" lang="ja-JP" altLang="en-US" dirty="0" smtClean="0"/>
              <a:t>その文字列の開始位置と終了位置のペアで表現するのですが、</a:t>
            </a:r>
            <a:endParaRPr kumimoji="1" lang="en-US" altLang="ja-JP" dirty="0" smtClean="0"/>
          </a:p>
          <a:p>
            <a:r>
              <a:rPr kumimoji="1" lang="ja-JP" altLang="en-US" dirty="0" smtClean="0"/>
              <a:t>本発表では、特にそこに気にする必要はないので、</a:t>
            </a:r>
            <a:endParaRPr kumimoji="1" lang="en-US" altLang="ja-JP" dirty="0" smtClean="0"/>
          </a:p>
          <a:p>
            <a:r>
              <a:rPr kumimoji="1" lang="ja-JP" altLang="en-US" dirty="0" smtClean="0"/>
              <a:t>辺は文字列でラベル付けされていると思っていただいて結構です。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51</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Next, Dg(v)</a:t>
            </a:r>
            <a:r>
              <a:rPr kumimoji="1" lang="en-US" altLang="ja-JP" baseline="0" dirty="0" smtClean="0">
                <a:latin typeface="+mn-lt"/>
                <a:ea typeface="ＭＳ ゴシック" pitchFamily="49" charset="-128"/>
                <a:cs typeface="Courier New" pitchFamily="49" charset="0"/>
              </a:rPr>
              <a:t> is the value of summing up </a:t>
            </a:r>
            <a:r>
              <a:rPr kumimoji="1" lang="en-US" altLang="ja-JP" baseline="0" dirty="0" err="1" smtClean="0">
                <a:latin typeface="+mn-lt"/>
                <a:ea typeface="ＭＳ ゴシック" pitchFamily="49" charset="-128"/>
                <a:cs typeface="Courier New" pitchFamily="49" charset="0"/>
              </a:rPr>
              <a:t>Lg</a:t>
            </a:r>
            <a:r>
              <a:rPr kumimoji="1" lang="en-US" altLang="ja-JP" baseline="0" dirty="0" smtClean="0">
                <a:latin typeface="+mn-lt"/>
                <a:ea typeface="ＭＳ ゴシック" pitchFamily="49" charset="-128"/>
                <a:cs typeface="Courier New" pitchFamily="49" charset="0"/>
              </a:rPr>
              <a:t> values in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It means that Dg(v) leaves of the leaves in the </a:t>
            </a:r>
            <a:r>
              <a:rPr kumimoji="1" lang="en-US" altLang="ja-JP" baseline="0" dirty="0" err="1" smtClean="0">
                <a:latin typeface="+mn-lt"/>
                <a:ea typeface="ＭＳ ゴシック" pitchFamily="49" charset="-128"/>
                <a:cs typeface="Courier New" pitchFamily="49" charset="0"/>
              </a:rPr>
              <a:t>subtree</a:t>
            </a:r>
            <a:r>
              <a:rPr kumimoji="1" lang="en-US" altLang="ja-JP" baseline="0" dirty="0" smtClean="0">
                <a:latin typeface="+mn-lt"/>
                <a:ea typeface="ＭＳ ゴシック" pitchFamily="49" charset="-128"/>
                <a:cs typeface="Courier New" pitchFamily="49" charset="0"/>
              </a:rPr>
              <a:t> rooted at v have constraints.</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53</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54</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endParaRPr kumimoji="1" lang="ja-JP" altLang="en-US" dirty="0" smtClean="0"/>
          </a:p>
          <a:p>
            <a:r>
              <a:rPr kumimoji="1" lang="en-US" altLang="ja-JP" dirty="0" smtClean="0"/>
              <a:t>Then,</a:t>
            </a:r>
            <a:r>
              <a:rPr kumimoji="1" lang="en-US" altLang="ja-JP" baseline="0" dirty="0" smtClean="0"/>
              <a:t> g</a:t>
            </a:r>
            <a:r>
              <a:rPr kumimoji="1" lang="en-US" altLang="ja-JP" dirty="0" smtClean="0"/>
              <a:t>iven g, we can check if g is valid or not </a:t>
            </a:r>
          </a:p>
          <a:p>
            <a:r>
              <a:rPr kumimoji="1" lang="en-US" altLang="ja-JP" dirty="0" smtClean="0"/>
              <a:t>by constructing the</a:t>
            </a:r>
            <a:r>
              <a:rPr kumimoji="1" lang="en-US" altLang="ja-JP" baseline="0" dirty="0" smtClean="0"/>
              <a:t> suffix tour graph </a:t>
            </a:r>
            <a:r>
              <a:rPr kumimoji="1" lang="en-US" altLang="ja-JP" baseline="0" dirty="0" err="1" smtClean="0"/>
              <a:t>w.r.t</a:t>
            </a:r>
            <a:r>
              <a:rPr kumimoji="1" lang="en-US" altLang="ja-JP" baseline="0" dirty="0" smtClean="0"/>
              <a:t>. g, and computing an </a:t>
            </a:r>
            <a:r>
              <a:rPr kumimoji="1" lang="en-US" altLang="ja-JP" baseline="0" dirty="0" err="1" smtClean="0"/>
              <a:t>Eulerian</a:t>
            </a:r>
            <a:r>
              <a:rPr kumimoji="1" lang="en-US" altLang="ja-JP" baseline="0" dirty="0" smtClean="0"/>
              <a:t> cycle,</a:t>
            </a:r>
          </a:p>
          <a:p>
            <a:r>
              <a:rPr kumimoji="1" lang="en-US" altLang="ja-JP" baseline="0" dirty="0" smtClean="0"/>
              <a:t>in linear time in the input size.</a:t>
            </a:r>
            <a:endParaRPr kumimoji="1" lang="en-US" altLang="ja-JP" dirty="0" smtClean="0"/>
          </a:p>
          <a:p>
            <a:r>
              <a:rPr kumimoji="1" lang="en-US" altLang="ja-JP" dirty="0" smtClean="0"/>
              <a:t>Then, what remains is</a:t>
            </a:r>
            <a:r>
              <a:rPr kumimoji="1" lang="en-US" altLang="ja-JP" baseline="0" dirty="0" smtClean="0"/>
              <a:t> to find a valid labeling function g.</a:t>
            </a:r>
          </a:p>
          <a:p>
            <a:r>
              <a:rPr kumimoji="1" lang="en-US" altLang="ja-JP" baseline="0" dirty="0" smtClean="0">
                <a:latin typeface="+mn-lt"/>
                <a:ea typeface="ＭＳ ゴシック" pitchFamily="49" charset="-128"/>
                <a:cs typeface="Courier New" pitchFamily="49" charset="0"/>
              </a:rPr>
              <a:t>In the case of binary alphabets, due to Conditions 1 to 4,</a:t>
            </a:r>
          </a:p>
          <a:p>
            <a:r>
              <a:rPr kumimoji="1" lang="en-US" altLang="ja-JP" baseline="0" dirty="0" smtClean="0">
                <a:latin typeface="+mn-lt"/>
                <a:ea typeface="ＭＳ ゴシック" pitchFamily="49" charset="-128"/>
                <a:cs typeface="Courier New" pitchFamily="49" charset="0"/>
              </a:rPr>
              <a:t>it suffices to consider at most five labeling functions.</a:t>
            </a:r>
          </a:p>
          <a:p>
            <a:r>
              <a:rPr kumimoji="1" lang="en-US" altLang="ja-JP" baseline="0" dirty="0" smtClean="0">
                <a:latin typeface="+mn-lt"/>
                <a:ea typeface="ＭＳ ゴシック" pitchFamily="49" charset="-128"/>
                <a:cs typeface="Courier New" pitchFamily="49" charset="0"/>
              </a:rPr>
              <a:t>Putting these together, on a binary alphabet, the reverse problem of suffix trees can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lt"/>
              <a:ea typeface="ＭＳ ゴシック" pitchFamily="49" charset="-128"/>
              <a:cs typeface="Courier New" pitchFamily="49" charset="0"/>
            </a:endParaRPr>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55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I do not really think that we need an introduction of suffix trees.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Here are some notes</a:t>
            </a:r>
            <a:r>
              <a:rPr kumimoji="1" lang="en-US" altLang="ja-JP" baseline="0" dirty="0" smtClean="0">
                <a:latin typeface="+mn-lt"/>
                <a:ea typeface="ＭＳ ゴシック" pitchFamily="49" charset="-128"/>
                <a:cs typeface="Courier New" pitchFamily="49" charset="0"/>
              </a:rPr>
              <a:t> in this talk.</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These are the suffixes of </a:t>
            </a:r>
            <a:r>
              <a:rPr kumimoji="1" lang="en-US" altLang="ja-JP" baseline="0" dirty="0" err="1" smtClean="0">
                <a:latin typeface="+mn-lt"/>
                <a:ea typeface="ＭＳ ゴシック" pitchFamily="49" charset="-128"/>
                <a:cs typeface="Courier New" pitchFamily="49" charset="0"/>
              </a:rPr>
              <a:t>ababaaa</a:t>
            </a:r>
            <a:r>
              <a:rPr kumimoji="1" lang="en-US" altLang="ja-JP" baseline="0" dirty="0" smtClean="0">
                <a:latin typeface="+mn-lt"/>
                <a:ea typeface="ＭＳ ゴシック" pitchFamily="49" charset="-128"/>
                <a:cs typeface="Courier New" pitchFamily="49" charset="0"/>
              </a:rPr>
              <a:t>$, where $ mark is a terminal symbol.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is the suffix tree of this string.</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Each leaf represents the suffix beginning at the index.</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Strings of edges coming out from a node are sorted in lexicographical order from left to right,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where $ mark is the lexicographically smallest.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suffix link of a node points to the node that represents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 substring obtained by deleting the first character.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For example, the suffix link of the node “</a:t>
            </a:r>
            <a:r>
              <a:rPr kumimoji="1" lang="en-US" altLang="ja-JP" baseline="0" dirty="0" err="1" smtClean="0">
                <a:latin typeface="+mn-lt"/>
                <a:ea typeface="ＭＳ ゴシック" pitchFamily="49" charset="-128"/>
                <a:cs typeface="Courier New" pitchFamily="49" charset="0"/>
              </a:rPr>
              <a:t>aba</a:t>
            </a:r>
            <a:r>
              <a:rPr kumimoji="1" lang="en-US" altLang="ja-JP" baseline="0" dirty="0" smtClean="0">
                <a:latin typeface="+mn-lt"/>
                <a:ea typeface="ＭＳ ゴシック" pitchFamily="49" charset="-128"/>
                <a:cs typeface="Courier New" pitchFamily="49" charset="0"/>
              </a:rPr>
              <a:t>” points to the node “</a:t>
            </a:r>
            <a:r>
              <a:rPr kumimoji="1" lang="en-US" altLang="ja-JP" baseline="0" dirty="0" err="1" smtClean="0">
                <a:latin typeface="+mn-lt"/>
                <a:ea typeface="ＭＳ ゴシック" pitchFamily="49" charset="-128"/>
                <a:cs typeface="Courier New" pitchFamily="49" charset="0"/>
              </a:rPr>
              <a:t>ba</a:t>
            </a:r>
            <a:r>
              <a:rPr kumimoji="1" lang="en-US" altLang="ja-JP" baseline="0" dirty="0" smtClean="0">
                <a:latin typeface="+mn-lt"/>
                <a:ea typeface="ＭＳ ゴシック" pitchFamily="49" charset="-128"/>
                <a:cs typeface="Courier New" pitchFamily="49" charset="0"/>
              </a:rPr>
              <a:t>”.</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en-US" altLang="ja-JP" dirty="0" smtClean="0"/>
          </a:p>
          <a:p>
            <a:endParaRPr kumimoji="1" lang="en-US" altLang="ja-JP" dirty="0" smtClean="0"/>
          </a:p>
          <a:p>
            <a:r>
              <a:rPr kumimoji="1" lang="ja-JP" altLang="en-US" dirty="0" smtClean="0"/>
              <a:t>本当は、テキスト長に比例する領域で表現するために、</a:t>
            </a:r>
            <a:endParaRPr kumimoji="1" lang="en-US" altLang="ja-JP" dirty="0" smtClean="0"/>
          </a:p>
          <a:p>
            <a:r>
              <a:rPr kumimoji="1" lang="ja-JP" altLang="en-US" dirty="0" smtClean="0"/>
              <a:t>その文字列の開始位置と終了位置のペアで表現するのですが、</a:t>
            </a:r>
            <a:endParaRPr kumimoji="1" lang="en-US" altLang="ja-JP" dirty="0" smtClean="0"/>
          </a:p>
          <a:p>
            <a:r>
              <a:rPr kumimoji="1" lang="ja-JP" altLang="en-US" dirty="0" smtClean="0"/>
              <a:t>本発表では、特にそこに気にする必要はないので、</a:t>
            </a:r>
            <a:endParaRPr kumimoji="1" lang="en-US" altLang="ja-JP" dirty="0" smtClean="0"/>
          </a:p>
          <a:p>
            <a:r>
              <a:rPr kumimoji="1" lang="ja-JP" altLang="en-US" dirty="0" smtClean="0"/>
              <a:t>辺は文字列でラベル付けされていると思っていただいて結構です。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Then, this is the direct problem on suffix trees.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Given a string w, compute the suffix tree of w.</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As you know,</a:t>
            </a:r>
            <a:r>
              <a:rPr kumimoji="1" lang="en-US" altLang="ja-JP" baseline="0" dirty="0" smtClean="0">
                <a:latin typeface="+mn-lt"/>
                <a:ea typeface="ＭＳ ゴシック" pitchFamily="49" charset="-128"/>
                <a:cs typeface="Courier New" pitchFamily="49" charset="0"/>
              </a:rPr>
              <a:t> i</a:t>
            </a:r>
            <a:r>
              <a:rPr kumimoji="1" lang="en-US" altLang="ja-JP" dirty="0" smtClean="0">
                <a:latin typeface="+mn-lt"/>
                <a:ea typeface="ＭＳ ゴシック" pitchFamily="49" charset="-128"/>
                <a:cs typeface="Courier New" pitchFamily="49" charset="0"/>
              </a:rPr>
              <a:t>t can</a:t>
            </a:r>
            <a:r>
              <a:rPr kumimoji="1" lang="en-US" altLang="ja-JP" baseline="0" dirty="0" smtClean="0">
                <a:latin typeface="+mn-lt"/>
                <a:ea typeface="ＭＳ ゴシック" pitchFamily="49" charset="-128"/>
                <a:cs typeface="Courier New" pitchFamily="49" charset="0"/>
              </a:rPr>
              <a:t> be solved in linear time.</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And</a:t>
            </a:r>
            <a:r>
              <a:rPr kumimoji="1" lang="en-US" altLang="ja-JP" baseline="0" dirty="0" smtClean="0">
                <a:latin typeface="+mn-lt"/>
                <a:ea typeface="ＭＳ ゴシック" pitchFamily="49" charset="-128"/>
                <a:cs typeface="Courier New" pitchFamily="49" charset="0"/>
              </a:rPr>
              <a:t> this is the reverse problem on suffix trees.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Given an unlabeled ordered rooted tree T, compute a string which realizes T, if such exists.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Here, a string w is said to realize T, if the suffix tree of w is isomorphic to 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This could be a problem.</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But actually, we did not deal with this problem.</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Because I had no idea to construct a string from this information.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 Since we felt the lack of information for reverse engineering, </a:t>
            </a:r>
            <a:endParaRPr kumimoji="1" lang="en-US" altLang="ja-JP" dirty="0" smtClean="0">
              <a:latin typeface="+mn-lt"/>
              <a:ea typeface="ＭＳ ゴシック" pitchFamily="49" charset="-128"/>
              <a:cs typeface="Courier New"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Then we tried to add a link</a:t>
            </a:r>
            <a:r>
              <a:rPr kumimoji="1" lang="en-US" altLang="ja-JP" baseline="0" dirty="0" smtClean="0">
                <a:latin typeface="+mn-lt"/>
                <a:ea typeface="ＭＳ ゴシック" pitchFamily="49" charset="-128"/>
                <a:cs typeface="Courier New" pitchFamily="49" charset="0"/>
              </a:rPr>
              <a:t> function f as input, which represents suffix links.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Then, we answer a string that realizes the input T and f.</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But it is too easy to solve this problem.</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 script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That is because it is equivalent that we are given the leaves’ order.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And we can get the string,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latin typeface="+mn-lt"/>
                <a:ea typeface="ＭＳ ゴシック" pitchFamily="49" charset="-128"/>
                <a:cs typeface="Courier New" pitchFamily="49" charset="0"/>
              </a:rPr>
              <a:t>since the first character of the suffix beginning at each position can be obtained here.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lt"/>
                <a:ea typeface="ＭＳ ゴシック" pitchFamily="49" charset="-128"/>
                <a:cs typeface="Courier New" pitchFamily="49" charset="0"/>
              </a:rPr>
              <a:t>==============</a:t>
            </a:r>
          </a:p>
          <a:p>
            <a:endParaRPr kumimoji="1" lang="ja-JP" altLang="en-US" dirty="0" smtClean="0"/>
          </a:p>
        </p:txBody>
      </p:sp>
      <p:sp>
        <p:nvSpPr>
          <p:cNvPr id="4" name="スライド番号プレースホルダ 3"/>
          <p:cNvSpPr>
            <a:spLocks noGrp="1"/>
          </p:cNvSpPr>
          <p:nvPr>
            <p:ph type="sldNum" sz="quarter" idx="10"/>
          </p:nvPr>
        </p:nvSpPr>
        <p:spPr/>
        <p:txBody>
          <a:bodyPr/>
          <a:lstStyle/>
          <a:p>
            <a:fld id="{CBD2ED28-1248-4341-AAF5-6F15E868E873}"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直角三角形 8"/>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cxnSp>
        <p:nvCxnSpPr>
          <p:cNvPr id="13" name="直線コネクタ 12"/>
          <p:cNvCxnSpPr/>
          <p:nvPr/>
        </p:nvCxnSpPr>
        <p:spPr>
          <a:xfrm>
            <a:off x="0" y="569892"/>
            <a:ext cx="9144000" cy="1588"/>
          </a:xfrm>
          <a:prstGeom prst="line">
            <a:avLst/>
          </a:prstGeom>
          <a:ln w="1143000">
            <a:gradFill flip="none" rotWithShape="1">
              <a:gsLst>
                <a:gs pos="0">
                  <a:schemeClr val="tx2">
                    <a:lumMod val="75000"/>
                  </a:schemeClr>
                </a:gs>
                <a:gs pos="40000">
                  <a:schemeClr val="tx2">
                    <a:lumMod val="60000"/>
                    <a:lumOff val="40000"/>
                    <a:alpha val="50000"/>
                  </a:schemeClr>
                </a:gs>
                <a:gs pos="95000">
                  <a:schemeClr val="tx2">
                    <a:lumMod val="20000"/>
                    <a:lumOff val="80000"/>
                    <a:alpha val="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7" name="グループ化 16"/>
          <p:cNvGrpSpPr/>
          <p:nvPr/>
        </p:nvGrpSpPr>
        <p:grpSpPr>
          <a:xfrm>
            <a:off x="71406" y="0"/>
            <a:ext cx="8703390" cy="1071546"/>
            <a:chOff x="71406" y="0"/>
            <a:chExt cx="8703390" cy="1071546"/>
          </a:xfrm>
        </p:grpSpPr>
        <p:sp>
          <p:nvSpPr>
            <p:cNvPr id="18" name="1 つの角を切り取った四角形 17"/>
            <p:cNvSpPr/>
            <p:nvPr userDrawn="1"/>
          </p:nvSpPr>
          <p:spPr>
            <a:xfrm>
              <a:off x="71406" y="0"/>
              <a:ext cx="8358246" cy="1071546"/>
            </a:xfrm>
            <a:prstGeom prst="snip1Rect">
              <a:avLst>
                <a:gd name="adj" fmla="val 214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userDrawn="1"/>
          </p:nvSpPr>
          <p:spPr>
            <a:xfrm rot="2661558">
              <a:off x="7852695" y="222075"/>
              <a:ext cx="922101" cy="61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 3"/>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8" name="直角三角形 7"/>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6" name="直角三角形 5"/>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 3"/>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
        <p:nvSpPr>
          <p:cNvPr id="7" name="コンテンツ プレースホルダ 2"/>
          <p:cNvSpPr>
            <a:spLocks noGrp="1"/>
          </p:cNvSpPr>
          <p:nvPr>
            <p:ph idx="1"/>
          </p:nvPr>
        </p:nvSpPr>
        <p:spPr>
          <a:xfrm>
            <a:off x="214282" y="1214422"/>
            <a:ext cx="8715436" cy="4911741"/>
          </a:xfrm>
        </p:spPr>
        <p:txBody>
          <a:bodyPr/>
          <a:lstStyle>
            <a:lvl1pPr>
              <a:buFontTx/>
              <a:buBlip>
                <a:blip r:embed="rId2"/>
              </a:buBlip>
              <a:defRPr sz="2800"/>
            </a:lvl1pPr>
            <a:lvl2pPr>
              <a:buClr>
                <a:schemeClr val="tx2"/>
              </a:buClr>
              <a:buSzPct val="100000"/>
              <a:buFontTx/>
              <a:buBlip>
                <a:blip r:embed="rId3"/>
              </a:buBlip>
              <a:defRPr sz="2400"/>
            </a:lvl2pPr>
            <a:lvl3pPr>
              <a:buClr>
                <a:schemeClr val="tx2">
                  <a:lumMod val="60000"/>
                  <a:lumOff val="40000"/>
                </a:schemeClr>
              </a:buClr>
              <a:defRPr sz="2000"/>
            </a:lvl3pPr>
            <a:lvl4pPr>
              <a:buClr>
                <a:schemeClr val="tx2">
                  <a:lumMod val="40000"/>
                  <a:lumOff val="60000"/>
                </a:schemeClr>
              </a:buClr>
              <a:buFont typeface="Times New Roman" pitchFamily="18" charset="0"/>
              <a:buChar char="•"/>
              <a:defRPr/>
            </a:lvl4pPr>
            <a:lvl5pPr>
              <a:buClr>
                <a:schemeClr val="tx2">
                  <a:lumMod val="20000"/>
                  <a:lumOff val="80000"/>
                </a:schemeClr>
              </a:buClr>
              <a:buFont typeface="Times New Roman" pitchFamily="18" charset="0"/>
              <a:buChar char="•"/>
              <a:defRPr/>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8" name="日付プレースホルダ 20"/>
          <p:cNvSpPr>
            <a:spLocks noGrp="1"/>
          </p:cNvSpPr>
          <p:nvPr>
            <p:ph type="dt" sz="half" idx="10"/>
          </p:nvPr>
        </p:nvSpPr>
        <p:spPr>
          <a:xfrm>
            <a:off x="457200" y="6356350"/>
            <a:ext cx="2133600" cy="365125"/>
          </a:xfrm>
        </p:spPr>
        <p:txBody>
          <a:bodyPr/>
          <a:lstStyle/>
          <a:p>
            <a:fld id="{833E0302-19D2-4F4B-B9FA-9B1361EDB52E}" type="datetimeFigureOut">
              <a:rPr kumimoji="1" lang="ja-JP" altLang="en-US" smtClean="0"/>
              <a:pPr/>
              <a:t>2011/8/29</a:t>
            </a:fld>
            <a:endParaRPr kumimoji="1" lang="ja-JP" altLang="en-US"/>
          </a:p>
        </p:txBody>
      </p:sp>
      <p:sp>
        <p:nvSpPr>
          <p:cNvPr id="9" name="フッター プレースホルダ 22"/>
          <p:cNvSpPr>
            <a:spLocks noGrp="1"/>
          </p:cNvSpPr>
          <p:nvPr>
            <p:ph type="ftr" sz="quarter" idx="13"/>
          </p:nvPr>
        </p:nvSpPr>
        <p:spPr>
          <a:xfrm>
            <a:off x="3124200" y="6356350"/>
            <a:ext cx="2895600" cy="365125"/>
          </a:xfrm>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cxnSp>
        <p:nvCxnSpPr>
          <p:cNvPr id="8" name="直線コネクタ 7"/>
          <p:cNvCxnSpPr/>
          <p:nvPr/>
        </p:nvCxnSpPr>
        <p:spPr>
          <a:xfrm>
            <a:off x="0" y="569892"/>
            <a:ext cx="9144000" cy="1588"/>
          </a:xfrm>
          <a:prstGeom prst="line">
            <a:avLst/>
          </a:prstGeom>
          <a:ln w="1143000">
            <a:gradFill flip="none" rotWithShape="1">
              <a:gsLst>
                <a:gs pos="0">
                  <a:schemeClr val="tx2">
                    <a:lumMod val="75000"/>
                  </a:schemeClr>
                </a:gs>
                <a:gs pos="40000">
                  <a:schemeClr val="tx2">
                    <a:lumMod val="60000"/>
                    <a:lumOff val="40000"/>
                    <a:alpha val="50000"/>
                  </a:schemeClr>
                </a:gs>
                <a:gs pos="95000">
                  <a:schemeClr val="tx2">
                    <a:lumMod val="20000"/>
                    <a:lumOff val="80000"/>
                    <a:alpha val="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2" name="グループ化 36"/>
          <p:cNvGrpSpPr/>
          <p:nvPr/>
        </p:nvGrpSpPr>
        <p:grpSpPr>
          <a:xfrm>
            <a:off x="71406" y="0"/>
            <a:ext cx="8703390" cy="1071546"/>
            <a:chOff x="71406" y="0"/>
            <a:chExt cx="8703390" cy="1071546"/>
          </a:xfrm>
        </p:grpSpPr>
        <p:sp>
          <p:nvSpPr>
            <p:cNvPr id="29" name="1 つの角を切り取った四角形 28"/>
            <p:cNvSpPr/>
            <p:nvPr userDrawn="1"/>
          </p:nvSpPr>
          <p:spPr>
            <a:xfrm>
              <a:off x="71406" y="0"/>
              <a:ext cx="8358246" cy="1071546"/>
            </a:xfrm>
            <a:prstGeom prst="snip1Rect">
              <a:avLst>
                <a:gd name="adj" fmla="val 214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userDrawn="1"/>
          </p:nvSpPr>
          <p:spPr>
            <a:xfrm rot="2661558">
              <a:off x="7852695" y="222075"/>
              <a:ext cx="922101" cy="61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コンテンツ プレースホルダ 2"/>
          <p:cNvSpPr>
            <a:spLocks noGrp="1"/>
          </p:cNvSpPr>
          <p:nvPr>
            <p:ph idx="1"/>
          </p:nvPr>
        </p:nvSpPr>
        <p:spPr>
          <a:xfrm>
            <a:off x="214282" y="1214422"/>
            <a:ext cx="8715436" cy="4911741"/>
          </a:xfrm>
        </p:spPr>
        <p:txBody>
          <a:bodyPr/>
          <a:lstStyle>
            <a:lvl1pPr>
              <a:buFontTx/>
              <a:buBlip>
                <a:blip r:embed="rId2"/>
              </a:buBlip>
              <a:defRPr sz="2800"/>
            </a:lvl1pPr>
            <a:lvl2pPr>
              <a:buClr>
                <a:schemeClr val="tx2"/>
              </a:buClr>
              <a:buSzPct val="100000"/>
              <a:buFontTx/>
              <a:buBlip>
                <a:blip r:embed="rId3"/>
              </a:buBlip>
              <a:defRPr sz="2400"/>
            </a:lvl2pPr>
            <a:lvl3pPr>
              <a:buClr>
                <a:schemeClr val="tx2">
                  <a:lumMod val="60000"/>
                  <a:lumOff val="40000"/>
                </a:schemeClr>
              </a:buClr>
              <a:defRPr sz="2000"/>
            </a:lvl3pPr>
            <a:lvl4pPr>
              <a:buClr>
                <a:schemeClr val="tx2">
                  <a:lumMod val="40000"/>
                  <a:lumOff val="60000"/>
                </a:schemeClr>
              </a:buClr>
              <a:buFont typeface="Times New Roman" pitchFamily="18" charset="0"/>
              <a:buChar char="•"/>
              <a:defRPr/>
            </a:lvl4pPr>
            <a:lvl5pPr>
              <a:buClr>
                <a:schemeClr val="tx2">
                  <a:lumMod val="20000"/>
                  <a:lumOff val="80000"/>
                </a:schemeClr>
              </a:buClr>
              <a:buFont typeface="Times New Roman" pitchFamily="18" charset="0"/>
              <a:buChar char="•"/>
              <a:defRPr/>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6" name="タイトル 15"/>
          <p:cNvSpPr>
            <a:spLocks noGrp="1"/>
          </p:cNvSpPr>
          <p:nvPr>
            <p:ph type="title" hasCustomPrompt="1"/>
          </p:nvPr>
        </p:nvSpPr>
        <p:spPr/>
        <p:txBody>
          <a:bodyPr/>
          <a:lstStyle>
            <a:lvl1pPr>
              <a:defRPr>
                <a:latin typeface="Arial" pitchFamily="34" charset="0"/>
                <a:ea typeface="+mj-ea"/>
                <a:cs typeface="Arial" pitchFamily="34" charset="0"/>
              </a:defRPr>
            </a:lvl1pPr>
          </a:lstStyle>
          <a:p>
            <a:r>
              <a:rPr kumimoji="1" lang="ja-JP" altLang="en-US" dirty="0" smtClean="0"/>
              <a:t>マスタ タイトルの書式設定</a:t>
            </a:r>
            <a:r>
              <a:rPr kumimoji="1" lang="en-US" altLang="ja-JP" dirty="0" smtClean="0"/>
              <a:t>ABC</a:t>
            </a:r>
            <a:endParaRPr kumimoji="1" lang="ja-JP" altLang="en-US" dirty="0"/>
          </a:p>
        </p:txBody>
      </p:sp>
      <p:sp>
        <p:nvSpPr>
          <p:cNvPr id="21" name="日付プレースホルダ 20"/>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22" name="スライド番号プレースホルダ 21"/>
          <p:cNvSpPr>
            <a:spLocks noGrp="1"/>
          </p:cNvSpPr>
          <p:nvPr>
            <p:ph type="sldNum" sz="quarter" idx="11"/>
          </p:nvPr>
        </p:nvSpPr>
        <p:spPr>
          <a:xfrm>
            <a:off x="8501090" y="63479"/>
            <a:ext cx="571472" cy="365125"/>
          </a:xfrm>
        </p:spPr>
        <p:txBody>
          <a:bodyPr/>
          <a:lstStyle/>
          <a:p>
            <a:fld id="{24BD279D-E537-4593-9263-90DDF4DBAFCC}" type="slidenum">
              <a:rPr kumimoji="1" lang="ja-JP" altLang="en-US" smtClean="0"/>
              <a:pPr/>
              <a:t>&lt;#&gt;</a:t>
            </a:fld>
            <a:endParaRPr kumimoji="1" lang="ja-JP" altLang="en-US"/>
          </a:p>
        </p:txBody>
      </p:sp>
      <p:sp>
        <p:nvSpPr>
          <p:cNvPr id="23" name="フッター プレースホルダ 22"/>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直角三角形 7"/>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22313" y="4406900"/>
            <a:ext cx="7772400" cy="1362075"/>
          </a:xfrm>
        </p:spPr>
        <p:txBody>
          <a:bodyPr anchor="t"/>
          <a:lstStyle>
            <a:lvl1pPr algn="l">
              <a:defRPr sz="4000" b="1" cap="none" baseline="0">
                <a:latin typeface="+mj-lt"/>
              </a:defRPr>
            </a:lvl1p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 テキストの書式設定</a:t>
            </a:r>
          </a:p>
        </p:txBody>
      </p:sp>
      <p:sp>
        <p:nvSpPr>
          <p:cNvPr id="4" name="日付プレースホルダ 3"/>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cxnSp>
        <p:nvCxnSpPr>
          <p:cNvPr id="23" name="直線コネクタ 22"/>
          <p:cNvCxnSpPr/>
          <p:nvPr/>
        </p:nvCxnSpPr>
        <p:spPr>
          <a:xfrm>
            <a:off x="0" y="569892"/>
            <a:ext cx="9144000" cy="1588"/>
          </a:xfrm>
          <a:prstGeom prst="line">
            <a:avLst/>
          </a:prstGeom>
          <a:ln w="1143000">
            <a:gradFill flip="none" rotWithShape="1">
              <a:gsLst>
                <a:gs pos="0">
                  <a:schemeClr val="tx2">
                    <a:lumMod val="75000"/>
                  </a:schemeClr>
                </a:gs>
                <a:gs pos="40000">
                  <a:schemeClr val="tx2">
                    <a:lumMod val="60000"/>
                    <a:lumOff val="40000"/>
                    <a:alpha val="50000"/>
                  </a:schemeClr>
                </a:gs>
                <a:gs pos="95000">
                  <a:schemeClr val="tx2">
                    <a:lumMod val="20000"/>
                    <a:lumOff val="80000"/>
                    <a:alpha val="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8" name="グループ化 26"/>
          <p:cNvGrpSpPr/>
          <p:nvPr/>
        </p:nvGrpSpPr>
        <p:grpSpPr>
          <a:xfrm>
            <a:off x="71406" y="0"/>
            <a:ext cx="8703390" cy="1071546"/>
            <a:chOff x="71406" y="0"/>
            <a:chExt cx="8703390" cy="1071546"/>
          </a:xfrm>
        </p:grpSpPr>
        <p:sp>
          <p:nvSpPr>
            <p:cNvPr id="28" name="1 つの角を切り取った四角形 27"/>
            <p:cNvSpPr/>
            <p:nvPr userDrawn="1"/>
          </p:nvSpPr>
          <p:spPr>
            <a:xfrm>
              <a:off x="71406" y="0"/>
              <a:ext cx="8358246" cy="1071546"/>
            </a:xfrm>
            <a:prstGeom prst="snip1Rect">
              <a:avLst>
                <a:gd name="adj" fmla="val 214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userDrawn="1"/>
          </p:nvSpPr>
          <p:spPr>
            <a:xfrm rot="2661558">
              <a:off x="7852695" y="222075"/>
              <a:ext cx="922101" cy="61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cxnSp>
        <p:nvCxnSpPr>
          <p:cNvPr id="16" name="直線コネクタ 15"/>
          <p:cNvCxnSpPr/>
          <p:nvPr/>
        </p:nvCxnSpPr>
        <p:spPr>
          <a:xfrm>
            <a:off x="0" y="569892"/>
            <a:ext cx="9144000" cy="1588"/>
          </a:xfrm>
          <a:prstGeom prst="line">
            <a:avLst/>
          </a:prstGeom>
          <a:ln w="1143000">
            <a:gradFill flip="none" rotWithShape="1">
              <a:gsLst>
                <a:gs pos="0">
                  <a:schemeClr val="tx2">
                    <a:lumMod val="75000"/>
                  </a:schemeClr>
                </a:gs>
                <a:gs pos="40000">
                  <a:schemeClr val="tx2">
                    <a:lumMod val="60000"/>
                    <a:lumOff val="40000"/>
                    <a:alpha val="50000"/>
                  </a:schemeClr>
                </a:gs>
                <a:gs pos="95000">
                  <a:schemeClr val="tx2">
                    <a:lumMod val="20000"/>
                    <a:lumOff val="80000"/>
                    <a:alpha val="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10" name="グループ化 19"/>
          <p:cNvGrpSpPr/>
          <p:nvPr/>
        </p:nvGrpSpPr>
        <p:grpSpPr>
          <a:xfrm>
            <a:off x="71406" y="0"/>
            <a:ext cx="8703390" cy="1071546"/>
            <a:chOff x="71406" y="0"/>
            <a:chExt cx="8703390" cy="1071546"/>
          </a:xfrm>
        </p:grpSpPr>
        <p:sp>
          <p:nvSpPr>
            <p:cNvPr id="21" name="1 つの角を切り取った四角形 20"/>
            <p:cNvSpPr/>
            <p:nvPr userDrawn="1"/>
          </p:nvSpPr>
          <p:spPr>
            <a:xfrm>
              <a:off x="71406" y="0"/>
              <a:ext cx="8358246" cy="1071546"/>
            </a:xfrm>
            <a:prstGeom prst="snip1Rect">
              <a:avLst>
                <a:gd name="adj" fmla="val 214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userDrawn="1"/>
          </p:nvSpPr>
          <p:spPr>
            <a:xfrm rot="2661558">
              <a:off x="7852695" y="222075"/>
              <a:ext cx="922101" cy="61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p:txBody>
          <a:bodyPr/>
          <a:lstStyle>
            <a:lvl1pPr>
              <a:defRPr/>
            </a:lvl1p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cxnSp>
        <p:nvCxnSpPr>
          <p:cNvPr id="14" name="直線コネクタ 13"/>
          <p:cNvCxnSpPr/>
          <p:nvPr/>
        </p:nvCxnSpPr>
        <p:spPr>
          <a:xfrm>
            <a:off x="0" y="569892"/>
            <a:ext cx="9144000" cy="1588"/>
          </a:xfrm>
          <a:prstGeom prst="line">
            <a:avLst/>
          </a:prstGeom>
          <a:ln w="1143000">
            <a:gradFill flip="none" rotWithShape="1">
              <a:gsLst>
                <a:gs pos="0">
                  <a:schemeClr val="tx2">
                    <a:lumMod val="75000"/>
                  </a:schemeClr>
                </a:gs>
                <a:gs pos="40000">
                  <a:schemeClr val="tx2">
                    <a:lumMod val="60000"/>
                    <a:lumOff val="40000"/>
                    <a:alpha val="50000"/>
                  </a:schemeClr>
                </a:gs>
                <a:gs pos="95000">
                  <a:schemeClr val="tx2">
                    <a:lumMod val="20000"/>
                    <a:lumOff val="80000"/>
                    <a:alpha val="0"/>
                  </a:schemeClr>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6" name="グループ化 17"/>
          <p:cNvGrpSpPr/>
          <p:nvPr/>
        </p:nvGrpSpPr>
        <p:grpSpPr>
          <a:xfrm>
            <a:off x="71406" y="0"/>
            <a:ext cx="8703390" cy="1071546"/>
            <a:chOff x="71406" y="0"/>
            <a:chExt cx="8703390" cy="1071546"/>
          </a:xfrm>
        </p:grpSpPr>
        <p:sp>
          <p:nvSpPr>
            <p:cNvPr id="19" name="1 つの角を切り取った四角形 18"/>
            <p:cNvSpPr/>
            <p:nvPr userDrawn="1"/>
          </p:nvSpPr>
          <p:spPr>
            <a:xfrm>
              <a:off x="71406" y="0"/>
              <a:ext cx="8358246" cy="1071546"/>
            </a:xfrm>
            <a:prstGeom prst="snip1Rect">
              <a:avLst>
                <a:gd name="adj" fmla="val 214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userDrawn="1"/>
          </p:nvSpPr>
          <p:spPr>
            <a:xfrm rot="2661558">
              <a:off x="7852695" y="222075"/>
              <a:ext cx="922101" cy="614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タイトル 1"/>
          <p:cNvSpPr>
            <a:spLocks noGrp="1"/>
          </p:cNvSpPr>
          <p:nvPr>
            <p:ph type="title"/>
          </p:nvPr>
        </p:nvSpPr>
        <p:spPr/>
        <p:txBody>
          <a:bodyPr/>
          <a:lstStyle/>
          <a:p>
            <a:r>
              <a:rPr kumimoji="1" lang="ja-JP" altLang="en-US" dirty="0"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直角三角形 5"/>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 1"/>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直角三角形 8"/>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9" name="直角三角形 8"/>
          <p:cNvSpPr/>
          <p:nvPr/>
        </p:nvSpPr>
        <p:spPr>
          <a:xfrm rot="10800000">
            <a:off x="8286744" y="0"/>
            <a:ext cx="857256" cy="857256"/>
          </a:xfrm>
          <a:prstGeom prst="rtTriangl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3E0302-19D2-4F4B-B9FA-9B1361EDB52E}" type="datetimeFigureOut">
              <a:rPr kumimoji="1" lang="ja-JP" altLang="en-US" smtClean="0"/>
              <a:pPr/>
              <a:t>2011/8/29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BD279D-E537-4593-9263-90DDF4DBAFCC}"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214282" y="142852"/>
            <a:ext cx="8358246" cy="928694"/>
          </a:xfrm>
          <a:prstGeom prst="rect">
            <a:avLst/>
          </a:prstGeom>
        </p:spPr>
        <p:txBody>
          <a:bodyPr vert="horz" lIns="91440" tIns="45720" rIns="91440" bIns="45720" rtlCol="0" anchor="ctr">
            <a:noAutofit/>
          </a:bodyPr>
          <a:lstStyle/>
          <a:p>
            <a:r>
              <a:rPr kumimoji="1" lang="ja-JP" altLang="en-US" dirty="0" smtClean="0"/>
              <a:t>マスタ タイトルの書式設定</a:t>
            </a:r>
            <a:r>
              <a:rPr kumimoji="1" lang="en-US" altLang="ja-JP" dirty="0" smtClean="0"/>
              <a:t>ABC</a:t>
            </a:r>
            <a:endParaRPr kumimoji="1" lang="ja-JP" altLang="en-US" dirty="0"/>
          </a:p>
        </p:txBody>
      </p:sp>
      <p:sp>
        <p:nvSpPr>
          <p:cNvPr id="3" name="テキスト プレースホルダ 2"/>
          <p:cNvSpPr>
            <a:spLocks noGrp="1"/>
          </p:cNvSpPr>
          <p:nvPr>
            <p:ph type="body" idx="1"/>
          </p:nvPr>
        </p:nvSpPr>
        <p:spPr>
          <a:xfrm>
            <a:off x="214282" y="1214422"/>
            <a:ext cx="8715436" cy="4911741"/>
          </a:xfrm>
          <a:prstGeom prst="rect">
            <a:avLst/>
          </a:prstGeom>
        </p:spPr>
        <p:txBody>
          <a:bodyPr vert="horz" lIns="91440" tIns="45720" rIns="91440" bIns="45720" rtlCol="0">
            <a:no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E0302-19D2-4F4B-B9FA-9B1361EDB52E}" type="datetimeFigureOut">
              <a:rPr kumimoji="1" lang="ja-JP" altLang="en-US" smtClean="0"/>
              <a:pPr/>
              <a:t>2011/8/29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501090" y="63479"/>
            <a:ext cx="571472" cy="365125"/>
          </a:xfrm>
          <a:prstGeom prst="rect">
            <a:avLst/>
          </a:prstGeom>
        </p:spPr>
        <p:txBody>
          <a:bodyPr vert="horz" lIns="91440" tIns="45720" rIns="91440" bIns="45720" rtlCol="0" anchor="ctr"/>
          <a:lstStyle>
            <a:lvl1pPr algn="r">
              <a:defRPr sz="1200">
                <a:solidFill>
                  <a:schemeClr val="bg1"/>
                </a:solidFill>
              </a:defRPr>
            </a:lvl1pPr>
          </a:lstStyle>
          <a:p>
            <a:fld id="{24BD279D-E537-4593-9263-90DDF4DBAFC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Tx/>
        <a:buBlip>
          <a:blip r:embed="rId14"/>
        </a:buBlip>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15"/>
        </a:buBlip>
        <a:defRPr kumimoji="1"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60000"/>
            <a:lumOff val="40000"/>
          </a:schemeClr>
        </a:buClr>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lumMod val="40000"/>
            <a:lumOff val="60000"/>
          </a:schemeClr>
        </a:buClr>
        <a:buFont typeface="Times New Roman" pitchFamily="18"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lumMod val="20000"/>
            <a:lumOff val="80000"/>
          </a:schemeClr>
        </a:buClr>
        <a:buFont typeface="Times New Roman" pitchFamily="18"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503024"/>
            <a:ext cx="9144000" cy="2286016"/>
          </a:xfrm>
          <a:ln>
            <a:noFill/>
          </a:ln>
        </p:spPr>
        <p:txBody>
          <a:bodyPr>
            <a:noAutofit/>
          </a:bodyPr>
          <a:lstStyle/>
          <a:p>
            <a:r>
              <a:rPr lang="en-US" altLang="ja-JP" sz="3500" dirty="0" smtClean="0"/>
              <a:t>Inferring Strings from Suffix Trees and Links</a:t>
            </a:r>
            <a:br>
              <a:rPr lang="en-US" altLang="ja-JP" sz="3500" dirty="0" smtClean="0"/>
            </a:br>
            <a:r>
              <a:rPr lang="en-US" altLang="ja-JP" sz="3500" dirty="0" smtClean="0"/>
              <a:t>on a Binary Alphabet</a:t>
            </a:r>
            <a:endParaRPr kumimoji="1" lang="ja-JP" altLang="en-US" sz="35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サブタイトル 2"/>
          <p:cNvSpPr>
            <a:spLocks noGrp="1"/>
          </p:cNvSpPr>
          <p:nvPr>
            <p:ph type="subTitle" idx="1"/>
          </p:nvPr>
        </p:nvSpPr>
        <p:spPr>
          <a:xfrm>
            <a:off x="285720" y="4581128"/>
            <a:ext cx="8572560" cy="1728192"/>
          </a:xfrm>
        </p:spPr>
        <p:txBody>
          <a:bodyPr/>
          <a:lstStyle/>
          <a:p>
            <a:pPr lvl="0">
              <a:defRPr/>
            </a:pPr>
            <a:r>
              <a:rPr lang="en-US" altLang="ja-JP" u="sng" dirty="0" smtClean="0">
                <a:solidFill>
                  <a:schemeClr val="tx1"/>
                </a:solidFill>
              </a:rPr>
              <a:t>Tomohiro I</a:t>
            </a:r>
            <a:r>
              <a:rPr lang="en-US" altLang="ja-JP" dirty="0" smtClean="0">
                <a:solidFill>
                  <a:schemeClr val="tx1"/>
                </a:solidFill>
              </a:rPr>
              <a:t>, </a:t>
            </a:r>
            <a:r>
              <a:rPr lang="en-US" altLang="ja-JP" dirty="0" err="1" smtClean="0">
                <a:solidFill>
                  <a:schemeClr val="tx1"/>
                </a:solidFill>
              </a:rPr>
              <a:t>Shunsuke</a:t>
            </a:r>
            <a:r>
              <a:rPr lang="en-US" altLang="ja-JP" dirty="0" smtClean="0">
                <a:solidFill>
                  <a:schemeClr val="tx1"/>
                </a:solidFill>
              </a:rPr>
              <a:t> </a:t>
            </a:r>
            <a:r>
              <a:rPr lang="en-US" altLang="ja-JP" dirty="0" err="1" smtClean="0">
                <a:solidFill>
                  <a:schemeClr val="tx1"/>
                </a:solidFill>
              </a:rPr>
              <a:t>Inenaga</a:t>
            </a:r>
            <a:r>
              <a:rPr lang="en-US" altLang="ja-JP" dirty="0" smtClean="0">
                <a:solidFill>
                  <a:schemeClr val="tx1"/>
                </a:solidFill>
              </a:rPr>
              <a:t>,</a:t>
            </a:r>
            <a:br>
              <a:rPr lang="en-US" altLang="ja-JP" dirty="0" smtClean="0">
                <a:solidFill>
                  <a:schemeClr val="tx1"/>
                </a:solidFill>
              </a:rPr>
            </a:br>
            <a:r>
              <a:rPr lang="en-US" altLang="ja-JP" dirty="0" smtClean="0">
                <a:solidFill>
                  <a:schemeClr val="tx1"/>
                </a:solidFill>
              </a:rPr>
              <a:t>Hideo </a:t>
            </a:r>
            <a:r>
              <a:rPr lang="en-US" altLang="ja-JP" dirty="0" err="1" smtClean="0">
                <a:solidFill>
                  <a:schemeClr val="tx1"/>
                </a:solidFill>
              </a:rPr>
              <a:t>Bannai</a:t>
            </a:r>
            <a:r>
              <a:rPr lang="en-US" altLang="ja-JP" dirty="0" smtClean="0">
                <a:solidFill>
                  <a:schemeClr val="tx1"/>
                </a:solidFill>
              </a:rPr>
              <a:t>, Masayuki Takeda</a:t>
            </a:r>
          </a:p>
          <a:p>
            <a:pPr lvl="0">
              <a:defRPr/>
            </a:pPr>
            <a:r>
              <a:rPr lang="en-US" altLang="ja-JP" dirty="0" smtClean="0">
                <a:solidFill>
                  <a:schemeClr val="tx1"/>
                </a:solidFill>
              </a:rPr>
              <a:t>Kyushu University, Japan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Reverse Problem on Suffix Trees</a:t>
            </a:r>
            <a:endParaRPr lang="ja-JP" altLang="en-US" dirty="0"/>
          </a:p>
        </p:txBody>
      </p:sp>
      <p:sp>
        <p:nvSpPr>
          <p:cNvPr id="236" name="正方形/長方形 235"/>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u="sng" dirty="0" smtClean="0">
                <a:solidFill>
                  <a:prstClr val="black"/>
                </a:solidFill>
                <a:sym typeface="Symbol" pitchFamily="18" charset="2"/>
              </a:rPr>
              <a:t> for inner nodes</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sp>
        <p:nvSpPr>
          <p:cNvPr id="51" name="円/楕円 50"/>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円/楕円 51"/>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52" idx="7"/>
            <a:endCxn id="51"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a:stCxn id="54" idx="0"/>
            <a:endCxn id="52"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1" name="正方形/長方形 60"/>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2" name="正方形/長方形 61"/>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3" name="正方形/長方形 62"/>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4" name="正方形/長方形 63"/>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65" name="直線コネクタ 69"/>
          <p:cNvCxnSpPr>
            <a:stCxn id="52" idx="2"/>
            <a:endCxn id="64"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a:stCxn id="66" idx="1"/>
            <a:endCxn id="51"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0" name="円/楕円 69"/>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70" idx="7"/>
            <a:endCxn id="52"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4" name="正方形/長方形 73"/>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75" name="直線コネクタ 74"/>
          <p:cNvCxnSpPr>
            <a:stCxn id="54" idx="5"/>
            <a:endCxn id="74"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1835712" y="3573000"/>
            <a:ext cx="2088217" cy="1698376"/>
            <a:chOff x="1835712" y="3573000"/>
            <a:chExt cx="2088217" cy="1698376"/>
          </a:xfrm>
        </p:grpSpPr>
        <p:cxnSp>
          <p:nvCxnSpPr>
            <p:cNvPr id="76" name="直線コネクタ 69"/>
            <p:cNvCxnSpPr>
              <a:stCxn id="66" idx="2"/>
              <a:endCxn id="54"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
        <p:nvSpPr>
          <p:cNvPr id="85" name="角丸四角形吹き出し 84"/>
          <p:cNvSpPr/>
          <p:nvPr/>
        </p:nvSpPr>
        <p:spPr>
          <a:xfrm>
            <a:off x="179512" y="2276872"/>
            <a:ext cx="7704856" cy="864096"/>
          </a:xfrm>
          <a:prstGeom prst="wedgeRoundRectCallout">
            <a:avLst>
              <a:gd name="adj1" fmla="val -2713"/>
              <a:gd name="adj2" fmla="val -78700"/>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2400" dirty="0" smtClean="0"/>
              <a:t>A string </a:t>
            </a:r>
            <a:r>
              <a:rPr lang="en-US" altLang="ja-JP" sz="2400" i="1" dirty="0" smtClean="0"/>
              <a:t>w</a:t>
            </a:r>
            <a:r>
              <a:rPr lang="en-US" altLang="ja-JP" sz="2400" dirty="0" smtClean="0"/>
              <a:t> is said to </a:t>
            </a:r>
            <a:r>
              <a:rPr lang="en-US" altLang="ja-JP" sz="2400" u="sng" dirty="0" smtClean="0"/>
              <a:t>realize</a:t>
            </a:r>
            <a:r>
              <a:rPr lang="en-US" altLang="ja-JP" sz="2400" dirty="0" smtClean="0"/>
              <a:t> (</a:t>
            </a:r>
            <a:r>
              <a:rPr lang="en-US" altLang="ja-JP" sz="2400" i="1" dirty="0" smtClean="0"/>
              <a:t>T</a:t>
            </a:r>
            <a:r>
              <a:rPr lang="en-US" altLang="ja-JP" sz="2400" dirty="0" smtClean="0"/>
              <a:t>, </a:t>
            </a:r>
            <a:r>
              <a:rPr lang="en-US" altLang="ja-JP" sz="2400" i="1" dirty="0" smtClean="0"/>
              <a:t>f</a:t>
            </a:r>
            <a:r>
              <a:rPr lang="en-US" altLang="ja-JP" sz="2400" dirty="0" smtClean="0"/>
              <a:t> ) if the suffix tree of </a:t>
            </a:r>
            <a:r>
              <a:rPr lang="en-US" altLang="ja-JP" sz="2400" i="1" dirty="0" smtClean="0"/>
              <a:t>w</a:t>
            </a:r>
            <a:r>
              <a:rPr lang="en-US" altLang="ja-JP" sz="2400" dirty="0" smtClean="0"/>
              <a:t> </a:t>
            </a:r>
            <a:br>
              <a:rPr lang="en-US" altLang="ja-JP" sz="2400" dirty="0" smtClean="0"/>
            </a:br>
            <a:r>
              <a:rPr lang="en-US" altLang="ja-JP" sz="2400" dirty="0" smtClean="0"/>
              <a:t>and its suffix links for inner nodes are isomorphic to </a:t>
            </a:r>
            <a:r>
              <a:rPr lang="en-US" altLang="ja-JP" sz="2400" i="1" dirty="0" smtClean="0"/>
              <a:t>T</a:t>
            </a:r>
            <a:r>
              <a:rPr lang="en-US" altLang="ja-JP" sz="2400" dirty="0" smtClean="0"/>
              <a:t> and </a:t>
            </a:r>
            <a:r>
              <a:rPr lang="en-US" altLang="ja-JP" sz="2400" i="1" dirty="0" smtClean="0"/>
              <a:t>f</a:t>
            </a:r>
            <a:r>
              <a:rPr lang="en-US" altLang="ja-JP" sz="2400" dirty="0" smtClean="0"/>
              <a:t>.</a:t>
            </a:r>
            <a:endParaRPr kumimoji="1" lang="ja-JP" altLang="en-US" sz="2400" dirty="0"/>
          </a:p>
        </p:txBody>
      </p:sp>
      <p:grpSp>
        <p:nvGrpSpPr>
          <p:cNvPr id="35" name="グループ化 225"/>
          <p:cNvGrpSpPr/>
          <p:nvPr/>
        </p:nvGrpSpPr>
        <p:grpSpPr>
          <a:xfrm>
            <a:off x="4860032" y="4072423"/>
            <a:ext cx="2722463" cy="1868726"/>
            <a:chOff x="5724128" y="4005064"/>
            <a:chExt cx="2722463" cy="1868726"/>
          </a:xfrm>
        </p:grpSpPr>
        <p:sp>
          <p:nvSpPr>
            <p:cNvPr id="36" name="右矢印 35"/>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543506" y="4057908"/>
              <a:ext cx="1903085" cy="1815882"/>
            </a:xfrm>
            <a:prstGeom prst="rect">
              <a:avLst/>
            </a:prstGeom>
            <a:noFill/>
          </p:spPr>
          <p:txBody>
            <a:bodyPr wrap="none" rtlCol="0">
              <a:spAutoFit/>
            </a:bodyPr>
            <a:lstStyle/>
            <a:p>
              <a:r>
                <a:rPr kumimoji="1" lang="en-US" altLang="ja-JP" sz="2800" dirty="0" err="1" smtClean="0">
                  <a:latin typeface="Courier New" pitchFamily="49" charset="0"/>
                  <a:cs typeface="Courier New" pitchFamily="49" charset="0"/>
                </a:rPr>
                <a:t>ababaaa</a:t>
              </a:r>
              <a:r>
                <a:rPr lang="en-US" altLang="ja-JP" sz="2800" dirty="0" smtClean="0">
                  <a:latin typeface="Courier New" pitchFamily="49" charset="0"/>
                  <a:cs typeface="Courier New" pitchFamily="49" charset="0"/>
                </a:rPr>
                <a:t>$</a:t>
              </a:r>
              <a:br>
                <a:rPr lang="en-US" altLang="ja-JP" sz="2800" dirty="0" smtClean="0">
                  <a:latin typeface="Courier New" pitchFamily="49" charset="0"/>
                  <a:cs typeface="Courier New" pitchFamily="49" charset="0"/>
                </a:rPr>
              </a:br>
              <a:r>
                <a:rPr lang="en-US" altLang="ja-JP" sz="2800" dirty="0" err="1" smtClean="0">
                  <a:latin typeface="Courier New" pitchFamily="49" charset="0"/>
                  <a:cs typeface="Courier New" pitchFamily="49" charset="0"/>
                </a:rPr>
                <a:t>aaababa</a:t>
              </a:r>
              <a:r>
                <a:rPr lang="en-US" altLang="ja-JP" sz="2800" dirty="0" smtClean="0">
                  <a:latin typeface="Courier New" pitchFamily="49" charset="0"/>
                  <a:cs typeface="Courier New" pitchFamily="49" charset="0"/>
                </a:rPr>
                <a:t>$</a:t>
              </a:r>
              <a:br>
                <a:rPr lang="en-US" altLang="ja-JP" sz="2800" dirty="0" smtClean="0">
                  <a:latin typeface="Courier New" pitchFamily="49" charset="0"/>
                  <a:cs typeface="Courier New" pitchFamily="49" charset="0"/>
                </a:rPr>
              </a:br>
              <a:r>
                <a:rPr lang="en-US" altLang="ja-JP" sz="2800" dirty="0" err="1" smtClean="0">
                  <a:latin typeface="Courier New" pitchFamily="49" charset="0"/>
                  <a:cs typeface="Courier New" pitchFamily="49" charset="0"/>
                </a:rPr>
                <a:t>aababaa</a:t>
              </a:r>
              <a:r>
                <a:rPr lang="en-US" altLang="ja-JP" sz="2800" dirty="0" smtClean="0">
                  <a:latin typeface="Courier New" pitchFamily="49" charset="0"/>
                  <a:cs typeface="Courier New" pitchFamily="49" charset="0"/>
                </a:rPr>
                <a:t>$</a:t>
              </a:r>
              <a:br>
                <a:rPr lang="en-US" altLang="ja-JP" sz="2800" dirty="0" smtClean="0">
                  <a:latin typeface="Courier New" pitchFamily="49" charset="0"/>
                  <a:cs typeface="Courier New" pitchFamily="49" charset="0"/>
                </a:rPr>
              </a:br>
              <a:r>
                <a:rPr lang="en-US" altLang="ja-JP" sz="2800" dirty="0" err="1" smtClean="0">
                  <a:latin typeface="Courier New" pitchFamily="49" charset="0"/>
                  <a:cs typeface="Courier New" pitchFamily="49" charset="0"/>
                </a:rPr>
                <a:t>abaaaba</a:t>
              </a:r>
              <a:r>
                <a:rPr lang="en-US" altLang="ja-JP" sz="2800" dirty="0" smtClean="0">
                  <a:latin typeface="Courier New" pitchFamily="49" charset="0"/>
                  <a:cs typeface="Courier New" pitchFamily="49" charset="0"/>
                </a:rPr>
                <a:t>$</a:t>
              </a:r>
              <a:endParaRPr lang="ja-JP" altLang="en-US" sz="2800" dirty="0" smtClean="0">
                <a:latin typeface="Courier New" pitchFamily="49" charset="0"/>
                <a:cs typeface="Courier New" pitchFamily="49" charset="0"/>
              </a:endParaRPr>
            </a:p>
          </p:txBody>
        </p:sp>
      </p:grpSp>
      <p:sp>
        <p:nvSpPr>
          <p:cNvPr id="41" name="角丸四角形吹き出し 40"/>
          <p:cNvSpPr/>
          <p:nvPr/>
        </p:nvSpPr>
        <p:spPr>
          <a:xfrm>
            <a:off x="3635896" y="3429000"/>
            <a:ext cx="1800200" cy="504056"/>
          </a:xfrm>
          <a:prstGeom prst="wedgeRoundRectCallout">
            <a:avLst>
              <a:gd name="adj1" fmla="val -57876"/>
              <a:gd name="adj2" fmla="val 169430"/>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link function </a:t>
            </a:r>
            <a:r>
              <a:rPr lang="en-US" altLang="ja-JP" sz="2000" i="1" dirty="0" smtClean="0"/>
              <a:t>f</a:t>
            </a:r>
            <a:endParaRPr kumimoji="1" lang="ja-JP" altLang="en-US" sz="2000" i="1" dirty="0"/>
          </a:p>
        </p:txBody>
      </p:sp>
      <p:grpSp>
        <p:nvGrpSpPr>
          <p:cNvPr id="49" name="グループ化 48"/>
          <p:cNvGrpSpPr/>
          <p:nvPr/>
        </p:nvGrpSpPr>
        <p:grpSpPr>
          <a:xfrm>
            <a:off x="1043608" y="4113076"/>
            <a:ext cx="3276364" cy="2124236"/>
            <a:chOff x="1043608" y="4113076"/>
            <a:chExt cx="3276364" cy="2124236"/>
          </a:xfrm>
        </p:grpSpPr>
        <p:cxnSp>
          <p:nvCxnSpPr>
            <p:cNvPr id="42" name="直線コネクタ 69"/>
            <p:cNvCxnSpPr/>
            <p:nvPr/>
          </p:nvCxnSpPr>
          <p:spPr>
            <a:xfrm rot="5400000">
              <a:off x="3563888" y="5301208"/>
              <a:ext cx="468052" cy="1044116"/>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3" name="直線コネクタ 69"/>
            <p:cNvCxnSpPr/>
            <p:nvPr/>
          </p:nvCxnSpPr>
          <p:spPr>
            <a:xfrm rot="5400000" flipH="1" flipV="1">
              <a:off x="3131840" y="5049180"/>
              <a:ext cx="648072" cy="1728192"/>
            </a:xfrm>
            <a:prstGeom prst="curvedConnector3">
              <a:avLst>
                <a:gd name="adj1" fmla="val -352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4" name="直線コネクタ 69"/>
            <p:cNvCxnSpPr/>
            <p:nvPr/>
          </p:nvCxnSpPr>
          <p:spPr>
            <a:xfrm rot="10800000" flipV="1">
              <a:off x="2771800" y="5409220"/>
              <a:ext cx="864096" cy="648072"/>
            </a:xfrm>
            <a:prstGeom prst="curvedConnector3">
              <a:avLst>
                <a:gd name="adj1" fmla="val 90139"/>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5" name="直線コネクタ 69"/>
            <p:cNvCxnSpPr/>
            <p:nvPr/>
          </p:nvCxnSpPr>
          <p:spPr>
            <a:xfrm rot="16200000" flipH="1">
              <a:off x="2879812" y="4653136"/>
              <a:ext cx="1588" cy="1872208"/>
            </a:xfrm>
            <a:prstGeom prst="curvedConnector3">
              <a:avLst>
                <a:gd name="adj1" fmla="val 729701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69"/>
            <p:cNvCxnSpPr/>
            <p:nvPr/>
          </p:nvCxnSpPr>
          <p:spPr>
            <a:xfrm rot="16200000" flipH="1">
              <a:off x="1691680" y="5337212"/>
              <a:ext cx="1588" cy="504056"/>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7" name="直線コネクタ 69"/>
            <p:cNvCxnSpPr/>
            <p:nvPr/>
          </p:nvCxnSpPr>
          <p:spPr>
            <a:xfrm rot="10800000" flipH="1" flipV="1">
              <a:off x="1043608" y="4689140"/>
              <a:ext cx="216024" cy="720080"/>
            </a:xfrm>
            <a:prstGeom prst="curvedConnector3">
              <a:avLst>
                <a:gd name="adj1" fmla="val -10582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8" name="直線コネクタ 69"/>
            <p:cNvCxnSpPr/>
            <p:nvPr/>
          </p:nvCxnSpPr>
          <p:spPr>
            <a:xfrm rot="10800000" flipV="1">
              <a:off x="1043608" y="4113076"/>
              <a:ext cx="1588" cy="576064"/>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xit" presetSubtype="0" fill="hold" nodeType="withEffect">
                                  <p:stCondLst>
                                    <p:cond delay="0"/>
                                  </p:stCondLst>
                                  <p:childTnLst>
                                    <p:animEffect transition="out" filter="fade">
                                      <p:cBhvr>
                                        <p:cTn id="6" dur="1000"/>
                                        <p:tgtEl>
                                          <p:spTgt spid="49"/>
                                        </p:tgtEl>
                                      </p:cBhvr>
                                    </p:animEffect>
                                    <p:anim calcmode="lin" valueType="num">
                                      <p:cBhvr>
                                        <p:cTn id="7" dur="1000"/>
                                        <p:tgtEl>
                                          <p:spTgt spid="49"/>
                                        </p:tgtEl>
                                        <p:attrNameLst>
                                          <p:attrName>ppt_x</p:attrName>
                                        </p:attrNameLst>
                                      </p:cBhvr>
                                      <p:tavLst>
                                        <p:tav tm="0">
                                          <p:val>
                                            <p:strVal val="ppt_x"/>
                                          </p:val>
                                        </p:tav>
                                        <p:tav tm="100000">
                                          <p:val>
                                            <p:strVal val="ppt_x"/>
                                          </p:val>
                                        </p:tav>
                                      </p:tavLst>
                                    </p:anim>
                                    <p:anim calcmode="lin" valueType="num">
                                      <p:cBhvr>
                                        <p:cTn id="8" dur="100" decel="100000"/>
                                        <p:tgtEl>
                                          <p:spTgt spid="49"/>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49"/>
                                        </p:tgtEl>
                                        <p:attrNameLst>
                                          <p:attrName>ppt_y</p:attrName>
                                        </p:attrNameLst>
                                      </p:cBhvr>
                                      <p:tavLst>
                                        <p:tav tm="0">
                                          <p:val>
                                            <p:strVal val="ppt_y"/>
                                          </p:val>
                                        </p:tav>
                                        <p:tav tm="100000">
                                          <p:val>
                                            <p:strVal val="ppt_y+1"/>
                                          </p:val>
                                        </p:tav>
                                      </p:tavLst>
                                    </p:anim>
                                    <p:set>
                                      <p:cBhvr>
                                        <p:cTn id="10" dur="1" fill="hold">
                                          <p:stCondLst>
                                            <p:cond delay="999"/>
                                          </p:stCondLst>
                                        </p:cTn>
                                        <p:tgtEl>
                                          <p:spTgt spid="4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How can we solve this problem?</a:t>
            </a:r>
            <a:endParaRPr lang="ja-JP" altLang="en-US" dirty="0"/>
          </a:p>
        </p:txBody>
      </p:sp>
      <p:sp>
        <p:nvSpPr>
          <p:cNvPr id="102" name="円/楕円 101"/>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円/楕円 102"/>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コネクタ 103"/>
          <p:cNvCxnSpPr>
            <a:stCxn id="103" idx="7"/>
            <a:endCxn id="102"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5" name="円/楕円 104"/>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a:stCxn id="105" idx="0"/>
            <a:endCxn id="103"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113" idx="0"/>
            <a:endCxn id="125"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8" idx="0"/>
            <a:endCxn id="105"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21" idx="3"/>
            <a:endCxn id="111"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21" idx="5"/>
            <a:endCxn id="112"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2" name="正方形/長方形 111"/>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3" name="正方形/長方形 112"/>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8" name="正方形/長方形 117"/>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9" name="正方形/長方形 118"/>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20" name="直線コネクタ 69"/>
          <p:cNvCxnSpPr>
            <a:stCxn id="103" idx="2"/>
            <a:endCxn id="119"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1" name="円/楕円 120"/>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p:cNvCxnSpPr>
            <a:stCxn id="121" idx="1"/>
            <a:endCxn id="102"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3" name="直線コネクタ 69"/>
          <p:cNvCxnSpPr>
            <a:stCxn id="102" idx="2"/>
            <a:endCxn id="124"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5" name="円/楕円 124"/>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p:cNvCxnSpPr>
            <a:stCxn id="125" idx="7"/>
            <a:endCxn id="103"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128" idx="0"/>
            <a:endCxn id="125"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8" name="正方形/長方形 127"/>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9" name="正方形/長方形 128"/>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30" name="直線コネクタ 129"/>
          <p:cNvCxnSpPr>
            <a:stCxn id="105" idx="5"/>
            <a:endCxn id="129"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1" name="直線コネクタ 69"/>
          <p:cNvCxnSpPr>
            <a:stCxn id="121" idx="2"/>
            <a:endCxn id="105"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2" name="直線コネクタ 69"/>
          <p:cNvCxnSpPr>
            <a:stCxn id="102" idx="2"/>
            <a:endCxn id="103"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69"/>
          <p:cNvCxnSpPr>
            <a:stCxn id="103" idx="6"/>
            <a:endCxn id="121"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4" name="直線コネクタ 69"/>
          <p:cNvCxnSpPr>
            <a:stCxn id="103" idx="2"/>
            <a:endCxn id="125"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u="sng" dirty="0" smtClean="0">
                <a:solidFill>
                  <a:prstClr val="black"/>
                </a:solidFill>
                <a:sym typeface="Symbol" pitchFamily="18" charset="2"/>
              </a:rPr>
              <a:t> for inner nodes</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How can we solve this problem?</a:t>
            </a:r>
            <a:endParaRPr lang="ja-JP" altLang="en-US" dirty="0"/>
          </a:p>
        </p:txBody>
      </p:sp>
      <p:sp>
        <p:nvSpPr>
          <p:cNvPr id="102" name="円/楕円 101"/>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円/楕円 102"/>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コネクタ 103"/>
          <p:cNvCxnSpPr>
            <a:stCxn id="103" idx="7"/>
            <a:endCxn id="102"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5" name="円/楕円 104"/>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a:stCxn id="105" idx="0"/>
            <a:endCxn id="103"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113" idx="0"/>
            <a:endCxn id="125"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8" idx="0"/>
            <a:endCxn id="105"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21" idx="3"/>
            <a:endCxn id="111"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21" idx="5"/>
            <a:endCxn id="112"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4</a:t>
            </a:r>
            <a:endParaRPr kumimoji="1" lang="ja-JP" altLang="en-US" sz="2200" dirty="0"/>
          </a:p>
        </p:txBody>
      </p:sp>
      <p:sp>
        <p:nvSpPr>
          <p:cNvPr id="112" name="正方形/長方形 111"/>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113" name="正方形/長方形 112"/>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5</a:t>
            </a:r>
            <a:endParaRPr kumimoji="1" lang="ja-JP" altLang="en-US" sz="2200" dirty="0"/>
          </a:p>
        </p:txBody>
      </p:sp>
      <p:sp>
        <p:nvSpPr>
          <p:cNvPr id="118" name="正方形/長方形 117"/>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3</a:t>
            </a:r>
            <a:endParaRPr kumimoji="1" lang="ja-JP" altLang="en-US" sz="2200" dirty="0"/>
          </a:p>
        </p:txBody>
      </p:sp>
      <p:sp>
        <p:nvSpPr>
          <p:cNvPr id="119" name="正方形/長方形 118"/>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7</a:t>
            </a:r>
            <a:endParaRPr kumimoji="1" lang="ja-JP" altLang="en-US" sz="2200" dirty="0"/>
          </a:p>
        </p:txBody>
      </p:sp>
      <p:cxnSp>
        <p:nvCxnSpPr>
          <p:cNvPr id="120" name="直線コネクタ 69"/>
          <p:cNvCxnSpPr>
            <a:stCxn id="103" idx="2"/>
            <a:endCxn id="119"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1" name="円/楕円 120"/>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p:cNvCxnSpPr>
            <a:stCxn id="121" idx="1"/>
            <a:endCxn id="102"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3" name="直線コネクタ 69"/>
          <p:cNvCxnSpPr>
            <a:stCxn id="102" idx="2"/>
            <a:endCxn id="124"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125" name="円/楕円 124"/>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p:cNvCxnSpPr>
            <a:stCxn id="125" idx="7"/>
            <a:endCxn id="103"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128" idx="0"/>
            <a:endCxn id="125"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8" name="正方形/長方形 127"/>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6</a:t>
            </a:r>
            <a:endParaRPr kumimoji="1" lang="ja-JP" altLang="en-US" sz="2200" dirty="0"/>
          </a:p>
        </p:txBody>
      </p:sp>
      <p:sp>
        <p:nvSpPr>
          <p:cNvPr id="129" name="正方形/長方形 128"/>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cxnSp>
        <p:nvCxnSpPr>
          <p:cNvPr id="130" name="直線コネクタ 129"/>
          <p:cNvCxnSpPr>
            <a:stCxn id="105" idx="5"/>
            <a:endCxn id="129"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1" name="直線コネクタ 69"/>
          <p:cNvCxnSpPr>
            <a:stCxn id="121" idx="2"/>
            <a:endCxn id="105"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2" name="直線コネクタ 69"/>
          <p:cNvCxnSpPr>
            <a:stCxn id="102" idx="2"/>
            <a:endCxn id="103"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69"/>
          <p:cNvCxnSpPr>
            <a:stCxn id="103" idx="6"/>
            <a:endCxn id="121"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4" name="直線コネクタ 69"/>
          <p:cNvCxnSpPr>
            <a:stCxn id="103" idx="2"/>
            <a:endCxn id="125"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nvGrpSpPr>
          <p:cNvPr id="2" name="グループ化 225"/>
          <p:cNvGrpSpPr/>
          <p:nvPr/>
        </p:nvGrpSpPr>
        <p:grpSpPr>
          <a:xfrm>
            <a:off x="4860032" y="3771037"/>
            <a:ext cx="2722463" cy="1026115"/>
            <a:chOff x="5724128" y="3699029"/>
            <a:chExt cx="2722463" cy="1026115"/>
          </a:xfrm>
        </p:grpSpPr>
        <p:sp>
          <p:nvSpPr>
            <p:cNvPr id="136" name="右矢印 135"/>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6543506" y="3699029"/>
              <a:ext cx="1903085" cy="954107"/>
            </a:xfrm>
            <a:prstGeom prst="rect">
              <a:avLst/>
            </a:prstGeom>
            <a:noFill/>
          </p:spPr>
          <p:txBody>
            <a:bodyPr wrap="none" rtlCol="0">
              <a:spAutoFit/>
            </a:bodyPr>
            <a:lstStyle/>
            <a:p>
              <a:r>
                <a:rPr kumimoji="1" lang="en-US" altLang="ja-JP" sz="2800" dirty="0" smtClean="0">
                  <a:latin typeface="Courier New" pitchFamily="49" charset="0"/>
                  <a:cs typeface="Courier New" pitchFamily="49" charset="0"/>
                </a:rPr>
                <a:t>12345678</a:t>
              </a:r>
              <a:br>
                <a:rPr kumimoji="1" lang="en-US" altLang="ja-JP" sz="2800" dirty="0" smtClean="0">
                  <a:latin typeface="Courier New" pitchFamily="49" charset="0"/>
                  <a:cs typeface="Courier New" pitchFamily="49" charset="0"/>
                </a:rPr>
              </a:br>
              <a:r>
                <a:rPr kumimoji="1" lang="en-US" altLang="ja-JP" sz="2800" dirty="0" err="1" smtClean="0">
                  <a:latin typeface="Courier New" pitchFamily="49" charset="0"/>
                  <a:cs typeface="Courier New" pitchFamily="49" charset="0"/>
                </a:rPr>
                <a:t>ababaaa</a:t>
              </a:r>
              <a:r>
                <a:rPr kumimoji="1" lang="en-US" altLang="ja-JP" sz="2800" dirty="0" smtClean="0">
                  <a:latin typeface="Courier New" pitchFamily="49" charset="0"/>
                  <a:cs typeface="Courier New" pitchFamily="49" charset="0"/>
                </a:rPr>
                <a:t>$</a:t>
              </a:r>
              <a:endParaRPr kumimoji="1" lang="ja-JP" altLang="en-US" sz="2800" dirty="0">
                <a:latin typeface="Courier New" pitchFamily="49" charset="0"/>
                <a:cs typeface="Courier New" pitchFamily="49" charset="0"/>
              </a:endParaRPr>
            </a:p>
          </p:txBody>
        </p:sp>
      </p:grpSp>
      <p:sp>
        <p:nvSpPr>
          <p:cNvPr id="138" name="正方形/長方形 137"/>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u="sng" dirty="0" smtClean="0">
                <a:solidFill>
                  <a:prstClr val="black"/>
                </a:solidFill>
                <a:sym typeface="Symbol" pitchFamily="18" charset="2"/>
              </a:rPr>
              <a:t> for inner nodes</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grpSp>
        <p:nvGrpSpPr>
          <p:cNvPr id="4" name="グループ化 37"/>
          <p:cNvGrpSpPr/>
          <p:nvPr/>
        </p:nvGrpSpPr>
        <p:grpSpPr>
          <a:xfrm>
            <a:off x="1547664" y="3615407"/>
            <a:ext cx="2160240" cy="461665"/>
            <a:chOff x="1907704" y="2276872"/>
            <a:chExt cx="2160240" cy="461665"/>
          </a:xfrm>
        </p:grpSpPr>
        <p:sp>
          <p:nvSpPr>
            <p:cNvPr id="39" name="正方形/長方形 38"/>
            <p:cNvSpPr/>
            <p:nvPr/>
          </p:nvSpPr>
          <p:spPr>
            <a:xfrm>
              <a:off x="1907704"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0" name="正方形/長方形 39"/>
            <p:cNvSpPr/>
            <p:nvPr/>
          </p:nvSpPr>
          <p:spPr>
            <a:xfrm>
              <a:off x="36989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30598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grpSp>
      <p:sp>
        <p:nvSpPr>
          <p:cNvPr id="42" name="正方形/長方形 41"/>
          <p:cNvSpPr/>
          <p:nvPr/>
        </p:nvSpPr>
        <p:spPr>
          <a:xfrm>
            <a:off x="611560" y="2276872"/>
            <a:ext cx="7848872" cy="50405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If we can infer a “correct” order of leaves, we can get a string.</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How can we solve this problem?</a:t>
            </a:r>
            <a:endParaRPr lang="ja-JP" altLang="en-US" dirty="0"/>
          </a:p>
        </p:txBody>
      </p:sp>
      <p:sp>
        <p:nvSpPr>
          <p:cNvPr id="102" name="円/楕円 101"/>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円/楕円 102"/>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4" name="直線コネクタ 103"/>
          <p:cNvCxnSpPr>
            <a:stCxn id="103" idx="7"/>
            <a:endCxn id="102"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5" name="円/楕円 104"/>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a:stCxn id="105" idx="0"/>
            <a:endCxn id="103"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113" idx="0"/>
            <a:endCxn id="125"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8" idx="0"/>
            <a:endCxn id="105"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21" idx="3"/>
            <a:endCxn id="111"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21" idx="5"/>
            <a:endCxn id="112"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4</a:t>
            </a:r>
            <a:endParaRPr kumimoji="1" lang="ja-JP" altLang="en-US" sz="2200" dirty="0"/>
          </a:p>
        </p:txBody>
      </p:sp>
      <p:sp>
        <p:nvSpPr>
          <p:cNvPr id="112" name="正方形/長方形 111"/>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113" name="正方形/長方形 112"/>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5</a:t>
            </a:r>
            <a:endParaRPr kumimoji="1" lang="ja-JP" altLang="en-US" sz="2200" dirty="0"/>
          </a:p>
        </p:txBody>
      </p:sp>
      <p:sp>
        <p:nvSpPr>
          <p:cNvPr id="118" name="正方形/長方形 117"/>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3</a:t>
            </a:r>
            <a:endParaRPr kumimoji="1" lang="ja-JP" altLang="en-US" sz="2200" dirty="0"/>
          </a:p>
        </p:txBody>
      </p:sp>
      <p:sp>
        <p:nvSpPr>
          <p:cNvPr id="119" name="正方形/長方形 118"/>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7</a:t>
            </a:r>
            <a:endParaRPr kumimoji="1" lang="ja-JP" altLang="en-US" sz="2200" dirty="0"/>
          </a:p>
        </p:txBody>
      </p:sp>
      <p:cxnSp>
        <p:nvCxnSpPr>
          <p:cNvPr id="120" name="直線コネクタ 69"/>
          <p:cNvCxnSpPr>
            <a:stCxn id="103" idx="2"/>
            <a:endCxn id="119"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1" name="円/楕円 120"/>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p:cNvCxnSpPr>
            <a:stCxn id="121" idx="1"/>
            <a:endCxn id="102"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3" name="直線コネクタ 69"/>
          <p:cNvCxnSpPr>
            <a:stCxn id="102" idx="2"/>
            <a:endCxn id="124"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125" name="円/楕円 124"/>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6" name="直線コネクタ 125"/>
          <p:cNvCxnSpPr>
            <a:stCxn id="125" idx="7"/>
            <a:endCxn id="103"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128" idx="0"/>
            <a:endCxn id="125"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8" name="正方形/長方形 127"/>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6</a:t>
            </a:r>
            <a:endParaRPr kumimoji="1" lang="ja-JP" altLang="en-US" sz="2200" dirty="0"/>
          </a:p>
        </p:txBody>
      </p:sp>
      <p:sp>
        <p:nvSpPr>
          <p:cNvPr id="129" name="正方形/長方形 128"/>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cxnSp>
        <p:nvCxnSpPr>
          <p:cNvPr id="130" name="直線コネクタ 129"/>
          <p:cNvCxnSpPr>
            <a:stCxn id="105" idx="5"/>
            <a:endCxn id="129"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1" name="直線コネクタ 69"/>
          <p:cNvCxnSpPr>
            <a:stCxn id="121" idx="2"/>
            <a:endCxn id="105"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2" name="直線コネクタ 69"/>
          <p:cNvCxnSpPr>
            <a:stCxn id="102" idx="2"/>
            <a:endCxn id="103"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69"/>
          <p:cNvCxnSpPr>
            <a:stCxn id="103" idx="6"/>
            <a:endCxn id="121"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4" name="直線コネクタ 69"/>
          <p:cNvCxnSpPr>
            <a:stCxn id="103" idx="2"/>
            <a:endCxn id="125"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nvGrpSpPr>
          <p:cNvPr id="2" name="グループ化 225"/>
          <p:cNvGrpSpPr/>
          <p:nvPr/>
        </p:nvGrpSpPr>
        <p:grpSpPr>
          <a:xfrm>
            <a:off x="4860032" y="3771037"/>
            <a:ext cx="2722463" cy="1026115"/>
            <a:chOff x="5724128" y="3699029"/>
            <a:chExt cx="2722463" cy="1026115"/>
          </a:xfrm>
        </p:grpSpPr>
        <p:sp>
          <p:nvSpPr>
            <p:cNvPr id="136" name="右矢印 135"/>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6543506" y="3699029"/>
              <a:ext cx="1903085" cy="954107"/>
            </a:xfrm>
            <a:prstGeom prst="rect">
              <a:avLst/>
            </a:prstGeom>
            <a:noFill/>
          </p:spPr>
          <p:txBody>
            <a:bodyPr wrap="none" rtlCol="0">
              <a:spAutoFit/>
            </a:bodyPr>
            <a:lstStyle/>
            <a:p>
              <a:r>
                <a:rPr kumimoji="1" lang="en-US" altLang="ja-JP" sz="2800" dirty="0" smtClean="0">
                  <a:latin typeface="Courier New" pitchFamily="49" charset="0"/>
                  <a:cs typeface="Courier New" pitchFamily="49" charset="0"/>
                </a:rPr>
                <a:t>12345678</a:t>
              </a:r>
              <a:br>
                <a:rPr kumimoji="1" lang="en-US" altLang="ja-JP" sz="2800" dirty="0" smtClean="0">
                  <a:latin typeface="Courier New" pitchFamily="49" charset="0"/>
                  <a:cs typeface="Courier New" pitchFamily="49" charset="0"/>
                </a:rPr>
              </a:br>
              <a:r>
                <a:rPr kumimoji="1" lang="en-US" altLang="ja-JP" sz="2800" dirty="0" err="1" smtClean="0">
                  <a:latin typeface="Courier New" pitchFamily="49" charset="0"/>
                  <a:cs typeface="Courier New" pitchFamily="49" charset="0"/>
                </a:rPr>
                <a:t>ababaaa</a:t>
              </a:r>
              <a:r>
                <a:rPr kumimoji="1" lang="en-US" altLang="ja-JP" sz="2800" dirty="0" smtClean="0">
                  <a:latin typeface="Courier New" pitchFamily="49" charset="0"/>
                  <a:cs typeface="Courier New" pitchFamily="49" charset="0"/>
                </a:rPr>
                <a:t>$</a:t>
              </a:r>
              <a:endParaRPr kumimoji="1" lang="ja-JP" altLang="en-US" sz="2800" dirty="0">
                <a:latin typeface="Courier New" pitchFamily="49" charset="0"/>
                <a:cs typeface="Courier New" pitchFamily="49" charset="0"/>
              </a:endParaRPr>
            </a:p>
          </p:txBody>
        </p:sp>
      </p:grpSp>
      <p:sp>
        <p:nvSpPr>
          <p:cNvPr id="138" name="正方形/長方形 137"/>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u="sng" dirty="0" smtClean="0">
                <a:solidFill>
                  <a:prstClr val="black"/>
                </a:solidFill>
                <a:sym typeface="Symbol" pitchFamily="18" charset="2"/>
              </a:rPr>
              <a:t> for inner nodes</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grpSp>
        <p:nvGrpSpPr>
          <p:cNvPr id="4" name="グループ化 37"/>
          <p:cNvGrpSpPr/>
          <p:nvPr/>
        </p:nvGrpSpPr>
        <p:grpSpPr>
          <a:xfrm>
            <a:off x="1547664" y="3615407"/>
            <a:ext cx="2160240" cy="461665"/>
            <a:chOff x="1907704" y="2276872"/>
            <a:chExt cx="2160240" cy="461665"/>
          </a:xfrm>
        </p:grpSpPr>
        <p:sp>
          <p:nvSpPr>
            <p:cNvPr id="39" name="正方形/長方形 38"/>
            <p:cNvSpPr/>
            <p:nvPr/>
          </p:nvSpPr>
          <p:spPr>
            <a:xfrm>
              <a:off x="1907704"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0" name="正方形/長方形 39"/>
            <p:cNvSpPr/>
            <p:nvPr/>
          </p:nvSpPr>
          <p:spPr>
            <a:xfrm>
              <a:off x="36989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30598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grpSp>
      <p:sp>
        <p:nvSpPr>
          <p:cNvPr id="42" name="正方形/長方形 41"/>
          <p:cNvSpPr/>
          <p:nvPr/>
        </p:nvSpPr>
        <p:spPr>
          <a:xfrm>
            <a:off x="611560" y="2276872"/>
            <a:ext cx="7848872" cy="50405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If we can infer a “correct” order of leaves, we can get a string.</a:t>
            </a:r>
            <a:endParaRPr kumimoji="1" lang="ja-JP" altLang="en-US" sz="2400" dirty="0"/>
          </a:p>
        </p:txBody>
      </p:sp>
      <p:sp>
        <p:nvSpPr>
          <p:cNvPr id="43" name="正方形/長方形 42"/>
          <p:cNvSpPr/>
          <p:nvPr/>
        </p:nvSpPr>
        <p:spPr>
          <a:xfrm>
            <a:off x="0" y="4869160"/>
            <a:ext cx="9144000" cy="57606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A naïve solution of considering all permutations takes </a:t>
            </a:r>
            <a:r>
              <a:rPr lang="en-US" altLang="ja-JP" sz="2400" i="1" dirty="0" smtClean="0"/>
              <a:t>O</a:t>
            </a:r>
            <a:r>
              <a:rPr lang="en-US" altLang="ja-JP" sz="2400" dirty="0" smtClean="0"/>
              <a:t>(</a:t>
            </a:r>
            <a:r>
              <a:rPr lang="en-US" altLang="ja-JP" sz="2400" i="1" dirty="0" smtClean="0"/>
              <a:t>n</a:t>
            </a:r>
            <a:r>
              <a:rPr lang="en-US" altLang="ja-JP" sz="2400" dirty="0" smtClean="0"/>
              <a:t>!) time. </a:t>
            </a:r>
            <a:r>
              <a:rPr lang="en-US" altLang="ja-JP" sz="2400" dirty="0" smtClean="0">
                <a:sym typeface="Wingdings" pitchFamily="2" charset="2"/>
              </a:rPr>
              <a:t></a:t>
            </a:r>
            <a:endParaRPr kumimoji="1" lang="ja-JP" altLang="en-US" sz="2400" dirty="0"/>
          </a:p>
        </p:txBody>
      </p:sp>
      <p:sp>
        <p:nvSpPr>
          <p:cNvPr id="44" name="正方形/長方形 43"/>
          <p:cNvSpPr/>
          <p:nvPr/>
        </p:nvSpPr>
        <p:spPr>
          <a:xfrm>
            <a:off x="0" y="5445224"/>
            <a:ext cx="9144000" cy="122413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We need to take into account some “constraints” on leaves’ order,</a:t>
            </a:r>
            <a:br>
              <a:rPr lang="en-US" altLang="ja-JP" sz="2400" dirty="0" smtClean="0"/>
            </a:br>
            <a:r>
              <a:rPr lang="en-US" altLang="ja-JP" sz="2400" dirty="0" smtClean="0"/>
              <a:t>which are implicitly given by input (</a:t>
            </a:r>
            <a:r>
              <a:rPr lang="en-US" altLang="ja-JP" sz="2400" i="1" dirty="0" smtClean="0"/>
              <a:t>T</a:t>
            </a:r>
            <a:r>
              <a:rPr lang="en-US" altLang="ja-JP" sz="2400" dirty="0" smtClean="0"/>
              <a:t>, </a:t>
            </a:r>
            <a:r>
              <a:rPr lang="en-US" altLang="ja-JP" sz="2400" i="1" dirty="0" smtClean="0"/>
              <a:t>f</a:t>
            </a:r>
            <a:r>
              <a:rPr lang="en-US" altLang="ja-JP" sz="2400" dirty="0" smtClean="0"/>
              <a:t> ).</a:t>
            </a:r>
            <a:br>
              <a:rPr lang="en-US" altLang="ja-JP" sz="2400" dirty="0" smtClean="0"/>
            </a:br>
            <a:r>
              <a:rPr lang="en-US" altLang="ja-JP" sz="2400" dirty="0" smtClean="0">
                <a:latin typeface="Times New Roman" pitchFamily="18" charset="0"/>
                <a:cs typeface="Times New Roman" pitchFamily="18" charset="0"/>
                <a:sym typeface="Symbol" pitchFamily="18" charset="2"/>
              </a:rPr>
              <a:t> </a:t>
            </a:r>
            <a:r>
              <a:rPr lang="en-US" altLang="ja-JP" sz="2400" dirty="0" smtClean="0"/>
              <a:t>We introduce </a:t>
            </a:r>
            <a:r>
              <a:rPr lang="en-US" altLang="ja-JP" sz="2400" u="sng" dirty="0" smtClean="0"/>
              <a:t>suffix tour graphs</a:t>
            </a:r>
            <a:r>
              <a:rPr lang="en-US" altLang="ja-JP" sz="2400" dirty="0" smtClean="0"/>
              <a:t> to capture the constraints.</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3200" dirty="0" smtClean="0">
                <a:solidFill>
                  <a:schemeClr val="bg1">
                    <a:lumMod val="65000"/>
                  </a:schemeClr>
                </a:solidFill>
              </a:rPr>
              <a:t>Reverse Problems on String Data Structures</a:t>
            </a:r>
            <a:endParaRPr kumimoji="1" lang="en-US" altLang="ja-JP" sz="3200" dirty="0" smtClean="0">
              <a:solidFill>
                <a:schemeClr val="bg1">
                  <a:lumMod val="65000"/>
                </a:schemeClr>
              </a:solidFill>
            </a:endParaRPr>
          </a:p>
          <a:p>
            <a:r>
              <a:rPr lang="en-US" altLang="ja-JP" sz="3200" dirty="0" smtClean="0">
                <a:solidFill>
                  <a:schemeClr val="bg1">
                    <a:lumMod val="65000"/>
                  </a:schemeClr>
                </a:solidFill>
              </a:rPr>
              <a:t>Suffix Tree, Suffix Links</a:t>
            </a:r>
          </a:p>
          <a:p>
            <a:r>
              <a:rPr lang="en-US" altLang="ja-JP" sz="3200" dirty="0" smtClean="0">
                <a:solidFill>
                  <a:schemeClr val="bg1">
                    <a:lumMod val="65000"/>
                  </a:schemeClr>
                </a:solidFill>
              </a:rPr>
              <a:t>Reverse Problem on Suffix Trees</a:t>
            </a:r>
          </a:p>
          <a:p>
            <a:r>
              <a:rPr lang="en-US" altLang="ja-JP" sz="3200" dirty="0" smtClean="0"/>
              <a:t>Efficient Solution</a:t>
            </a:r>
          </a:p>
          <a:p>
            <a:pPr lvl="1"/>
            <a:r>
              <a:rPr lang="en-US" altLang="ja-JP" sz="2800" dirty="0" smtClean="0"/>
              <a:t>Inferring a Labeling Function</a:t>
            </a:r>
          </a:p>
          <a:p>
            <a:pPr lvl="1"/>
            <a:r>
              <a:rPr lang="en-US" altLang="ja-JP" sz="2800" dirty="0" smtClean="0"/>
              <a:t>Suffix Tour Graph</a:t>
            </a:r>
          </a:p>
          <a:p>
            <a:pPr lvl="1"/>
            <a:r>
              <a:rPr lang="en-US" altLang="ja-JP" sz="2800" dirty="0" smtClean="0"/>
              <a:t>On a Binary Alphabet</a:t>
            </a:r>
            <a:endParaRPr kumimoji="1" lang="ja-JP" altLang="en-US" sz="2800" dirty="0"/>
          </a:p>
        </p:txBody>
      </p:sp>
      <p:sp>
        <p:nvSpPr>
          <p:cNvPr id="3" name="タイトル 2"/>
          <p:cNvSpPr>
            <a:spLocks noGrp="1"/>
          </p:cNvSpPr>
          <p:nvPr>
            <p:ph type="title"/>
          </p:nvPr>
        </p:nvSpPr>
        <p:spPr/>
        <p:txBody>
          <a:bodyPr/>
          <a:lstStyle/>
          <a:p>
            <a:r>
              <a:rPr lang="en-US" altLang="ja-JP" dirty="0" smtClean="0"/>
              <a:t>Outline</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2"/>
            <a:ext cx="8964488" cy="5454938"/>
          </a:xfrm>
        </p:spPr>
        <p:txBody>
          <a:bodyPr/>
          <a:lstStyle/>
          <a:p>
            <a:r>
              <a:rPr lang="en-US" altLang="ja-JP" sz="2400" dirty="0" smtClean="0">
                <a:latin typeface="Times New Roman" pitchFamily="18" charset="0"/>
                <a:cs typeface="Times New Roman" pitchFamily="18" charset="0"/>
                <a:sym typeface="Symbol" pitchFamily="18" charset="2"/>
              </a:rPr>
              <a:t>Input</a:t>
            </a:r>
            <a:r>
              <a:rPr lang="ja-JP" altLang="en-US" sz="2400"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T</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a:t>
            </a:r>
          </a:p>
          <a:p>
            <a:r>
              <a:rPr lang="en-US" altLang="ja-JP" sz="2400" dirty="0" smtClean="0"/>
              <a:t>V	: the set of nodes of </a:t>
            </a:r>
            <a:r>
              <a:rPr lang="en-US" altLang="ja-JP" sz="2400" i="1" dirty="0" smtClean="0"/>
              <a:t>T</a:t>
            </a:r>
            <a:endParaRPr lang="en-US" altLang="ja-JP" sz="2400" dirty="0" smtClean="0"/>
          </a:p>
          <a:p>
            <a:r>
              <a:rPr lang="en-US" altLang="ja-JP" sz="2400" dirty="0" smtClean="0"/>
              <a:t>E	: the set of edges of </a:t>
            </a:r>
            <a:r>
              <a:rPr lang="en-US" altLang="ja-JP" sz="2400" i="1" dirty="0" smtClean="0"/>
              <a:t>T</a:t>
            </a:r>
            <a:endParaRPr lang="en-US" altLang="ja-JP" sz="2400" dirty="0" smtClean="0"/>
          </a:p>
          <a:p>
            <a:r>
              <a:rPr lang="en-US" altLang="ja-JP" sz="2400" dirty="0" smtClean="0">
                <a:latin typeface="Times New Roman" pitchFamily="18" charset="0"/>
                <a:cs typeface="Times New Roman" pitchFamily="18" charset="0"/>
                <a:sym typeface="Symbol" pitchFamily="18" charset="2"/>
              </a:rPr>
              <a:t>	: the root node of </a:t>
            </a:r>
            <a:r>
              <a:rPr lang="en-US" altLang="ja-JP" sz="2400" i="1" dirty="0" smtClean="0">
                <a:latin typeface="Times New Roman" pitchFamily="18" charset="0"/>
                <a:cs typeface="Times New Roman" pitchFamily="18" charset="0"/>
                <a:sym typeface="Symbol" pitchFamily="18" charset="2"/>
              </a:rPr>
              <a:t>T</a:t>
            </a:r>
            <a:endParaRPr lang="en-US" altLang="ja-JP" sz="2400" dirty="0" smtClean="0">
              <a:sym typeface="Symbol" pitchFamily="18" charset="2"/>
            </a:endParaRPr>
          </a:p>
          <a:p>
            <a:r>
              <a:rPr kumimoji="1" lang="en-US" altLang="ja-JP" sz="2400" dirty="0" smtClean="0"/>
              <a:t>V</a:t>
            </a:r>
            <a:r>
              <a:rPr kumimoji="1" lang="en-US" altLang="ja-JP" sz="2400" baseline="-25000" dirty="0" smtClean="0"/>
              <a:t>in</a:t>
            </a:r>
            <a:r>
              <a:rPr kumimoji="1" lang="en-US" altLang="ja-JP" sz="2400" dirty="0" smtClean="0"/>
              <a:t>	: the set of inner nodes of </a:t>
            </a:r>
            <a:r>
              <a:rPr kumimoji="1" lang="en-US" altLang="ja-JP" sz="2400" i="1" dirty="0" smtClean="0"/>
              <a:t>T</a:t>
            </a:r>
            <a:endParaRPr kumimoji="1" lang="en-US" altLang="ja-JP" sz="2400" dirty="0" smtClean="0"/>
          </a:p>
          <a:p>
            <a:r>
              <a:rPr kumimoji="1" lang="en-US" altLang="ja-JP" sz="2400" dirty="0" err="1" smtClean="0"/>
              <a:t>V</a:t>
            </a:r>
            <a:r>
              <a:rPr kumimoji="1" lang="en-US" altLang="ja-JP" sz="2400" baseline="-25000" dirty="0" err="1" smtClean="0"/>
              <a:t>leaf</a:t>
            </a:r>
            <a:r>
              <a:rPr lang="en-US" altLang="ja-JP" sz="2400" dirty="0" smtClean="0"/>
              <a:t>	: the set of leaf nodes of </a:t>
            </a:r>
            <a:r>
              <a:rPr lang="en-US" altLang="ja-JP" sz="2400" i="1" dirty="0" smtClean="0"/>
              <a:t>T</a:t>
            </a:r>
            <a:endParaRPr lang="en-US" altLang="ja-JP" sz="2400" dirty="0" smtClean="0"/>
          </a:p>
          <a:p>
            <a:pPr>
              <a:buNone/>
            </a:pPr>
            <a:r>
              <a:rPr lang="en-US" altLang="ja-JP" sz="2400" dirty="0" smtClean="0"/>
              <a:t>	</a:t>
            </a:r>
            <a:br>
              <a:rPr lang="en-US" altLang="ja-JP" sz="2400" dirty="0" smtClean="0"/>
            </a:br>
            <a:r>
              <a:rPr lang="en-US" altLang="ja-JP" sz="2400" dirty="0" smtClean="0">
                <a:latin typeface="Times New Roman" pitchFamily="18" charset="0"/>
                <a:cs typeface="Times New Roman" pitchFamily="18" charset="0"/>
                <a:sym typeface="Symbol" pitchFamily="18" charset="2"/>
              </a:rPr>
              <a:t> </a:t>
            </a:r>
            <a:r>
              <a:rPr lang="en-US" altLang="ja-JP" sz="2400" i="1" dirty="0" smtClean="0"/>
              <a:t>v</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a:t>
            </a:r>
          </a:p>
          <a:p>
            <a:r>
              <a:rPr lang="en-US" altLang="ja-JP" sz="2400" dirty="0" smtClean="0"/>
              <a:t>V(</a:t>
            </a:r>
            <a:r>
              <a:rPr lang="en-US" altLang="ja-JP" sz="2400" i="1" dirty="0" smtClean="0"/>
              <a:t>v</a:t>
            </a:r>
            <a:r>
              <a:rPr lang="en-US" altLang="ja-JP" sz="2400" dirty="0" smtClean="0"/>
              <a:t>), V</a:t>
            </a:r>
            <a:r>
              <a:rPr lang="en-US" altLang="ja-JP" sz="2400" baseline="-25000" dirty="0" smtClean="0"/>
              <a:t>in</a:t>
            </a:r>
            <a:r>
              <a:rPr lang="en-US" altLang="ja-JP" sz="2400" dirty="0" smtClean="0"/>
              <a:t>(</a:t>
            </a:r>
            <a:r>
              <a:rPr lang="en-US" altLang="ja-JP" sz="2400" i="1" dirty="0" smtClean="0"/>
              <a:t>v</a:t>
            </a:r>
            <a:r>
              <a:rPr lang="en-US" altLang="ja-JP" sz="2400" dirty="0" smtClean="0"/>
              <a:t>) and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 respectively represent </a:t>
            </a:r>
            <a:br>
              <a:rPr lang="en-US" altLang="ja-JP" sz="2400" dirty="0" smtClean="0"/>
            </a:br>
            <a:r>
              <a:rPr lang="en-US" altLang="ja-JP" sz="2400" dirty="0" smtClean="0"/>
              <a:t>the set of nodes, inner nodes and leaf nodes of the </a:t>
            </a:r>
            <a:r>
              <a:rPr lang="en-US" altLang="ja-JP" sz="2400" dirty="0" err="1" smtClean="0"/>
              <a:t>subtree</a:t>
            </a:r>
            <a:r>
              <a:rPr lang="en-US" altLang="ja-JP" sz="2400" dirty="0" smtClean="0"/>
              <a:t> rooted at </a:t>
            </a:r>
            <a:r>
              <a:rPr lang="en-US" altLang="ja-JP" sz="2400" i="1" dirty="0" smtClean="0"/>
              <a:t>v</a:t>
            </a:r>
            <a:r>
              <a:rPr lang="en-US" altLang="ja-JP" sz="2400" dirty="0" smtClean="0"/>
              <a:t>.</a:t>
            </a:r>
          </a:p>
          <a:p>
            <a:r>
              <a:rPr lang="en-US" altLang="ja-JP" sz="2400" dirty="0" smtClean="0"/>
              <a:t>children(</a:t>
            </a:r>
            <a:r>
              <a:rPr lang="en-US" altLang="ja-JP" sz="2400" i="1" dirty="0" smtClean="0"/>
              <a:t>v</a:t>
            </a:r>
            <a:r>
              <a:rPr lang="en-US" altLang="ja-JP" sz="2400" dirty="0" smtClean="0"/>
              <a:t>) : the set of children of </a:t>
            </a:r>
            <a:r>
              <a:rPr lang="en-US" altLang="ja-JP" sz="2400" i="1" dirty="0" smtClean="0"/>
              <a:t>v</a:t>
            </a:r>
            <a:r>
              <a:rPr lang="en-US" altLang="ja-JP" sz="2400" dirty="0" smtClean="0"/>
              <a:t>.</a:t>
            </a:r>
          </a:p>
          <a:p>
            <a:r>
              <a:rPr lang="en-US" altLang="ja-JP" sz="2400" dirty="0" smtClean="0"/>
              <a:t>ch</a:t>
            </a:r>
            <a:r>
              <a:rPr lang="en-US" altLang="ja-JP" sz="2400" i="1" baseline="-25000" dirty="0" smtClean="0"/>
              <a:t>i</a:t>
            </a:r>
            <a:r>
              <a:rPr lang="en-US" altLang="ja-JP" sz="2400" dirty="0" smtClean="0"/>
              <a:t>(</a:t>
            </a:r>
            <a:r>
              <a:rPr lang="en-US" altLang="ja-JP" sz="2400" i="1" dirty="0" smtClean="0"/>
              <a:t>v</a:t>
            </a:r>
            <a:r>
              <a:rPr lang="en-US" altLang="ja-JP" sz="2400" dirty="0" smtClean="0"/>
              <a:t>) : the </a:t>
            </a:r>
            <a:r>
              <a:rPr lang="en-US" altLang="ja-JP" sz="2400" i="1" dirty="0" err="1" smtClean="0"/>
              <a:t>i</a:t>
            </a:r>
            <a:r>
              <a:rPr lang="en-US" altLang="ja-JP" sz="2400" dirty="0" err="1" smtClean="0"/>
              <a:t>-th</a:t>
            </a:r>
            <a:r>
              <a:rPr lang="en-US" altLang="ja-JP" sz="2400" dirty="0" smtClean="0"/>
              <a:t> child of </a:t>
            </a:r>
            <a:r>
              <a:rPr lang="en-US" altLang="ja-JP" sz="2400" i="1" dirty="0" smtClean="0"/>
              <a:t>v</a:t>
            </a:r>
            <a:r>
              <a:rPr lang="en-US" altLang="ja-JP" sz="2400" dirty="0" smtClean="0"/>
              <a:t>.</a:t>
            </a:r>
          </a:p>
          <a:p>
            <a:r>
              <a:rPr lang="en-US" altLang="ja-JP" sz="2400" dirty="0" smtClean="0"/>
              <a:t>par(</a:t>
            </a:r>
            <a:r>
              <a:rPr lang="en-US" altLang="ja-JP" sz="2400" i="1" dirty="0" smtClean="0"/>
              <a:t>v</a:t>
            </a:r>
            <a:r>
              <a:rPr lang="en-US" altLang="ja-JP" sz="2400" dirty="0" smtClean="0"/>
              <a:t>) : the parent of </a:t>
            </a:r>
            <a:r>
              <a:rPr lang="en-US" altLang="ja-JP" sz="2400" i="1" dirty="0" smtClean="0"/>
              <a:t>v</a:t>
            </a:r>
            <a:r>
              <a:rPr lang="en-US" altLang="ja-JP" sz="2400" dirty="0" smtClean="0"/>
              <a:t>.</a:t>
            </a:r>
          </a:p>
        </p:txBody>
      </p:sp>
      <p:sp>
        <p:nvSpPr>
          <p:cNvPr id="3" name="タイトル 2"/>
          <p:cNvSpPr>
            <a:spLocks noGrp="1"/>
          </p:cNvSpPr>
          <p:nvPr>
            <p:ph type="title"/>
          </p:nvPr>
        </p:nvSpPr>
        <p:spPr/>
        <p:txBody>
          <a:bodyPr/>
          <a:lstStyle/>
          <a:p>
            <a:r>
              <a:rPr lang="en-US" altLang="ja-JP" dirty="0" smtClean="0"/>
              <a:t>Notations</a:t>
            </a:r>
            <a:endParaRPr kumimoji="1" lang="ja-JP" altLang="en-US" dirty="0"/>
          </a:p>
        </p:txBody>
      </p:sp>
      <p:sp>
        <p:nvSpPr>
          <p:cNvPr id="4" name="円/楕円 3"/>
          <p:cNvSpPr/>
          <p:nvPr/>
        </p:nvSpPr>
        <p:spPr>
          <a:xfrm>
            <a:off x="6588224" y="17728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solidFill>
                <a:schemeClr val="tx1"/>
              </a:solidFill>
            </a:endParaRPr>
          </a:p>
        </p:txBody>
      </p:sp>
      <p:sp>
        <p:nvSpPr>
          <p:cNvPr id="5" name="円/楕円 4"/>
          <p:cNvSpPr/>
          <p:nvPr/>
        </p:nvSpPr>
        <p:spPr>
          <a:xfrm>
            <a:off x="6012192" y="23488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5" idx="7"/>
            <a:endCxn id="4" idx="3"/>
          </p:cNvCxnSpPr>
          <p:nvPr/>
        </p:nvCxnSpPr>
        <p:spPr>
          <a:xfrm rot="5400000" flipH="1" flipV="1">
            <a:off x="6257999" y="20186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6444208"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stCxn id="7" idx="0"/>
            <a:endCxn id="5" idx="5"/>
          </p:cNvCxnSpPr>
          <p:nvPr/>
        </p:nvCxnSpPr>
        <p:spPr>
          <a:xfrm rot="16200000" flipV="1">
            <a:off x="5933956" y="29187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15" idx="0"/>
            <a:endCxn id="23" idx="4"/>
          </p:cNvCxnSpPr>
          <p:nvPr/>
        </p:nvCxnSpPr>
        <p:spPr>
          <a:xfrm rot="16200000" flipV="1">
            <a:off x="5454090" y="33389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6" idx="0"/>
            <a:endCxn id="7" idx="3"/>
          </p:cNvCxnSpPr>
          <p:nvPr/>
        </p:nvCxnSpPr>
        <p:spPr>
          <a:xfrm rot="5400000" flipH="1" flipV="1">
            <a:off x="6210166" y="39448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19" idx="3"/>
            <a:endCxn id="13" idx="0"/>
          </p:cNvCxnSpPr>
          <p:nvPr/>
        </p:nvCxnSpPr>
        <p:spPr>
          <a:xfrm rot="5400000">
            <a:off x="7434303" y="32967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19" idx="5"/>
            <a:endCxn id="14" idx="0"/>
          </p:cNvCxnSpPr>
          <p:nvPr/>
        </p:nvCxnSpPr>
        <p:spPr>
          <a:xfrm rot="16200000" flipH="1">
            <a:off x="7788153" y="32967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380312" y="35730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4" name="正方形/長方形 13"/>
          <p:cNvSpPr/>
          <p:nvPr/>
        </p:nvSpPr>
        <p:spPr>
          <a:xfrm>
            <a:off x="7884368" y="35730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5" name="正方形/長方形 14"/>
          <p:cNvSpPr/>
          <p:nvPr/>
        </p:nvSpPr>
        <p:spPr>
          <a:xfrm>
            <a:off x="5508104" y="35730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6" name="正方形/長方形 15"/>
          <p:cNvSpPr/>
          <p:nvPr/>
        </p:nvSpPr>
        <p:spPr>
          <a:xfrm>
            <a:off x="6156176" y="42210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7" name="正方形/長方形 16"/>
          <p:cNvSpPr/>
          <p:nvPr/>
        </p:nvSpPr>
        <p:spPr>
          <a:xfrm>
            <a:off x="4788024" y="28529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8" name="直線コネクタ 69"/>
          <p:cNvCxnSpPr>
            <a:stCxn id="5" idx="2"/>
            <a:endCxn id="17" idx="0"/>
          </p:cNvCxnSpPr>
          <p:nvPr/>
        </p:nvCxnSpPr>
        <p:spPr>
          <a:xfrm rot="10800000" flipV="1">
            <a:off x="4968044" y="24928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668344" y="29249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9" idx="1"/>
            <a:endCxn id="4" idx="5"/>
          </p:cNvCxnSpPr>
          <p:nvPr/>
        </p:nvCxnSpPr>
        <p:spPr>
          <a:xfrm rot="16200000" flipV="1">
            <a:off x="6798043" y="20546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直線コネクタ 69"/>
          <p:cNvCxnSpPr>
            <a:stCxn id="4" idx="2"/>
            <a:endCxn id="22" idx="0"/>
          </p:cNvCxnSpPr>
          <p:nvPr/>
        </p:nvCxnSpPr>
        <p:spPr>
          <a:xfrm rot="10800000" flipV="1">
            <a:off x="4968044" y="19168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788024" y="22768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3" name="円/楕円 22"/>
          <p:cNvSpPr/>
          <p:nvPr/>
        </p:nvSpPr>
        <p:spPr>
          <a:xfrm>
            <a:off x="5436128" y="29249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23" idx="7"/>
            <a:endCxn id="5" idx="3"/>
          </p:cNvCxnSpPr>
          <p:nvPr/>
        </p:nvCxnSpPr>
        <p:spPr>
          <a:xfrm rot="5400000" flipH="1" flipV="1">
            <a:off x="5681951" y="25947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26" idx="0"/>
            <a:endCxn id="23" idx="3"/>
          </p:cNvCxnSpPr>
          <p:nvPr/>
        </p:nvCxnSpPr>
        <p:spPr>
          <a:xfrm rot="5400000" flipH="1" flipV="1">
            <a:off x="5130062" y="32247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5004048" y="35730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7" name="正方形/長方形 26"/>
          <p:cNvSpPr/>
          <p:nvPr/>
        </p:nvSpPr>
        <p:spPr>
          <a:xfrm>
            <a:off x="6660232" y="42210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28" name="直線コネクタ 27"/>
          <p:cNvCxnSpPr>
            <a:stCxn id="7" idx="5"/>
            <a:endCxn id="27" idx="0"/>
          </p:cNvCxnSpPr>
          <p:nvPr/>
        </p:nvCxnSpPr>
        <p:spPr>
          <a:xfrm rot="16200000" flipH="1">
            <a:off x="6564017" y="39448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69"/>
          <p:cNvCxnSpPr>
            <a:stCxn id="19" idx="2"/>
            <a:endCxn id="7" idx="7"/>
          </p:cNvCxnSpPr>
          <p:nvPr/>
        </p:nvCxnSpPr>
        <p:spPr>
          <a:xfrm rot="10800000" flipV="1">
            <a:off x="6690032" y="30689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0" name="直線コネクタ 69"/>
          <p:cNvCxnSpPr>
            <a:stCxn id="4" idx="2"/>
            <a:endCxn id="5" idx="0"/>
          </p:cNvCxnSpPr>
          <p:nvPr/>
        </p:nvCxnSpPr>
        <p:spPr>
          <a:xfrm rot="10800000" flipV="1">
            <a:off x="6156192" y="19168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5" idx="6"/>
            <a:endCxn id="19" idx="2"/>
          </p:cNvCxnSpPr>
          <p:nvPr/>
        </p:nvCxnSpPr>
        <p:spPr>
          <a:xfrm>
            <a:off x="6300192" y="24928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2" name="直線コネクタ 69"/>
          <p:cNvCxnSpPr>
            <a:stCxn id="5" idx="2"/>
            <a:endCxn id="23" idx="0"/>
          </p:cNvCxnSpPr>
          <p:nvPr/>
        </p:nvCxnSpPr>
        <p:spPr>
          <a:xfrm rot="10800000" flipV="1">
            <a:off x="5580128" y="24928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9" name="角丸四角形吹き出し 68"/>
          <p:cNvSpPr/>
          <p:nvPr/>
        </p:nvSpPr>
        <p:spPr>
          <a:xfrm>
            <a:off x="7020272" y="1700808"/>
            <a:ext cx="1944216" cy="432048"/>
          </a:xfrm>
          <a:prstGeom prst="wedgeRoundRectCallout">
            <a:avLst>
              <a:gd name="adj1" fmla="val -47513"/>
              <a:gd name="adj2" fmla="val 198272"/>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r>
              <a:rPr lang="en-US" altLang="ja-JP" sz="2000" i="1" dirty="0" smtClean="0"/>
              <a:t>f</a:t>
            </a:r>
            <a:r>
              <a:rPr lang="en-US" altLang="ja-JP" sz="2000" dirty="0" smtClean="0"/>
              <a:t> : V</a:t>
            </a:r>
            <a:r>
              <a:rPr lang="en-US" altLang="ja-JP" sz="2000" baseline="-25000" dirty="0" smtClean="0"/>
              <a:t>in</a:t>
            </a:r>
            <a:r>
              <a:rPr lang="en-US" altLang="ja-JP" sz="2000" dirty="0" smtClean="0">
                <a:latin typeface="Times New Roman" pitchFamily="18" charset="0"/>
                <a:cs typeface="Times New Roman" pitchFamily="18" charset="0"/>
                <a:sym typeface="Symbol" pitchFamily="18" charset="2"/>
              </a:rPr>
              <a:t>{}V</a:t>
            </a:r>
            <a:r>
              <a:rPr lang="en-US" altLang="ja-JP" sz="2000" baseline="-25000" dirty="0" smtClean="0">
                <a:solidFill>
                  <a:srgbClr val="000000"/>
                </a:solidFill>
                <a:latin typeface="Times New Roman" pitchFamily="18" charset="0"/>
                <a:cs typeface="Times New Roman" pitchFamily="18" charset="0"/>
                <a:sym typeface="Symbol" pitchFamily="18" charset="2"/>
              </a:rPr>
              <a:t>in</a:t>
            </a:r>
            <a:endParaRPr lang="en-US" altLang="ja-JP" sz="2000" dirty="0" smtClean="0"/>
          </a:p>
        </p:txBody>
      </p:sp>
      <p:sp>
        <p:nvSpPr>
          <p:cNvPr id="73" name="円/楕円 72"/>
          <p:cNvSpPr/>
          <p:nvPr/>
        </p:nvSpPr>
        <p:spPr>
          <a:xfrm>
            <a:off x="6516216" y="1412776"/>
            <a:ext cx="288000" cy="28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4589413" y="1268760"/>
            <a:ext cx="2358851" cy="400110"/>
          </a:xfrm>
          <a:prstGeom prst="rect">
            <a:avLst/>
          </a:prstGeom>
        </p:spPr>
        <p:txBody>
          <a:bodyPr wrap="none">
            <a:spAutoFit/>
          </a:bodyPr>
          <a:lstStyle/>
          <a:p>
            <a:r>
              <a:rPr lang="en-US" altLang="ja-JP" sz="2000" dirty="0" smtClean="0"/>
              <a:t>ordered rooted tree </a:t>
            </a:r>
            <a:r>
              <a:rPr lang="en-US" altLang="ja-JP" sz="2000" i="1" dirty="0" smtClean="0"/>
              <a:t>T</a:t>
            </a:r>
            <a:endParaRPr lang="ja-JP"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14282" y="1214422"/>
            <a:ext cx="8929718" cy="5310922"/>
          </a:xfrm>
        </p:spPr>
        <p:txBody>
          <a:bodyPr/>
          <a:lstStyle/>
          <a:p>
            <a:pPr marL="514350" indent="-514350">
              <a:buFont typeface="+mj-lt"/>
              <a:buAutoNum type="arabicPeriod"/>
            </a:pPr>
            <a:r>
              <a:rPr lang="en-US" altLang="ja-JP" dirty="0" smtClean="0">
                <a:latin typeface="Times New Roman" pitchFamily="18" charset="0"/>
                <a:cs typeface="Times New Roman" pitchFamily="18" charset="0"/>
                <a:sym typeface="Symbol" pitchFamily="18" charset="2"/>
              </a:rPr>
              <a:t>The first child of the root node  is a leaf.</a:t>
            </a:r>
            <a:br>
              <a:rPr lang="en-US" altLang="ja-JP"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ch</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 </a:t>
            </a:r>
            <a:r>
              <a:rPr lang="en-US" altLang="ja-JP" sz="2400" dirty="0" smtClean="0"/>
              <a:t> </a:t>
            </a:r>
            <a:r>
              <a:rPr lang="en-US" altLang="ja-JP" sz="2400" dirty="0" err="1" smtClean="0"/>
              <a:t>V</a:t>
            </a:r>
            <a:r>
              <a:rPr lang="en-US" altLang="ja-JP" sz="2400" baseline="-25000" dirty="0" err="1" smtClean="0"/>
              <a:t>leaf</a:t>
            </a:r>
            <a:endParaRPr lang="en-US" altLang="ja-JP" sz="2400" baseline="-25000" dirty="0" smtClean="0"/>
          </a:p>
          <a:p>
            <a:pPr marL="514350" indent="-514350">
              <a:buFont typeface="+mj-lt"/>
              <a:buAutoNum type="arabicPeriod"/>
            </a:pPr>
            <a:r>
              <a:rPr lang="en-US" altLang="ja-JP" dirty="0" smtClean="0">
                <a:latin typeface="Times New Roman" pitchFamily="18" charset="0"/>
                <a:cs typeface="Times New Roman" pitchFamily="18" charset="0"/>
                <a:sym typeface="Symbol" pitchFamily="18" charset="2"/>
              </a:rPr>
              <a:t>There exists a path of function </a:t>
            </a:r>
            <a:r>
              <a:rPr lang="en-US" altLang="ja-JP" i="1" dirty="0" smtClean="0"/>
              <a:t>f </a:t>
            </a:r>
            <a:br>
              <a:rPr lang="en-US" altLang="ja-JP" i="1" dirty="0" smtClean="0"/>
            </a:br>
            <a:r>
              <a:rPr lang="en-US" altLang="ja-JP" dirty="0" smtClean="0">
                <a:latin typeface="Times New Roman" pitchFamily="18" charset="0"/>
                <a:cs typeface="Times New Roman" pitchFamily="18" charset="0"/>
                <a:sym typeface="Symbol" pitchFamily="18" charset="2"/>
              </a:rPr>
              <a:t>from any node </a:t>
            </a:r>
            <a:r>
              <a:rPr lang="en-US" altLang="ja-JP" i="1" dirty="0" smtClean="0"/>
              <a:t>v</a:t>
            </a:r>
            <a:r>
              <a:rPr lang="en-US" altLang="ja-JP" baseline="-25000" dirty="0" smtClean="0"/>
              <a:t>0</a:t>
            </a:r>
            <a:r>
              <a:rPr lang="en-US" altLang="ja-JP" dirty="0" smtClean="0"/>
              <a:t> </a:t>
            </a:r>
            <a:r>
              <a:rPr lang="en-US" altLang="ja-JP" dirty="0" smtClean="0">
                <a:latin typeface="Times New Roman" pitchFamily="18" charset="0"/>
                <a:cs typeface="Times New Roman" pitchFamily="18" charset="0"/>
                <a:sym typeface="Symbol" pitchFamily="18" charset="2"/>
              </a:rPr>
              <a:t></a:t>
            </a:r>
            <a:r>
              <a:rPr lang="en-US" altLang="ja-JP" dirty="0" smtClean="0"/>
              <a:t> V</a:t>
            </a:r>
            <a:r>
              <a:rPr lang="en-US" altLang="ja-JP" baseline="-25000" dirty="0" smtClean="0"/>
              <a:t>in</a:t>
            </a:r>
            <a:r>
              <a:rPr lang="en-US" altLang="ja-JP" dirty="0" smtClean="0">
                <a:latin typeface="Times New Roman" pitchFamily="18" charset="0"/>
                <a:cs typeface="Times New Roman" pitchFamily="18" charset="0"/>
                <a:sym typeface="Symbol" pitchFamily="18" charset="2"/>
              </a:rPr>
              <a:t>{} to the root node .</a:t>
            </a:r>
            <a:br>
              <a:rPr lang="en-US" altLang="ja-JP"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 </a:t>
            </a:r>
            <a:r>
              <a:rPr lang="en-US" altLang="ja-JP" sz="2400" i="1" dirty="0" smtClean="0"/>
              <a:t>v</a:t>
            </a:r>
            <a:r>
              <a:rPr lang="en-US" altLang="ja-JP" sz="2400" baseline="-25000" dirty="0" smtClean="0"/>
              <a:t>0</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a:t>
            </a:r>
            <a:r>
              <a:rPr lang="en-US" altLang="ja-JP" sz="2400" baseline="-25000" dirty="0" smtClean="0"/>
              <a:t>in</a:t>
            </a:r>
            <a:r>
              <a:rPr lang="en-US" altLang="ja-JP" sz="2400" dirty="0" smtClean="0">
                <a:latin typeface="Times New Roman" pitchFamily="18" charset="0"/>
                <a:cs typeface="Times New Roman" pitchFamily="18" charset="0"/>
                <a:sym typeface="Symbol" pitchFamily="18" charset="2"/>
              </a:rPr>
              <a:t>{}</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2</a:t>
            </a:r>
            <a:r>
              <a:rPr lang="en-US" altLang="ja-JP" sz="2400" dirty="0" smtClean="0">
                <a:latin typeface="Times New Roman" pitchFamily="18" charset="0"/>
                <a:cs typeface="Times New Roman" pitchFamily="18" charset="0"/>
                <a:sym typeface="Symbol" pitchFamily="18" charset="2"/>
              </a:rPr>
              <a:t>, …, </a:t>
            </a:r>
            <a:r>
              <a:rPr lang="en-US" altLang="ja-JP" sz="2400" i="1" dirty="0" err="1" smtClean="0">
                <a:latin typeface="Times New Roman" pitchFamily="18" charset="0"/>
                <a:cs typeface="Times New Roman" pitchFamily="18" charset="0"/>
                <a:sym typeface="Symbol" pitchFamily="18" charset="2"/>
              </a:rPr>
              <a:t>v</a:t>
            </a:r>
            <a:r>
              <a:rPr lang="en-US" altLang="ja-JP" sz="2400" i="1" baseline="-25000" dirty="0" err="1"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a:t>
            </a:r>
            <a:br>
              <a:rPr lang="en-US" altLang="ja-JP" sz="2400" dirty="0" smtClean="0">
                <a:latin typeface="Times New Roman" pitchFamily="18" charset="0"/>
                <a:cs typeface="Times New Roman" pitchFamily="18" charset="0"/>
                <a:sym typeface="Symbol" pitchFamily="18" charset="2"/>
              </a:rPr>
            </a:br>
            <a:r>
              <a:rPr lang="en-US" altLang="ja-JP" sz="2400" dirty="0" err="1" smtClean="0">
                <a:latin typeface="Times New Roman" pitchFamily="18" charset="0"/>
                <a:cs typeface="Times New Roman" pitchFamily="18" charset="0"/>
                <a:sym typeface="Symbol" pitchFamily="18" charset="2"/>
              </a:rPr>
              <a:t>s.t</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v</a:t>
            </a:r>
            <a:r>
              <a:rPr lang="en-US" altLang="ja-JP" sz="2400" i="1" baseline="-25000" dirty="0" err="1"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ja-JP" altLang="en-US" sz="2400"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and </a:t>
            </a:r>
            <a:r>
              <a:rPr lang="en-US" altLang="ja-JP" sz="2400" i="1" dirty="0" smtClean="0">
                <a:latin typeface="Times New Roman" pitchFamily="18" charset="0"/>
                <a:cs typeface="Times New Roman" pitchFamily="18" charset="0"/>
                <a:sym typeface="Symbol" pitchFamily="18" charset="2"/>
              </a:rPr>
              <a:t>v</a:t>
            </a:r>
            <a:r>
              <a:rPr lang="en-US" altLang="ja-JP" sz="2400" i="1" baseline="-25000" dirty="0" smtClean="0">
                <a:latin typeface="Times New Roman" pitchFamily="18" charset="0"/>
                <a:cs typeface="Times New Roman" pitchFamily="18" charset="0"/>
                <a:sym typeface="Symbol" pitchFamily="18" charset="2"/>
              </a:rPr>
              <a:t>i</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t>f </a:t>
            </a:r>
            <a:r>
              <a:rPr lang="en-US" altLang="ja-JP" sz="2400" dirty="0" smtClean="0"/>
              <a:t>(</a:t>
            </a:r>
            <a:r>
              <a:rPr lang="en-US" altLang="ja-JP" sz="2400" i="1" dirty="0" smtClean="0"/>
              <a:t>v</a:t>
            </a:r>
            <a:r>
              <a:rPr lang="en-US" altLang="ja-JP" sz="2400" i="1" baseline="-25000" dirty="0" smtClean="0"/>
              <a:t>i</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t>) </a:t>
            </a:r>
            <a:r>
              <a:rPr lang="en-US" altLang="ja-JP" sz="2400" dirty="0" smtClean="0">
                <a:latin typeface="Times New Roman" pitchFamily="18" charset="0"/>
                <a:cs typeface="Times New Roman" pitchFamily="18" charset="0"/>
                <a:sym typeface="Symbol" pitchFamily="18" charset="2"/>
              </a:rPr>
              <a:t>for any 1  </a:t>
            </a:r>
            <a:r>
              <a:rPr lang="en-US" altLang="ja-JP" sz="2400" i="1" dirty="0" err="1" smtClean="0">
                <a:latin typeface="Times New Roman" pitchFamily="18" charset="0"/>
                <a:cs typeface="Times New Roman" pitchFamily="18" charset="0"/>
                <a:sym typeface="Symbol" pitchFamily="18" charset="2"/>
              </a:rPr>
              <a:t>i</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k</a:t>
            </a:r>
          </a:p>
        </p:txBody>
      </p:sp>
      <p:sp>
        <p:nvSpPr>
          <p:cNvPr id="3" name="タイトル 2"/>
          <p:cNvSpPr>
            <a:spLocks noGrp="1"/>
          </p:cNvSpPr>
          <p:nvPr>
            <p:ph type="title"/>
          </p:nvPr>
        </p:nvSpPr>
        <p:spPr/>
        <p:txBody>
          <a:bodyPr/>
          <a:lstStyle/>
          <a:p>
            <a:r>
              <a:rPr lang="en-US" altLang="ja-JP" dirty="0" smtClean="0"/>
              <a:t>Preconditions of an Input</a:t>
            </a:r>
            <a:endParaRPr kumimoji="1" lang="ja-JP" altLang="en-US" dirty="0"/>
          </a:p>
        </p:txBody>
      </p:sp>
      <p:sp>
        <p:nvSpPr>
          <p:cNvPr id="80" name="円/楕円 79"/>
          <p:cNvSpPr/>
          <p:nvPr/>
        </p:nvSpPr>
        <p:spPr>
          <a:xfrm>
            <a:off x="7092280" y="39330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81" name="円/楕円 80"/>
          <p:cNvSpPr/>
          <p:nvPr/>
        </p:nvSpPr>
        <p:spPr>
          <a:xfrm>
            <a:off x="6516248" y="450912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a:stCxn id="81" idx="7"/>
            <a:endCxn id="80" idx="3"/>
          </p:cNvCxnSpPr>
          <p:nvPr/>
        </p:nvCxnSpPr>
        <p:spPr>
          <a:xfrm rot="5400000" flipH="1" flipV="1">
            <a:off x="6762055" y="417889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3" name="円/楕円 82"/>
          <p:cNvSpPr/>
          <p:nvPr/>
        </p:nvSpPr>
        <p:spPr>
          <a:xfrm>
            <a:off x="6948264" y="57332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p:cNvCxnSpPr>
            <a:stCxn id="83" idx="0"/>
            <a:endCxn id="81" idx="5"/>
          </p:cNvCxnSpPr>
          <p:nvPr/>
        </p:nvCxnSpPr>
        <p:spPr>
          <a:xfrm rot="16200000" flipV="1">
            <a:off x="6438012" y="507900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91" idx="0"/>
            <a:endCxn id="99" idx="4"/>
          </p:cNvCxnSpPr>
          <p:nvPr/>
        </p:nvCxnSpPr>
        <p:spPr>
          <a:xfrm rot="16200000" flipV="1">
            <a:off x="5958162" y="5499238"/>
            <a:ext cx="36004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92" idx="0"/>
            <a:endCxn id="83" idx="3"/>
          </p:cNvCxnSpPr>
          <p:nvPr/>
        </p:nvCxnSpPr>
        <p:spPr>
          <a:xfrm rot="5400000" flipH="1" flipV="1">
            <a:off x="6714222" y="610511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95" idx="3"/>
            <a:endCxn id="89" idx="0"/>
          </p:cNvCxnSpPr>
          <p:nvPr/>
        </p:nvCxnSpPr>
        <p:spPr>
          <a:xfrm rot="5400000">
            <a:off x="7938359" y="545703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95" idx="5"/>
            <a:endCxn id="90" idx="0"/>
          </p:cNvCxnSpPr>
          <p:nvPr/>
        </p:nvCxnSpPr>
        <p:spPr>
          <a:xfrm rot="16200000" flipH="1">
            <a:off x="8292209" y="545702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7884368"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0" name="正方形/長方形 89"/>
          <p:cNvSpPr/>
          <p:nvPr/>
        </p:nvSpPr>
        <p:spPr>
          <a:xfrm>
            <a:off x="8388424"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1" name="正方形/長方形 90"/>
          <p:cNvSpPr/>
          <p:nvPr/>
        </p:nvSpPr>
        <p:spPr>
          <a:xfrm>
            <a:off x="6012160"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2" name="正方形/長方形 91"/>
          <p:cNvSpPr/>
          <p:nvPr/>
        </p:nvSpPr>
        <p:spPr>
          <a:xfrm>
            <a:off x="6660232" y="638132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3" name="正方形/長方形 92"/>
          <p:cNvSpPr/>
          <p:nvPr/>
        </p:nvSpPr>
        <p:spPr>
          <a:xfrm>
            <a:off x="5292080" y="501317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94" name="直線コネクタ 69"/>
          <p:cNvCxnSpPr>
            <a:stCxn id="81" idx="2"/>
            <a:endCxn id="93" idx="0"/>
          </p:cNvCxnSpPr>
          <p:nvPr/>
        </p:nvCxnSpPr>
        <p:spPr>
          <a:xfrm rot="10800000" flipV="1">
            <a:off x="5472100" y="465312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8172400" y="50851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a:stCxn id="95" idx="1"/>
            <a:endCxn id="80" idx="5"/>
          </p:cNvCxnSpPr>
          <p:nvPr/>
        </p:nvCxnSpPr>
        <p:spPr>
          <a:xfrm rot="16200000" flipV="1">
            <a:off x="7302099" y="421488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7" name="直線コネクタ 69"/>
          <p:cNvCxnSpPr>
            <a:stCxn id="80" idx="2"/>
            <a:endCxn id="98" idx="0"/>
          </p:cNvCxnSpPr>
          <p:nvPr/>
        </p:nvCxnSpPr>
        <p:spPr>
          <a:xfrm rot="10800000" flipV="1">
            <a:off x="5472100" y="407705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5292080" y="44371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9" name="円/楕円 98"/>
          <p:cNvSpPr/>
          <p:nvPr/>
        </p:nvSpPr>
        <p:spPr>
          <a:xfrm>
            <a:off x="5940184" y="5085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コネクタ 99"/>
          <p:cNvCxnSpPr>
            <a:stCxn id="99" idx="7"/>
            <a:endCxn id="81" idx="3"/>
          </p:cNvCxnSpPr>
          <p:nvPr/>
        </p:nvCxnSpPr>
        <p:spPr>
          <a:xfrm rot="5400000" flipH="1" flipV="1">
            <a:off x="6185991" y="4754959"/>
            <a:ext cx="372450"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102" idx="0"/>
            <a:endCxn id="99" idx="3"/>
          </p:cNvCxnSpPr>
          <p:nvPr/>
        </p:nvCxnSpPr>
        <p:spPr>
          <a:xfrm rot="5400000" flipH="1" flipV="1">
            <a:off x="5634134" y="5385030"/>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508104"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03" name="正方形/長方形 102"/>
          <p:cNvSpPr/>
          <p:nvPr/>
        </p:nvSpPr>
        <p:spPr>
          <a:xfrm>
            <a:off x="7164288" y="638132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04" name="直線コネクタ 103"/>
          <p:cNvCxnSpPr>
            <a:stCxn id="83" idx="5"/>
            <a:endCxn id="103" idx="0"/>
          </p:cNvCxnSpPr>
          <p:nvPr/>
        </p:nvCxnSpPr>
        <p:spPr>
          <a:xfrm rot="16200000" flipH="1">
            <a:off x="7068073" y="610509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5" name="直線コネクタ 69"/>
          <p:cNvCxnSpPr>
            <a:stCxn id="95" idx="2"/>
            <a:endCxn id="83" idx="7"/>
          </p:cNvCxnSpPr>
          <p:nvPr/>
        </p:nvCxnSpPr>
        <p:spPr>
          <a:xfrm rot="10800000" flipV="1">
            <a:off x="7194088" y="522918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6" name="直線コネクタ 69"/>
          <p:cNvCxnSpPr>
            <a:stCxn id="80" idx="2"/>
            <a:endCxn id="81" idx="0"/>
          </p:cNvCxnSpPr>
          <p:nvPr/>
        </p:nvCxnSpPr>
        <p:spPr>
          <a:xfrm rot="10800000" flipV="1">
            <a:off x="6660248" y="407705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7" name="直線コネクタ 69"/>
          <p:cNvCxnSpPr>
            <a:stCxn id="99" idx="6"/>
            <a:endCxn id="95" idx="2"/>
          </p:cNvCxnSpPr>
          <p:nvPr/>
        </p:nvCxnSpPr>
        <p:spPr>
          <a:xfrm flipV="1">
            <a:off x="6228184" y="5229184"/>
            <a:ext cx="1944216" cy="32"/>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8" name="直線コネクタ 69"/>
          <p:cNvCxnSpPr>
            <a:stCxn id="83" idx="1"/>
            <a:endCxn id="99" idx="5"/>
          </p:cNvCxnSpPr>
          <p:nvPr/>
        </p:nvCxnSpPr>
        <p:spPr>
          <a:xfrm rot="16200000" flipV="1">
            <a:off x="6366027" y="5151019"/>
            <a:ext cx="444394" cy="80443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13" name="円/楕円 112"/>
          <p:cNvSpPr/>
          <p:nvPr/>
        </p:nvSpPr>
        <p:spPr>
          <a:xfrm>
            <a:off x="2843808" y="39330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114" name="円/楕円 113"/>
          <p:cNvSpPr/>
          <p:nvPr/>
        </p:nvSpPr>
        <p:spPr>
          <a:xfrm>
            <a:off x="2267776" y="450912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5" name="直線コネクタ 114"/>
          <p:cNvCxnSpPr>
            <a:stCxn id="114" idx="7"/>
            <a:endCxn id="113" idx="3"/>
          </p:cNvCxnSpPr>
          <p:nvPr/>
        </p:nvCxnSpPr>
        <p:spPr>
          <a:xfrm rot="5400000" flipH="1" flipV="1">
            <a:off x="2513583" y="417889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6" name="円/楕円 115"/>
          <p:cNvSpPr/>
          <p:nvPr/>
        </p:nvSpPr>
        <p:spPr>
          <a:xfrm>
            <a:off x="2699792" y="57332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p:cNvCxnSpPr>
            <a:stCxn id="116" idx="0"/>
            <a:endCxn id="114" idx="5"/>
          </p:cNvCxnSpPr>
          <p:nvPr/>
        </p:nvCxnSpPr>
        <p:spPr>
          <a:xfrm rot="16200000" flipV="1">
            <a:off x="2189540" y="507900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24" idx="0"/>
            <a:endCxn id="132" idx="4"/>
          </p:cNvCxnSpPr>
          <p:nvPr/>
        </p:nvCxnSpPr>
        <p:spPr>
          <a:xfrm rot="16200000" flipV="1">
            <a:off x="1709674" y="549922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9" name="直線コネクタ 118"/>
          <p:cNvCxnSpPr>
            <a:stCxn id="125" idx="0"/>
            <a:endCxn id="116" idx="3"/>
          </p:cNvCxnSpPr>
          <p:nvPr/>
        </p:nvCxnSpPr>
        <p:spPr>
          <a:xfrm rot="5400000" flipH="1" flipV="1">
            <a:off x="2465750" y="610511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0" name="直線コネクタ 119"/>
          <p:cNvCxnSpPr>
            <a:stCxn id="128" idx="3"/>
            <a:endCxn id="122" idx="0"/>
          </p:cNvCxnSpPr>
          <p:nvPr/>
        </p:nvCxnSpPr>
        <p:spPr>
          <a:xfrm rot="5400000">
            <a:off x="3689887" y="545703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128" idx="5"/>
            <a:endCxn id="123" idx="0"/>
          </p:cNvCxnSpPr>
          <p:nvPr/>
        </p:nvCxnSpPr>
        <p:spPr>
          <a:xfrm rot="16200000" flipH="1">
            <a:off x="4043737" y="545702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3635896"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3" name="正方形/長方形 122"/>
          <p:cNvSpPr/>
          <p:nvPr/>
        </p:nvSpPr>
        <p:spPr>
          <a:xfrm>
            <a:off x="4139952"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4" name="正方形/長方形 123"/>
          <p:cNvSpPr/>
          <p:nvPr/>
        </p:nvSpPr>
        <p:spPr>
          <a:xfrm>
            <a:off x="1763688"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5" name="正方形/長方形 124"/>
          <p:cNvSpPr/>
          <p:nvPr/>
        </p:nvSpPr>
        <p:spPr>
          <a:xfrm>
            <a:off x="2411760" y="638132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6" name="正方形/長方形 125"/>
          <p:cNvSpPr/>
          <p:nvPr/>
        </p:nvSpPr>
        <p:spPr>
          <a:xfrm>
            <a:off x="1043608" y="501317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27" name="直線コネクタ 69"/>
          <p:cNvCxnSpPr>
            <a:stCxn id="114" idx="2"/>
            <a:endCxn id="126" idx="0"/>
          </p:cNvCxnSpPr>
          <p:nvPr/>
        </p:nvCxnSpPr>
        <p:spPr>
          <a:xfrm rot="10800000" flipV="1">
            <a:off x="1223628" y="465312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8" name="円/楕円 127"/>
          <p:cNvSpPr/>
          <p:nvPr/>
        </p:nvSpPr>
        <p:spPr>
          <a:xfrm>
            <a:off x="3923928" y="50851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 name="直線コネクタ 128"/>
          <p:cNvCxnSpPr>
            <a:stCxn id="128" idx="1"/>
            <a:endCxn id="113" idx="5"/>
          </p:cNvCxnSpPr>
          <p:nvPr/>
        </p:nvCxnSpPr>
        <p:spPr>
          <a:xfrm rot="16200000" flipV="1">
            <a:off x="3053627" y="421488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0" name="直線コネクタ 69"/>
          <p:cNvCxnSpPr>
            <a:stCxn id="113" idx="2"/>
            <a:endCxn id="131" idx="0"/>
          </p:cNvCxnSpPr>
          <p:nvPr/>
        </p:nvCxnSpPr>
        <p:spPr>
          <a:xfrm rot="10800000" flipV="1">
            <a:off x="1223628" y="407705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31" name="正方形/長方形 130"/>
          <p:cNvSpPr/>
          <p:nvPr/>
        </p:nvSpPr>
        <p:spPr>
          <a:xfrm>
            <a:off x="1043608" y="44371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32" name="円/楕円 131"/>
          <p:cNvSpPr/>
          <p:nvPr/>
        </p:nvSpPr>
        <p:spPr>
          <a:xfrm>
            <a:off x="1691712" y="50851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 name="直線コネクタ 132"/>
          <p:cNvCxnSpPr>
            <a:stCxn id="132" idx="7"/>
            <a:endCxn id="114" idx="3"/>
          </p:cNvCxnSpPr>
          <p:nvPr/>
        </p:nvCxnSpPr>
        <p:spPr>
          <a:xfrm rot="5400000" flipH="1" flipV="1">
            <a:off x="1937535" y="475494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135" idx="0"/>
            <a:endCxn id="132" idx="3"/>
          </p:cNvCxnSpPr>
          <p:nvPr/>
        </p:nvCxnSpPr>
        <p:spPr>
          <a:xfrm rot="5400000" flipH="1" flipV="1">
            <a:off x="1385646" y="538501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1259632" y="57332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36" name="正方形/長方形 135"/>
          <p:cNvSpPr/>
          <p:nvPr/>
        </p:nvSpPr>
        <p:spPr>
          <a:xfrm>
            <a:off x="2915816" y="638132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37" name="直線コネクタ 136"/>
          <p:cNvCxnSpPr>
            <a:stCxn id="116" idx="5"/>
            <a:endCxn id="136" idx="0"/>
          </p:cNvCxnSpPr>
          <p:nvPr/>
        </p:nvCxnSpPr>
        <p:spPr>
          <a:xfrm rot="16200000" flipH="1">
            <a:off x="2819601" y="610509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8" name="直線コネクタ 69"/>
          <p:cNvCxnSpPr>
            <a:stCxn id="128" idx="2"/>
            <a:endCxn id="116" idx="7"/>
          </p:cNvCxnSpPr>
          <p:nvPr/>
        </p:nvCxnSpPr>
        <p:spPr>
          <a:xfrm rot="10800000" flipV="1">
            <a:off x="2945616" y="522918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9" name="直線コネクタ 69"/>
          <p:cNvCxnSpPr>
            <a:stCxn id="113" idx="2"/>
            <a:endCxn id="114" idx="0"/>
          </p:cNvCxnSpPr>
          <p:nvPr/>
        </p:nvCxnSpPr>
        <p:spPr>
          <a:xfrm rot="10800000" flipV="1">
            <a:off x="2411776" y="407705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69"/>
          <p:cNvCxnSpPr>
            <a:stCxn id="114" idx="6"/>
            <a:endCxn id="128" idx="2"/>
          </p:cNvCxnSpPr>
          <p:nvPr/>
        </p:nvCxnSpPr>
        <p:spPr>
          <a:xfrm>
            <a:off x="2555776" y="465312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1" name="直線コネクタ 69"/>
          <p:cNvCxnSpPr>
            <a:stCxn id="114" idx="2"/>
            <a:endCxn id="132" idx="0"/>
          </p:cNvCxnSpPr>
          <p:nvPr/>
        </p:nvCxnSpPr>
        <p:spPr>
          <a:xfrm rot="10800000" flipV="1">
            <a:off x="1835712" y="465312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179512" y="3789040"/>
            <a:ext cx="1035861" cy="400110"/>
          </a:xfrm>
          <a:prstGeom prst="rect">
            <a:avLst/>
          </a:prstGeom>
          <a:solidFill>
            <a:schemeClr val="accent5">
              <a:lumMod val="20000"/>
              <a:lumOff val="80000"/>
            </a:schemeClr>
          </a:solidFill>
        </p:spPr>
        <p:txBody>
          <a:bodyPr wrap="none">
            <a:spAutoFit/>
          </a:bodyPr>
          <a:lstStyle/>
          <a:p>
            <a:r>
              <a:rPr lang="en-US" altLang="ja-JP" sz="2000" dirty="0" smtClean="0">
                <a:latin typeface="Times New Roman" pitchFamily="18" charset="0"/>
                <a:cs typeface="Times New Roman" pitchFamily="18" charset="0"/>
                <a:sym typeface="Symbol" pitchFamily="18" charset="2"/>
              </a:rPr>
              <a:t>satisfied</a:t>
            </a:r>
            <a:endParaRPr lang="ja-JP" altLang="en-US" sz="2000" dirty="0"/>
          </a:p>
        </p:txBody>
      </p:sp>
      <p:sp>
        <p:nvSpPr>
          <p:cNvPr id="144" name="正方形/長方形 143"/>
          <p:cNvSpPr/>
          <p:nvPr/>
        </p:nvSpPr>
        <p:spPr>
          <a:xfrm>
            <a:off x="4427984" y="3789040"/>
            <a:ext cx="1426994" cy="400110"/>
          </a:xfrm>
          <a:prstGeom prst="rect">
            <a:avLst/>
          </a:prstGeom>
          <a:solidFill>
            <a:schemeClr val="accent5">
              <a:lumMod val="20000"/>
              <a:lumOff val="80000"/>
            </a:schemeClr>
          </a:solidFill>
        </p:spPr>
        <p:txBody>
          <a:bodyPr wrap="none">
            <a:spAutoFit/>
          </a:bodyPr>
          <a:lstStyle/>
          <a:p>
            <a:r>
              <a:rPr lang="en-US" altLang="ja-JP" sz="2000" dirty="0" smtClean="0">
                <a:latin typeface="Times New Roman" pitchFamily="18" charset="0"/>
                <a:cs typeface="Times New Roman" pitchFamily="18" charset="0"/>
                <a:sym typeface="Symbol" pitchFamily="18" charset="2"/>
              </a:rPr>
              <a:t>not satisfied</a:t>
            </a:r>
            <a:endParaRPr lang="ja-JP" alt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6" name="直線コネクタ 45"/>
          <p:cNvCxnSpPr/>
          <p:nvPr/>
        </p:nvCxnSpPr>
        <p:spPr>
          <a:xfrm>
            <a:off x="1691680" y="3429000"/>
            <a:ext cx="4968552" cy="0"/>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91680" y="4005064"/>
            <a:ext cx="4968552" cy="0"/>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1691680" y="4581128"/>
            <a:ext cx="4968552" cy="0"/>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691680" y="5229200"/>
            <a:ext cx="4968552" cy="0"/>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1691680" y="5877272"/>
            <a:ext cx="4968552" cy="0"/>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2" name="コンテンツ プレースホルダ 1"/>
          <p:cNvSpPr>
            <a:spLocks noGrp="1"/>
          </p:cNvSpPr>
          <p:nvPr>
            <p:ph idx="1"/>
          </p:nvPr>
        </p:nvSpPr>
        <p:spPr>
          <a:xfrm>
            <a:off x="214282" y="1772816"/>
            <a:ext cx="8715436" cy="4569371"/>
          </a:xfrm>
        </p:spPr>
        <p:txBody>
          <a:bodyPr/>
          <a:lstStyle/>
          <a:p>
            <a:r>
              <a:rPr lang="en-US" altLang="ja-JP" sz="2200" dirty="0" smtClean="0">
                <a:latin typeface="Times New Roman" pitchFamily="18" charset="0"/>
                <a:cs typeface="Times New Roman" pitchFamily="18" charset="0"/>
                <a:sym typeface="Symbol" pitchFamily="18" charset="2"/>
              </a:rPr>
              <a:t> </a:t>
            </a:r>
            <a:endParaRPr lang="ja-JP" altLang="en-US" sz="2200" dirty="0" smtClean="0"/>
          </a:p>
          <a:p>
            <a:endParaRPr lang="en-US" altLang="ja-JP" sz="2200" dirty="0" smtClean="0">
              <a:latin typeface="Times New Roman" pitchFamily="18" charset="0"/>
              <a:cs typeface="Times New Roman" pitchFamily="18" charset="0"/>
              <a:sym typeface="Symbol" pitchFamily="18" charset="2"/>
            </a:endParaRPr>
          </a:p>
          <a:p>
            <a:endParaRPr kumimoji="1" lang="ja-JP" altLang="en-US" sz="2200" dirty="0"/>
          </a:p>
        </p:txBody>
      </p:sp>
      <p:sp>
        <p:nvSpPr>
          <p:cNvPr id="3" name="タイトル 2"/>
          <p:cNvSpPr>
            <a:spLocks noGrp="1"/>
          </p:cNvSpPr>
          <p:nvPr>
            <p:ph type="title"/>
          </p:nvPr>
        </p:nvSpPr>
        <p:spPr/>
        <p:txBody>
          <a:bodyPr/>
          <a:lstStyle/>
          <a:p>
            <a:r>
              <a:rPr lang="en-US" altLang="ja-JP" dirty="0" smtClean="0"/>
              <a:t>Depth of Nodes</a:t>
            </a:r>
            <a:endParaRPr kumimoji="1" lang="ja-JP" altLang="en-US" dirty="0"/>
          </a:p>
        </p:txBody>
      </p:sp>
      <p:sp>
        <p:nvSpPr>
          <p:cNvPr id="7" name="正方形/長方形 6"/>
          <p:cNvSpPr/>
          <p:nvPr/>
        </p:nvSpPr>
        <p:spPr>
          <a:xfrm>
            <a:off x="2051720" y="1276598"/>
            <a:ext cx="2113079" cy="1446550"/>
          </a:xfrm>
          <a:prstGeom prst="rect">
            <a:avLst/>
          </a:prstGeom>
        </p:spPr>
        <p:txBody>
          <a:bodyPr wrap="none">
            <a:spAutoFit/>
          </a:bodyPr>
          <a:lstStyle/>
          <a:p>
            <a:r>
              <a:rPr lang="en-US" altLang="ja-JP" sz="2200" dirty="0" smtClean="0">
                <a:latin typeface="Times New Roman" pitchFamily="18" charset="0"/>
                <a:cs typeface="Times New Roman" pitchFamily="18" charset="0"/>
                <a:sym typeface="Symbol" pitchFamily="18" charset="2"/>
              </a:rPr>
              <a:t>0</a:t>
            </a:r>
            <a:br>
              <a:rPr lang="en-US" altLang="ja-JP" sz="2200" dirty="0" smtClean="0">
                <a:latin typeface="Times New Roman" pitchFamily="18" charset="0"/>
                <a:cs typeface="Times New Roman" pitchFamily="18" charset="0"/>
                <a:sym typeface="Symbol" pitchFamily="18" charset="2"/>
              </a:rPr>
            </a:br>
            <a:r>
              <a:rPr lang="en-US" altLang="ja-JP" sz="1100" dirty="0" smtClean="0">
                <a:latin typeface="Times New Roman" pitchFamily="18" charset="0"/>
                <a:cs typeface="Times New Roman" pitchFamily="18" charset="0"/>
                <a:sym typeface="Symbol" pitchFamily="18" charset="2"/>
              </a:rPr>
              <a:t/>
            </a:r>
            <a:br>
              <a:rPr lang="en-US" altLang="ja-JP" sz="1100" dirty="0" smtClean="0">
                <a:latin typeface="Times New Roman" pitchFamily="18" charset="0"/>
                <a:cs typeface="Times New Roman" pitchFamily="18" charset="0"/>
                <a:sym typeface="Symbol" pitchFamily="18" charset="2"/>
              </a:rPr>
            </a:br>
            <a:r>
              <a:rPr lang="en-US" altLang="ja-JP" sz="2200" dirty="0" smtClean="0">
                <a:latin typeface="Times New Roman" pitchFamily="18" charset="0"/>
                <a:cs typeface="Times New Roman" pitchFamily="18" charset="0"/>
                <a:sym typeface="Symbol" pitchFamily="18" charset="2"/>
              </a:rPr>
              <a:t>depth( </a:t>
            </a:r>
            <a:r>
              <a:rPr lang="en-US" altLang="ja-JP" sz="2200" i="1" dirty="0" smtClean="0">
                <a:latin typeface="Times New Roman" pitchFamily="18" charset="0"/>
                <a:cs typeface="Times New Roman" pitchFamily="18" charset="0"/>
                <a:sym typeface="Symbol" pitchFamily="18" charset="2"/>
              </a:rPr>
              <a:t>f </a:t>
            </a:r>
            <a:r>
              <a:rPr lang="en-US" altLang="ja-JP" sz="2200" dirty="0" smtClean="0">
                <a:latin typeface="Times New Roman" pitchFamily="18" charset="0"/>
                <a:cs typeface="Times New Roman" pitchFamily="18" charset="0"/>
                <a:sym typeface="Symbol" pitchFamily="18" charset="2"/>
              </a:rPr>
              <a:t>(</a:t>
            </a:r>
            <a:r>
              <a:rPr lang="en-US" altLang="ja-JP" sz="2200" i="1" dirty="0" smtClean="0">
                <a:latin typeface="Times New Roman" pitchFamily="18" charset="0"/>
                <a:cs typeface="Times New Roman" pitchFamily="18" charset="0"/>
                <a:sym typeface="Symbol" pitchFamily="18" charset="2"/>
              </a:rPr>
              <a:t>v</a:t>
            </a:r>
            <a:r>
              <a:rPr lang="en-US" altLang="ja-JP" sz="2200" dirty="0" smtClean="0">
                <a:latin typeface="Times New Roman" pitchFamily="18" charset="0"/>
                <a:cs typeface="Times New Roman" pitchFamily="18" charset="0"/>
                <a:sym typeface="Symbol" pitchFamily="18" charset="2"/>
              </a:rPr>
              <a:t>))  1 </a:t>
            </a:r>
          </a:p>
          <a:p>
            <a:endParaRPr lang="en-US" altLang="ja-JP" sz="1100" dirty="0" smtClean="0">
              <a:latin typeface="Times New Roman" pitchFamily="18" charset="0"/>
              <a:cs typeface="Times New Roman" pitchFamily="18" charset="0"/>
              <a:sym typeface="Symbol" pitchFamily="18" charset="2"/>
            </a:endParaRPr>
          </a:p>
          <a:p>
            <a:r>
              <a:rPr lang="en-US" altLang="ja-JP" sz="2200" dirty="0" smtClean="0"/>
              <a:t>depth(par(</a:t>
            </a:r>
            <a:r>
              <a:rPr lang="en-US" altLang="ja-JP" sz="2200" i="1" dirty="0" smtClean="0"/>
              <a:t>v</a:t>
            </a:r>
            <a:r>
              <a:rPr lang="en-US" altLang="ja-JP" sz="2200" dirty="0" smtClean="0"/>
              <a:t>))</a:t>
            </a:r>
            <a:r>
              <a:rPr lang="en-US" altLang="ja-JP" sz="2200" dirty="0" smtClean="0">
                <a:latin typeface="Times New Roman" pitchFamily="18" charset="0"/>
                <a:cs typeface="Times New Roman" pitchFamily="18" charset="0"/>
                <a:sym typeface="Symbol" pitchFamily="18" charset="2"/>
              </a:rPr>
              <a:t>  1</a:t>
            </a:r>
            <a:endParaRPr lang="ja-JP" altLang="en-US" sz="2200" dirty="0"/>
          </a:p>
        </p:txBody>
      </p:sp>
      <p:sp>
        <p:nvSpPr>
          <p:cNvPr id="8" name="正方形/長方形 7"/>
          <p:cNvSpPr/>
          <p:nvPr/>
        </p:nvSpPr>
        <p:spPr>
          <a:xfrm>
            <a:off x="4206477" y="1268760"/>
            <a:ext cx="2021707" cy="1477328"/>
          </a:xfrm>
          <a:prstGeom prst="rect">
            <a:avLst/>
          </a:prstGeom>
        </p:spPr>
        <p:txBody>
          <a:bodyPr wrap="none">
            <a:spAutoFit/>
          </a:bodyPr>
          <a:lstStyle/>
          <a:p>
            <a:r>
              <a:rPr lang="en-US" altLang="ja-JP" sz="2200" dirty="0" smtClean="0">
                <a:latin typeface="Times New Roman" pitchFamily="18" charset="0"/>
                <a:cs typeface="Times New Roman" pitchFamily="18" charset="0"/>
                <a:sym typeface="Symbol" pitchFamily="18" charset="2"/>
              </a:rPr>
              <a:t>if </a:t>
            </a:r>
            <a:r>
              <a:rPr lang="en-US" altLang="ja-JP" sz="2200" i="1" dirty="0" smtClean="0">
                <a:latin typeface="Times New Roman" pitchFamily="18" charset="0"/>
                <a:cs typeface="Times New Roman" pitchFamily="18" charset="0"/>
                <a:sym typeface="Symbol" pitchFamily="18" charset="2"/>
              </a:rPr>
              <a:t>v</a:t>
            </a:r>
            <a:r>
              <a:rPr lang="en-US" altLang="ja-JP" sz="2200" dirty="0" smtClean="0">
                <a:latin typeface="Times New Roman" pitchFamily="18" charset="0"/>
                <a:cs typeface="Times New Roman" pitchFamily="18" charset="0"/>
                <a:sym typeface="Symbol" pitchFamily="18" charset="2"/>
              </a:rPr>
              <a:t>  </a:t>
            </a:r>
            <a:r>
              <a:rPr lang="en-US" altLang="ja-JP" sz="2000" dirty="0" smtClean="0">
                <a:latin typeface="Times New Roman" pitchFamily="18" charset="0"/>
                <a:cs typeface="Times New Roman" pitchFamily="18" charset="0"/>
                <a:sym typeface="Symbol" pitchFamily="18" charset="2"/>
              </a:rPr>
              <a:t></a:t>
            </a:r>
            <a:r>
              <a:rPr lang="en-US" altLang="ja-JP" sz="2200" dirty="0" smtClean="0">
                <a:latin typeface="Times New Roman" pitchFamily="18" charset="0"/>
                <a:cs typeface="Times New Roman" pitchFamily="18" charset="0"/>
                <a:sym typeface="Symbol" pitchFamily="18" charset="2"/>
              </a:rPr>
              <a:t>,</a:t>
            </a:r>
          </a:p>
          <a:p>
            <a:endParaRPr lang="en-US" altLang="ja-JP" sz="1100" dirty="0" smtClean="0">
              <a:latin typeface="Times New Roman" pitchFamily="18" charset="0"/>
              <a:cs typeface="Times New Roman" pitchFamily="18" charset="0"/>
              <a:sym typeface="Symbol" pitchFamily="18" charset="2"/>
            </a:endParaRPr>
          </a:p>
          <a:p>
            <a:r>
              <a:rPr lang="en-US" altLang="ja-JP" sz="2200" dirty="0" smtClean="0">
                <a:latin typeface="Times New Roman" pitchFamily="18" charset="0"/>
                <a:cs typeface="Times New Roman" pitchFamily="18" charset="0"/>
                <a:sym typeface="Symbol" pitchFamily="18" charset="2"/>
              </a:rPr>
              <a:t>if </a:t>
            </a:r>
            <a:r>
              <a:rPr lang="en-US" altLang="ja-JP" sz="2200" i="1" dirty="0" smtClean="0">
                <a:latin typeface="Times New Roman" pitchFamily="18" charset="0"/>
                <a:cs typeface="Times New Roman" pitchFamily="18" charset="0"/>
                <a:sym typeface="Symbol" pitchFamily="18" charset="2"/>
              </a:rPr>
              <a:t>v</a:t>
            </a:r>
            <a:r>
              <a:rPr lang="en-US" altLang="ja-JP" sz="2200"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V</a:t>
            </a:r>
            <a:r>
              <a:rPr lang="en-US" altLang="ja-JP" sz="2400" baseline="-25000" dirty="0" smtClean="0">
                <a:latin typeface="Times New Roman" pitchFamily="18" charset="0"/>
                <a:cs typeface="Times New Roman" pitchFamily="18" charset="0"/>
                <a:sym typeface="Symbol" pitchFamily="18" charset="2"/>
              </a:rPr>
              <a:t>in</a:t>
            </a:r>
            <a:r>
              <a:rPr lang="en-US" altLang="ja-JP" sz="2400" dirty="0" smtClean="0">
                <a:latin typeface="Times New Roman" pitchFamily="18" charset="0"/>
                <a:cs typeface="Times New Roman" pitchFamily="18" charset="0"/>
                <a:sym typeface="Symbol" pitchFamily="18" charset="2"/>
              </a:rPr>
              <a:t>{},</a:t>
            </a:r>
          </a:p>
          <a:p>
            <a:endParaRPr lang="en-US" altLang="ja-JP" sz="1100" dirty="0" smtClean="0">
              <a:latin typeface="Times New Roman" pitchFamily="18" charset="0"/>
              <a:cs typeface="Times New Roman" pitchFamily="18" charset="0"/>
              <a:sym typeface="Symbol" pitchFamily="18" charset="2"/>
            </a:endParaRPr>
          </a:p>
          <a:p>
            <a:r>
              <a:rPr lang="en-US" altLang="ja-JP" sz="2200" dirty="0" smtClean="0">
                <a:latin typeface="Times New Roman" pitchFamily="18" charset="0"/>
                <a:cs typeface="Times New Roman" pitchFamily="18" charset="0"/>
                <a:sym typeface="Symbol" pitchFamily="18" charset="2"/>
              </a:rPr>
              <a:t>if </a:t>
            </a:r>
            <a:r>
              <a:rPr lang="en-US" altLang="ja-JP" sz="2200" i="1" dirty="0" smtClean="0">
                <a:latin typeface="Times New Roman" pitchFamily="18" charset="0"/>
                <a:cs typeface="Times New Roman" pitchFamily="18" charset="0"/>
                <a:sym typeface="Symbol" pitchFamily="18" charset="2"/>
              </a:rPr>
              <a:t>v</a:t>
            </a:r>
            <a:r>
              <a:rPr lang="en-US" altLang="ja-JP" sz="2200" dirty="0" smtClean="0">
                <a:latin typeface="Times New Roman" pitchFamily="18" charset="0"/>
                <a:cs typeface="Times New Roman" pitchFamily="18" charset="0"/>
                <a:sym typeface="Symbol" pitchFamily="18" charset="2"/>
              </a:rPr>
              <a:t>  </a:t>
            </a:r>
            <a:r>
              <a:rPr lang="en-US" altLang="ja-JP" sz="2200" dirty="0" err="1" smtClean="0">
                <a:latin typeface="Times New Roman" pitchFamily="18" charset="0"/>
                <a:cs typeface="Times New Roman" pitchFamily="18" charset="0"/>
                <a:sym typeface="Symbol" pitchFamily="18" charset="2"/>
              </a:rPr>
              <a:t>V</a:t>
            </a:r>
            <a:r>
              <a:rPr lang="en-US" altLang="ja-JP" sz="2200" baseline="-25000" dirty="0" err="1" smtClean="0">
                <a:latin typeface="Times New Roman" pitchFamily="18" charset="0"/>
                <a:cs typeface="Times New Roman" pitchFamily="18" charset="0"/>
                <a:sym typeface="Symbol" pitchFamily="18" charset="2"/>
              </a:rPr>
              <a:t>leaf</a:t>
            </a:r>
            <a:r>
              <a:rPr lang="en-US" altLang="ja-JP" sz="2200" dirty="0" smtClean="0">
                <a:latin typeface="Times New Roman" pitchFamily="18" charset="0"/>
                <a:cs typeface="Times New Roman" pitchFamily="18" charset="0"/>
                <a:sym typeface="Symbol" pitchFamily="18" charset="2"/>
              </a:rPr>
              <a:t>.</a:t>
            </a:r>
          </a:p>
        </p:txBody>
      </p:sp>
      <p:sp>
        <p:nvSpPr>
          <p:cNvPr id="9" name="左中かっこ 8"/>
          <p:cNvSpPr/>
          <p:nvPr/>
        </p:nvSpPr>
        <p:spPr>
          <a:xfrm>
            <a:off x="1907704" y="1268760"/>
            <a:ext cx="288032" cy="151216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1" name="正方形/長方形 70"/>
          <p:cNvSpPr/>
          <p:nvPr/>
        </p:nvSpPr>
        <p:spPr>
          <a:xfrm>
            <a:off x="557528" y="1773977"/>
            <a:ext cx="1422184" cy="430887"/>
          </a:xfrm>
          <a:prstGeom prst="rect">
            <a:avLst/>
          </a:prstGeom>
        </p:spPr>
        <p:txBody>
          <a:bodyPr wrap="none">
            <a:spAutoFit/>
          </a:bodyPr>
          <a:lstStyle/>
          <a:p>
            <a:r>
              <a:rPr lang="en-US" altLang="ja-JP" sz="2200" dirty="0" smtClean="0">
                <a:latin typeface="Times New Roman" pitchFamily="18" charset="0"/>
                <a:cs typeface="Times New Roman" pitchFamily="18" charset="0"/>
                <a:sym typeface="Symbol" pitchFamily="18" charset="2"/>
              </a:rPr>
              <a:t>depth(</a:t>
            </a:r>
            <a:r>
              <a:rPr lang="en-US" altLang="ja-JP" sz="2200" i="1" dirty="0" smtClean="0">
                <a:latin typeface="Times New Roman" pitchFamily="18" charset="0"/>
                <a:cs typeface="Times New Roman" pitchFamily="18" charset="0"/>
                <a:sym typeface="Symbol" pitchFamily="18" charset="2"/>
              </a:rPr>
              <a:t>v</a:t>
            </a:r>
            <a:r>
              <a:rPr lang="en-US" altLang="ja-JP" sz="2200" dirty="0" smtClean="0">
                <a:latin typeface="Times New Roman" pitchFamily="18" charset="0"/>
                <a:cs typeface="Times New Roman" pitchFamily="18" charset="0"/>
                <a:sym typeface="Symbol" pitchFamily="18" charset="2"/>
              </a:rPr>
              <a:t>)  </a:t>
            </a:r>
            <a:endParaRPr lang="ja-JP" altLang="en-US" sz="2200" dirty="0"/>
          </a:p>
        </p:txBody>
      </p:sp>
      <p:sp>
        <p:nvSpPr>
          <p:cNvPr id="128" name="円/楕円 127"/>
          <p:cNvSpPr/>
          <p:nvPr/>
        </p:nvSpPr>
        <p:spPr>
          <a:xfrm>
            <a:off x="4398152" y="3255185"/>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129" name="円/楕円 128"/>
          <p:cNvSpPr/>
          <p:nvPr/>
        </p:nvSpPr>
        <p:spPr>
          <a:xfrm>
            <a:off x="3822120" y="3831249"/>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 name="直線コネクタ 129"/>
          <p:cNvCxnSpPr>
            <a:stCxn id="129" idx="7"/>
            <a:endCxn id="128" idx="3"/>
          </p:cNvCxnSpPr>
          <p:nvPr/>
        </p:nvCxnSpPr>
        <p:spPr>
          <a:xfrm rot="5400000" flipH="1" flipV="1">
            <a:off x="4067927" y="3501024"/>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1" name="円/楕円 130"/>
          <p:cNvSpPr/>
          <p:nvPr/>
        </p:nvSpPr>
        <p:spPr>
          <a:xfrm>
            <a:off x="4254136" y="5055385"/>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 name="直線コネクタ 131"/>
          <p:cNvCxnSpPr>
            <a:stCxn id="131" idx="0"/>
            <a:endCxn id="129" idx="5"/>
          </p:cNvCxnSpPr>
          <p:nvPr/>
        </p:nvCxnSpPr>
        <p:spPr>
          <a:xfrm rot="16200000" flipV="1">
            <a:off x="3743884" y="4401132"/>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139" idx="0"/>
            <a:endCxn id="147" idx="4"/>
          </p:cNvCxnSpPr>
          <p:nvPr/>
        </p:nvCxnSpPr>
        <p:spPr>
          <a:xfrm rot="16200000" flipV="1">
            <a:off x="3264018" y="4821351"/>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140" idx="0"/>
            <a:endCxn id="131" idx="3"/>
          </p:cNvCxnSpPr>
          <p:nvPr/>
        </p:nvCxnSpPr>
        <p:spPr>
          <a:xfrm rot="5400000" flipH="1" flipV="1">
            <a:off x="4020094" y="5427239"/>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43" idx="3"/>
            <a:endCxn id="137" idx="0"/>
          </p:cNvCxnSpPr>
          <p:nvPr/>
        </p:nvCxnSpPr>
        <p:spPr>
          <a:xfrm rot="5400000">
            <a:off x="5244231" y="4779166"/>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43" idx="5"/>
            <a:endCxn id="138" idx="0"/>
          </p:cNvCxnSpPr>
          <p:nvPr/>
        </p:nvCxnSpPr>
        <p:spPr>
          <a:xfrm rot="16200000" flipH="1">
            <a:off x="5598081" y="4779149"/>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190240" y="5055385"/>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38" name="正方形/長方形 137"/>
          <p:cNvSpPr/>
          <p:nvPr/>
        </p:nvSpPr>
        <p:spPr>
          <a:xfrm>
            <a:off x="5694296" y="5055385"/>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39" name="正方形/長方形 138"/>
          <p:cNvSpPr/>
          <p:nvPr/>
        </p:nvSpPr>
        <p:spPr>
          <a:xfrm>
            <a:off x="3318032" y="5055385"/>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40" name="正方形/長方形 139"/>
          <p:cNvSpPr/>
          <p:nvPr/>
        </p:nvSpPr>
        <p:spPr>
          <a:xfrm>
            <a:off x="3966104" y="5703457"/>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41" name="正方形/長方形 140"/>
          <p:cNvSpPr/>
          <p:nvPr/>
        </p:nvSpPr>
        <p:spPr>
          <a:xfrm>
            <a:off x="2597952" y="4335305"/>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42" name="直線コネクタ 69"/>
          <p:cNvCxnSpPr>
            <a:stCxn id="129" idx="2"/>
            <a:endCxn id="141" idx="0"/>
          </p:cNvCxnSpPr>
          <p:nvPr/>
        </p:nvCxnSpPr>
        <p:spPr>
          <a:xfrm rot="10800000" flipV="1">
            <a:off x="2777972" y="3975249"/>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43" name="円/楕円 142"/>
          <p:cNvSpPr/>
          <p:nvPr/>
        </p:nvSpPr>
        <p:spPr>
          <a:xfrm>
            <a:off x="5478272" y="4407313"/>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4" name="直線コネクタ 143"/>
          <p:cNvCxnSpPr>
            <a:stCxn id="143" idx="1"/>
            <a:endCxn id="128" idx="5"/>
          </p:cNvCxnSpPr>
          <p:nvPr/>
        </p:nvCxnSpPr>
        <p:spPr>
          <a:xfrm rot="16200000" flipV="1">
            <a:off x="4607971" y="3537012"/>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5" name="直線コネクタ 69"/>
          <p:cNvCxnSpPr>
            <a:stCxn id="128" idx="2"/>
            <a:endCxn id="146" idx="0"/>
          </p:cNvCxnSpPr>
          <p:nvPr/>
        </p:nvCxnSpPr>
        <p:spPr>
          <a:xfrm rot="10800000" flipV="1">
            <a:off x="2777972" y="3399185"/>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46" name="正方形/長方形 145"/>
          <p:cNvSpPr/>
          <p:nvPr/>
        </p:nvSpPr>
        <p:spPr>
          <a:xfrm>
            <a:off x="2597952" y="3759241"/>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47" name="円/楕円 146"/>
          <p:cNvSpPr/>
          <p:nvPr/>
        </p:nvSpPr>
        <p:spPr>
          <a:xfrm>
            <a:off x="3246056" y="4407313"/>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8" name="直線コネクタ 147"/>
          <p:cNvCxnSpPr>
            <a:stCxn id="147" idx="7"/>
            <a:endCxn id="129" idx="3"/>
          </p:cNvCxnSpPr>
          <p:nvPr/>
        </p:nvCxnSpPr>
        <p:spPr>
          <a:xfrm rot="5400000" flipH="1" flipV="1">
            <a:off x="3491879" y="4077072"/>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9" name="直線コネクタ 148"/>
          <p:cNvCxnSpPr>
            <a:stCxn id="150" idx="0"/>
            <a:endCxn id="147" idx="3"/>
          </p:cNvCxnSpPr>
          <p:nvPr/>
        </p:nvCxnSpPr>
        <p:spPr>
          <a:xfrm rot="5400000" flipH="1" flipV="1">
            <a:off x="2939990" y="4707143"/>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0" name="正方形/長方形 149"/>
          <p:cNvSpPr/>
          <p:nvPr/>
        </p:nvSpPr>
        <p:spPr>
          <a:xfrm>
            <a:off x="2813976" y="5055385"/>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51" name="正方形/長方形 150"/>
          <p:cNvSpPr/>
          <p:nvPr/>
        </p:nvSpPr>
        <p:spPr>
          <a:xfrm>
            <a:off x="4470160" y="5703457"/>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52" name="直線コネクタ 151"/>
          <p:cNvCxnSpPr>
            <a:stCxn id="131" idx="5"/>
            <a:endCxn id="151" idx="0"/>
          </p:cNvCxnSpPr>
          <p:nvPr/>
        </p:nvCxnSpPr>
        <p:spPr>
          <a:xfrm rot="16200000" flipH="1">
            <a:off x="4373945" y="5427221"/>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3" name="直線コネクタ 69"/>
          <p:cNvCxnSpPr>
            <a:stCxn id="143" idx="2"/>
            <a:endCxn id="131" idx="7"/>
          </p:cNvCxnSpPr>
          <p:nvPr/>
        </p:nvCxnSpPr>
        <p:spPr>
          <a:xfrm rot="10800000" flipV="1">
            <a:off x="4499960" y="4551312"/>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69"/>
          <p:cNvCxnSpPr>
            <a:stCxn id="128" idx="2"/>
            <a:endCxn id="129" idx="0"/>
          </p:cNvCxnSpPr>
          <p:nvPr/>
        </p:nvCxnSpPr>
        <p:spPr>
          <a:xfrm rot="10800000" flipV="1">
            <a:off x="3966120" y="3399185"/>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55" name="直線コネクタ 69"/>
          <p:cNvCxnSpPr>
            <a:stCxn id="129" idx="6"/>
            <a:endCxn id="143" idx="2"/>
          </p:cNvCxnSpPr>
          <p:nvPr/>
        </p:nvCxnSpPr>
        <p:spPr>
          <a:xfrm>
            <a:off x="4110120" y="3975249"/>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56" name="直線コネクタ 69"/>
          <p:cNvCxnSpPr>
            <a:stCxn id="129" idx="2"/>
            <a:endCxn id="147" idx="0"/>
          </p:cNvCxnSpPr>
          <p:nvPr/>
        </p:nvCxnSpPr>
        <p:spPr>
          <a:xfrm rot="10800000" flipV="1">
            <a:off x="3390056" y="3975249"/>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6660232" y="3212976"/>
            <a:ext cx="338554" cy="461665"/>
          </a:xfrm>
          <a:prstGeom prst="rect">
            <a:avLst/>
          </a:prstGeom>
          <a:noFill/>
        </p:spPr>
        <p:txBody>
          <a:bodyPr wrap="none" rtlCol="0">
            <a:spAutoFit/>
          </a:bodyPr>
          <a:lstStyle/>
          <a:p>
            <a:r>
              <a:rPr kumimoji="1" lang="en-US" altLang="ja-JP" sz="2400" dirty="0" smtClean="0"/>
              <a:t>0</a:t>
            </a:r>
            <a:endParaRPr kumimoji="1" lang="ja-JP" altLang="en-US" sz="2400" dirty="0"/>
          </a:p>
        </p:txBody>
      </p:sp>
      <p:sp>
        <p:nvSpPr>
          <p:cNvPr id="54" name="テキスト ボックス 53"/>
          <p:cNvSpPr txBox="1"/>
          <p:nvPr/>
        </p:nvSpPr>
        <p:spPr>
          <a:xfrm>
            <a:off x="6660232" y="3789040"/>
            <a:ext cx="338554" cy="461665"/>
          </a:xfrm>
          <a:prstGeom prst="rect">
            <a:avLst/>
          </a:prstGeom>
          <a:noFill/>
        </p:spPr>
        <p:txBody>
          <a:bodyPr wrap="none" rtlCol="0">
            <a:spAutoFit/>
          </a:bodyPr>
          <a:lstStyle/>
          <a:p>
            <a:r>
              <a:rPr kumimoji="1" lang="en-US" altLang="ja-JP" sz="2400" dirty="0" smtClean="0"/>
              <a:t>1</a:t>
            </a:r>
            <a:endParaRPr kumimoji="1" lang="ja-JP" altLang="en-US" sz="2400" dirty="0"/>
          </a:p>
        </p:txBody>
      </p:sp>
      <p:sp>
        <p:nvSpPr>
          <p:cNvPr id="55" name="テキスト ボックス 54"/>
          <p:cNvSpPr txBox="1"/>
          <p:nvPr/>
        </p:nvSpPr>
        <p:spPr>
          <a:xfrm>
            <a:off x="6660232" y="4365104"/>
            <a:ext cx="338554" cy="461665"/>
          </a:xfrm>
          <a:prstGeom prst="rect">
            <a:avLst/>
          </a:prstGeom>
          <a:noFill/>
        </p:spPr>
        <p:txBody>
          <a:bodyPr wrap="none" rtlCol="0">
            <a:spAutoFit/>
          </a:bodyPr>
          <a:lstStyle/>
          <a:p>
            <a:r>
              <a:rPr kumimoji="1" lang="en-US" altLang="ja-JP" sz="2400" dirty="0" smtClean="0"/>
              <a:t>2</a:t>
            </a:r>
            <a:endParaRPr kumimoji="1" lang="ja-JP" altLang="en-US" sz="2400" dirty="0"/>
          </a:p>
        </p:txBody>
      </p:sp>
      <p:sp>
        <p:nvSpPr>
          <p:cNvPr id="56" name="テキスト ボックス 55"/>
          <p:cNvSpPr txBox="1"/>
          <p:nvPr/>
        </p:nvSpPr>
        <p:spPr>
          <a:xfrm>
            <a:off x="6660232" y="4983559"/>
            <a:ext cx="338554" cy="461665"/>
          </a:xfrm>
          <a:prstGeom prst="rect">
            <a:avLst/>
          </a:prstGeom>
          <a:noFill/>
        </p:spPr>
        <p:txBody>
          <a:bodyPr wrap="none" rtlCol="0">
            <a:spAutoFit/>
          </a:bodyPr>
          <a:lstStyle/>
          <a:p>
            <a:r>
              <a:rPr kumimoji="1" lang="en-US" altLang="ja-JP" sz="2400" dirty="0" smtClean="0"/>
              <a:t>3</a:t>
            </a:r>
            <a:endParaRPr kumimoji="1" lang="ja-JP" altLang="en-US" sz="2400" dirty="0"/>
          </a:p>
        </p:txBody>
      </p:sp>
      <p:sp>
        <p:nvSpPr>
          <p:cNvPr id="57" name="テキスト ボックス 56"/>
          <p:cNvSpPr txBox="1"/>
          <p:nvPr/>
        </p:nvSpPr>
        <p:spPr>
          <a:xfrm>
            <a:off x="6660232" y="5631631"/>
            <a:ext cx="338554" cy="461665"/>
          </a:xfrm>
          <a:prstGeom prst="rect">
            <a:avLst/>
          </a:prstGeom>
          <a:noFill/>
        </p:spPr>
        <p:txBody>
          <a:bodyPr wrap="none" rtlCol="0">
            <a:spAutoFit/>
          </a:bodyPr>
          <a:lstStyle/>
          <a:p>
            <a:r>
              <a:rPr kumimoji="1" lang="en-US" altLang="ja-JP" sz="2400" dirty="0" smtClean="0"/>
              <a:t>4</a:t>
            </a:r>
            <a:endParaRPr kumimoji="1" lang="ja-JP" altLang="en-US" sz="2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In what follows…</a:t>
            </a:r>
            <a:endParaRPr kumimoji="1" lang="ja-JP" altLang="en-US" dirty="0"/>
          </a:p>
        </p:txBody>
      </p:sp>
      <p:sp>
        <p:nvSpPr>
          <p:cNvPr id="99" name="正方形/長方形 98"/>
          <p:cNvSpPr/>
          <p:nvPr/>
        </p:nvSpPr>
        <p:spPr>
          <a:xfrm>
            <a:off x="899592" y="1268760"/>
            <a:ext cx="7344816" cy="93610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Infer the first character of the string of each edge, namely, a labeling function</a:t>
            </a:r>
            <a:r>
              <a:rPr lang="ja-JP" altLang="en-US" sz="2800" dirty="0" smtClean="0"/>
              <a:t> </a:t>
            </a:r>
            <a:r>
              <a:rPr lang="en-US" altLang="ja-JP" sz="2800" i="1" dirty="0" smtClean="0"/>
              <a:t>g</a:t>
            </a:r>
            <a:r>
              <a:rPr lang="en-US" altLang="ja-JP" sz="2800" dirty="0" smtClean="0"/>
              <a:t> : E </a:t>
            </a:r>
            <a:r>
              <a:rPr lang="en-US" altLang="ja-JP" sz="2800" dirty="0" smtClean="0">
                <a:latin typeface="Times New Roman" pitchFamily="18" charset="0"/>
                <a:cs typeface="Times New Roman" pitchFamily="18" charset="0"/>
                <a:sym typeface="Symbol" pitchFamily="18" charset="2"/>
              </a:rPr>
              <a:t> </a:t>
            </a:r>
            <a:r>
              <a:rPr lang="en-US" altLang="ja-JP" sz="2800" dirty="0" smtClean="0">
                <a:solidFill>
                  <a:srgbClr val="000000"/>
                </a:solidFill>
                <a:latin typeface="Times New Roman" pitchFamily="18" charset="0"/>
                <a:cs typeface="Times New Roman" pitchFamily="18" charset="0"/>
                <a:sym typeface="Symbol" pitchFamily="18" charset="2"/>
              </a:rPr>
              <a:t>∪{</a:t>
            </a:r>
            <a:r>
              <a:rPr lang="en-US" altLang="ja-JP" sz="2800" dirty="0" smtClean="0">
                <a:solidFill>
                  <a:srgbClr val="000000"/>
                </a:solidFill>
                <a:latin typeface="Courier New" pitchFamily="49" charset="0"/>
                <a:cs typeface="Courier New" pitchFamily="49" charset="0"/>
                <a:sym typeface="Symbol" pitchFamily="18" charset="2"/>
              </a:rPr>
              <a:t>$</a:t>
            </a:r>
            <a:r>
              <a:rPr lang="en-US" altLang="ja-JP" sz="2800" dirty="0" smtClean="0">
                <a:solidFill>
                  <a:srgbClr val="000000"/>
                </a:solidFill>
                <a:latin typeface="Times New Roman" pitchFamily="18" charset="0"/>
                <a:cs typeface="Times New Roman" pitchFamily="18" charset="0"/>
                <a:sym typeface="Symbol" pitchFamily="18" charset="2"/>
              </a:rPr>
              <a:t>}.</a:t>
            </a:r>
            <a:endParaRPr lang="ja-JP" altLang="en-US" sz="2800" dirty="0"/>
          </a:p>
        </p:txBody>
      </p:sp>
      <p:sp>
        <p:nvSpPr>
          <p:cNvPr id="103" name="円/楕円 102"/>
          <p:cNvSpPr/>
          <p:nvPr/>
        </p:nvSpPr>
        <p:spPr>
          <a:xfrm>
            <a:off x="4427984"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104" name="円/楕円 103"/>
          <p:cNvSpPr/>
          <p:nvPr/>
        </p:nvSpPr>
        <p:spPr>
          <a:xfrm>
            <a:off x="3851952" y="321297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 name="直線コネクタ 104"/>
          <p:cNvCxnSpPr>
            <a:stCxn id="104" idx="7"/>
            <a:endCxn id="103" idx="3"/>
          </p:cNvCxnSpPr>
          <p:nvPr/>
        </p:nvCxnSpPr>
        <p:spPr>
          <a:xfrm rot="5400000" flipH="1" flipV="1">
            <a:off x="4097759" y="2882751"/>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6" name="円/楕円 105"/>
          <p:cNvSpPr/>
          <p:nvPr/>
        </p:nvSpPr>
        <p:spPr>
          <a:xfrm>
            <a:off x="4283968" y="44371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7" name="直線コネクタ 106"/>
          <p:cNvCxnSpPr>
            <a:stCxn id="106" idx="0"/>
            <a:endCxn id="104" idx="5"/>
          </p:cNvCxnSpPr>
          <p:nvPr/>
        </p:nvCxnSpPr>
        <p:spPr>
          <a:xfrm rot="16200000" flipV="1">
            <a:off x="3773716" y="3782859"/>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4" idx="0"/>
            <a:endCxn id="122" idx="4"/>
          </p:cNvCxnSpPr>
          <p:nvPr/>
        </p:nvCxnSpPr>
        <p:spPr>
          <a:xfrm rot="16200000" flipV="1">
            <a:off x="3185838" y="4311090"/>
            <a:ext cx="576096"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15" idx="0"/>
            <a:endCxn id="106" idx="3"/>
          </p:cNvCxnSpPr>
          <p:nvPr/>
        </p:nvCxnSpPr>
        <p:spPr>
          <a:xfrm rot="5400000" flipH="1" flipV="1">
            <a:off x="3905910" y="4880974"/>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18" idx="3"/>
            <a:endCxn id="112" idx="0"/>
          </p:cNvCxnSpPr>
          <p:nvPr/>
        </p:nvCxnSpPr>
        <p:spPr>
          <a:xfrm rot="5400000">
            <a:off x="5130047" y="4232901"/>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1" name="直線コネクタ 110"/>
          <p:cNvCxnSpPr>
            <a:stCxn id="118" idx="5"/>
            <a:endCxn id="113" idx="0"/>
          </p:cNvCxnSpPr>
          <p:nvPr/>
        </p:nvCxnSpPr>
        <p:spPr>
          <a:xfrm rot="16200000" flipH="1">
            <a:off x="5519901" y="4268888"/>
            <a:ext cx="906305" cy="43825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14806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3" name="正方形/長方形 112"/>
          <p:cNvSpPr/>
          <p:nvPr/>
        </p:nvSpPr>
        <p:spPr>
          <a:xfrm>
            <a:off x="6012160" y="494116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4" name="正方形/長方形 113"/>
          <p:cNvSpPr/>
          <p:nvPr/>
        </p:nvSpPr>
        <p:spPr>
          <a:xfrm>
            <a:off x="334786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5" name="正方形/長方形 114"/>
          <p:cNvSpPr/>
          <p:nvPr/>
        </p:nvSpPr>
        <p:spPr>
          <a:xfrm>
            <a:off x="3923928" y="530120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6" name="正方形/長方形 115"/>
          <p:cNvSpPr/>
          <p:nvPr/>
        </p:nvSpPr>
        <p:spPr>
          <a:xfrm>
            <a:off x="2627784" y="37170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17" name="直線コネクタ 69"/>
          <p:cNvCxnSpPr>
            <a:stCxn id="104" idx="2"/>
            <a:endCxn id="116" idx="0"/>
          </p:cNvCxnSpPr>
          <p:nvPr/>
        </p:nvCxnSpPr>
        <p:spPr>
          <a:xfrm rot="10800000" flipV="1">
            <a:off x="2807804" y="3356976"/>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18" name="円/楕円 117"/>
          <p:cNvSpPr/>
          <p:nvPr/>
        </p:nvSpPr>
        <p:spPr>
          <a:xfrm>
            <a:off x="5508104" y="378904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直線コネクタ 118"/>
          <p:cNvCxnSpPr>
            <a:stCxn id="118" idx="1"/>
            <a:endCxn id="103" idx="5"/>
          </p:cNvCxnSpPr>
          <p:nvPr/>
        </p:nvCxnSpPr>
        <p:spPr>
          <a:xfrm rot="16200000" flipV="1">
            <a:off x="4637803" y="2918739"/>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0" name="直線コネクタ 69"/>
          <p:cNvCxnSpPr>
            <a:stCxn id="103" idx="2"/>
            <a:endCxn id="121" idx="0"/>
          </p:cNvCxnSpPr>
          <p:nvPr/>
        </p:nvCxnSpPr>
        <p:spPr>
          <a:xfrm rot="10800000" flipV="1">
            <a:off x="2807804" y="2780912"/>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2627784" y="314096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2" name="円/楕円 121"/>
          <p:cNvSpPr/>
          <p:nvPr/>
        </p:nvSpPr>
        <p:spPr>
          <a:xfrm>
            <a:off x="3275888" y="378904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3" name="直線コネクタ 122"/>
          <p:cNvCxnSpPr>
            <a:stCxn id="122" idx="7"/>
            <a:endCxn id="104" idx="3"/>
          </p:cNvCxnSpPr>
          <p:nvPr/>
        </p:nvCxnSpPr>
        <p:spPr>
          <a:xfrm rot="5400000" flipH="1" flipV="1">
            <a:off x="3521711" y="3458799"/>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4" name="直線コネクタ 123"/>
          <p:cNvCxnSpPr>
            <a:stCxn id="125" idx="0"/>
            <a:endCxn id="122" idx="3"/>
          </p:cNvCxnSpPr>
          <p:nvPr/>
        </p:nvCxnSpPr>
        <p:spPr>
          <a:xfrm rot="5400000" flipH="1" flipV="1">
            <a:off x="2969822" y="4088870"/>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2843808" y="44371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26" name="正方形/長方形 125"/>
          <p:cNvSpPr/>
          <p:nvPr/>
        </p:nvSpPr>
        <p:spPr>
          <a:xfrm>
            <a:off x="4716016" y="558924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27" name="直線コネクタ 126"/>
          <p:cNvCxnSpPr>
            <a:stCxn id="106" idx="5"/>
            <a:endCxn id="126" idx="0"/>
          </p:cNvCxnSpPr>
          <p:nvPr/>
        </p:nvCxnSpPr>
        <p:spPr>
          <a:xfrm rot="16200000" flipH="1">
            <a:off x="4259761" y="4952964"/>
            <a:ext cx="906305"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8" name="直線コネクタ 69"/>
          <p:cNvCxnSpPr>
            <a:stCxn id="118" idx="2"/>
            <a:endCxn id="106" idx="7"/>
          </p:cNvCxnSpPr>
          <p:nvPr/>
        </p:nvCxnSpPr>
        <p:spPr>
          <a:xfrm rot="10800000" flipV="1">
            <a:off x="4529792" y="3933039"/>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29" name="直線コネクタ 69"/>
          <p:cNvCxnSpPr>
            <a:stCxn id="103" idx="2"/>
            <a:endCxn id="104" idx="0"/>
          </p:cNvCxnSpPr>
          <p:nvPr/>
        </p:nvCxnSpPr>
        <p:spPr>
          <a:xfrm rot="10800000" flipV="1">
            <a:off x="3995952" y="2780912"/>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0" name="直線コネクタ 69"/>
          <p:cNvCxnSpPr>
            <a:stCxn id="104" idx="6"/>
            <a:endCxn id="118" idx="2"/>
          </p:cNvCxnSpPr>
          <p:nvPr/>
        </p:nvCxnSpPr>
        <p:spPr>
          <a:xfrm>
            <a:off x="4139952" y="3356976"/>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31" name="直線コネクタ 69"/>
          <p:cNvCxnSpPr>
            <a:stCxn id="104" idx="2"/>
            <a:endCxn id="122" idx="0"/>
          </p:cNvCxnSpPr>
          <p:nvPr/>
        </p:nvCxnSpPr>
        <p:spPr>
          <a:xfrm rot="10800000" flipV="1">
            <a:off x="3419888" y="3356976"/>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32" name="正方形/長方形 131"/>
          <p:cNvSpPr/>
          <p:nvPr/>
        </p:nvSpPr>
        <p:spPr>
          <a:xfrm>
            <a:off x="3296683" y="273871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33" name="正方形/長方形 132"/>
          <p:cNvSpPr/>
          <p:nvPr/>
        </p:nvSpPr>
        <p:spPr>
          <a:xfrm>
            <a:off x="4808851" y="273871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34" name="正方形/長方形 133"/>
          <p:cNvSpPr/>
          <p:nvPr/>
        </p:nvSpPr>
        <p:spPr>
          <a:xfrm>
            <a:off x="3953727" y="273871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35" name="正方形/長方形 134"/>
          <p:cNvSpPr/>
          <p:nvPr/>
        </p:nvSpPr>
        <p:spPr>
          <a:xfrm>
            <a:off x="3017623" y="33867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36" name="正方形/長方形 135"/>
          <p:cNvSpPr/>
          <p:nvPr/>
        </p:nvSpPr>
        <p:spPr>
          <a:xfrm>
            <a:off x="4097743" y="33867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37" name="正方形/長方形 136"/>
          <p:cNvSpPr/>
          <p:nvPr/>
        </p:nvSpPr>
        <p:spPr>
          <a:xfrm>
            <a:off x="3728731" y="33867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38" name="正方形/長方形 137"/>
          <p:cNvSpPr/>
          <p:nvPr/>
        </p:nvSpPr>
        <p:spPr>
          <a:xfrm>
            <a:off x="2906844" y="393305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39" name="正方形/長方形 138"/>
          <p:cNvSpPr/>
          <p:nvPr/>
        </p:nvSpPr>
        <p:spPr>
          <a:xfrm>
            <a:off x="3419872" y="393305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40" name="正方形/長方形 139"/>
          <p:cNvSpPr/>
          <p:nvPr/>
        </p:nvSpPr>
        <p:spPr>
          <a:xfrm>
            <a:off x="3482908" y="4221088"/>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t>
            </a:r>
            <a:endParaRPr lang="ja-JP" altLang="en-US" sz="2400" dirty="0">
              <a:solidFill>
                <a:schemeClr val="bg1">
                  <a:lumMod val="75000"/>
                </a:schemeClr>
              </a:solidFill>
              <a:latin typeface="Courier New" pitchFamily="49" charset="0"/>
              <a:cs typeface="Courier New" pitchFamily="49" charset="0"/>
            </a:endParaRPr>
          </a:p>
        </p:txBody>
      </p:sp>
      <p:sp>
        <p:nvSpPr>
          <p:cNvPr id="141" name="正方形/長方形 140"/>
          <p:cNvSpPr/>
          <p:nvPr/>
        </p:nvSpPr>
        <p:spPr>
          <a:xfrm>
            <a:off x="4499992" y="450912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42" name="正方形/長方形 141"/>
          <p:cNvSpPr/>
          <p:nvPr/>
        </p:nvSpPr>
        <p:spPr>
          <a:xfrm>
            <a:off x="3995936" y="450912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43" name="正方形/長方形 142"/>
          <p:cNvSpPr/>
          <p:nvPr/>
        </p:nvSpPr>
        <p:spPr>
          <a:xfrm>
            <a:off x="5004048" y="2967335"/>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44" name="正方形/長方形 143"/>
          <p:cNvSpPr/>
          <p:nvPr/>
        </p:nvSpPr>
        <p:spPr>
          <a:xfrm>
            <a:off x="4211960" y="3615407"/>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45" name="正方形/長方形 144"/>
          <p:cNvSpPr/>
          <p:nvPr/>
        </p:nvSpPr>
        <p:spPr>
          <a:xfrm>
            <a:off x="4572000" y="4695527"/>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46" name="正方形/長方形 145"/>
          <p:cNvSpPr/>
          <p:nvPr/>
        </p:nvSpPr>
        <p:spPr>
          <a:xfrm>
            <a:off x="4652392" y="4839543"/>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47" name="正方形/長方形 146"/>
          <p:cNvSpPr/>
          <p:nvPr/>
        </p:nvSpPr>
        <p:spPr>
          <a:xfrm>
            <a:off x="4730084" y="5013176"/>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48" name="正方形/長方形 147"/>
          <p:cNvSpPr/>
          <p:nvPr/>
        </p:nvSpPr>
        <p:spPr>
          <a:xfrm>
            <a:off x="4802092" y="5199583"/>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t>
            </a:r>
            <a:endParaRPr lang="ja-JP" altLang="en-US" sz="2400" dirty="0">
              <a:solidFill>
                <a:schemeClr val="bg1">
                  <a:lumMod val="75000"/>
                </a:schemeClr>
              </a:solidFill>
              <a:latin typeface="Courier New" pitchFamily="49" charset="0"/>
              <a:cs typeface="Courier New" pitchFamily="49" charset="0"/>
            </a:endParaRPr>
          </a:p>
        </p:txBody>
      </p:sp>
      <p:sp>
        <p:nvSpPr>
          <p:cNvPr id="149" name="正方形/長方形 148"/>
          <p:cNvSpPr/>
          <p:nvPr/>
        </p:nvSpPr>
        <p:spPr>
          <a:xfrm>
            <a:off x="3914956" y="4695527"/>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50" name="正方形/長方形 149"/>
          <p:cNvSpPr/>
          <p:nvPr/>
        </p:nvSpPr>
        <p:spPr>
          <a:xfrm>
            <a:off x="3842948" y="4911551"/>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t>
            </a:r>
            <a:endParaRPr lang="ja-JP" altLang="en-US" sz="2400" dirty="0">
              <a:solidFill>
                <a:schemeClr val="bg1">
                  <a:lumMod val="75000"/>
                </a:schemeClr>
              </a:solidFill>
              <a:latin typeface="Courier New" pitchFamily="49" charset="0"/>
              <a:cs typeface="Courier New" pitchFamily="49" charset="0"/>
            </a:endParaRPr>
          </a:p>
        </p:txBody>
      </p:sp>
      <p:sp>
        <p:nvSpPr>
          <p:cNvPr id="151" name="正方形/長方形 150"/>
          <p:cNvSpPr/>
          <p:nvPr/>
        </p:nvSpPr>
        <p:spPr>
          <a:xfrm>
            <a:off x="5773096" y="386104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52" name="正方形/長方形 151"/>
          <p:cNvSpPr/>
          <p:nvPr/>
        </p:nvSpPr>
        <p:spPr>
          <a:xfrm>
            <a:off x="5845104" y="4047455"/>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53" name="正方形/長方形 152"/>
          <p:cNvSpPr/>
          <p:nvPr/>
        </p:nvSpPr>
        <p:spPr>
          <a:xfrm>
            <a:off x="5925496" y="4191471"/>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54" name="正方形/長方形 153"/>
          <p:cNvSpPr/>
          <p:nvPr/>
        </p:nvSpPr>
        <p:spPr>
          <a:xfrm>
            <a:off x="6003188" y="4365104"/>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55" name="正方形/長方形 154"/>
          <p:cNvSpPr/>
          <p:nvPr/>
        </p:nvSpPr>
        <p:spPr>
          <a:xfrm>
            <a:off x="6075196" y="4581128"/>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t>
            </a:r>
            <a:endParaRPr lang="ja-JP" altLang="en-US" sz="2400" dirty="0">
              <a:solidFill>
                <a:schemeClr val="bg1">
                  <a:lumMod val="75000"/>
                </a:schemeClr>
              </a:solidFill>
              <a:latin typeface="Courier New" pitchFamily="49" charset="0"/>
              <a:cs typeface="Courier New" pitchFamily="49" charset="0"/>
            </a:endParaRPr>
          </a:p>
        </p:txBody>
      </p:sp>
      <p:sp>
        <p:nvSpPr>
          <p:cNvPr id="156" name="正方形/長方形 155"/>
          <p:cNvSpPr/>
          <p:nvPr/>
        </p:nvSpPr>
        <p:spPr>
          <a:xfrm>
            <a:off x="5211100" y="386104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57" name="正方形/長方形 156"/>
          <p:cNvSpPr/>
          <p:nvPr/>
        </p:nvSpPr>
        <p:spPr>
          <a:xfrm>
            <a:off x="5130120" y="4047455"/>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a:t>
            </a:r>
            <a:endParaRPr lang="ja-JP" altLang="en-US" sz="2400" dirty="0">
              <a:solidFill>
                <a:schemeClr val="bg1">
                  <a:lumMod val="75000"/>
                </a:schemeClr>
              </a:solidFill>
              <a:latin typeface="Courier New" pitchFamily="49" charset="0"/>
              <a:cs typeface="Courier New" pitchFamily="49" charset="0"/>
            </a:endParaRPr>
          </a:p>
        </p:txBody>
      </p:sp>
      <p:sp>
        <p:nvSpPr>
          <p:cNvPr id="158" name="正方形/長方形 157"/>
          <p:cNvSpPr/>
          <p:nvPr/>
        </p:nvSpPr>
        <p:spPr>
          <a:xfrm>
            <a:off x="5067084" y="4263479"/>
            <a:ext cx="369012" cy="461665"/>
          </a:xfrm>
          <a:prstGeom prst="rect">
            <a:avLst/>
          </a:prstGeom>
        </p:spPr>
        <p:txBody>
          <a:bodyPr wrap="none">
            <a:spAutoFit/>
          </a:bodyPr>
          <a:lstStyle/>
          <a:p>
            <a:r>
              <a:rPr lang="en-US" altLang="ja-JP" sz="2400" dirty="0" smtClean="0">
                <a:solidFill>
                  <a:schemeClr val="bg1">
                    <a:lumMod val="75000"/>
                  </a:schemeClr>
                </a:solidFill>
                <a:latin typeface="Courier New" pitchFamily="49" charset="0"/>
                <a:cs typeface="Courier New" pitchFamily="49" charset="0"/>
              </a:rPr>
              <a:t>$</a:t>
            </a:r>
            <a:endParaRPr lang="ja-JP" altLang="en-US" sz="2400" dirty="0">
              <a:solidFill>
                <a:schemeClr val="bg1">
                  <a:lumMod val="75000"/>
                </a:schemeClr>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コンテンツ プレースホルダ 99"/>
          <p:cNvSpPr>
            <a:spLocks noGrp="1"/>
          </p:cNvSpPr>
          <p:nvPr>
            <p:ph idx="1"/>
          </p:nvPr>
        </p:nvSpPr>
        <p:spPr>
          <a:xfrm>
            <a:off x="214282" y="2276872"/>
            <a:ext cx="8715436" cy="3849291"/>
          </a:xfrm>
        </p:spPr>
        <p:txBody>
          <a:bodyPr/>
          <a:lstStyle/>
          <a:p>
            <a:pPr marL="514350" indent="-514350">
              <a:buFont typeface="+mj-lt"/>
              <a:buAutoNum type="arabicPeriod"/>
            </a:pPr>
            <a:r>
              <a:rPr lang="en-US" altLang="ja-JP" dirty="0" smtClean="0"/>
              <a:t>The edge from </a:t>
            </a:r>
            <a:r>
              <a:rPr lang="en-US" altLang="ja-JP" dirty="0" smtClean="0">
                <a:latin typeface="Times New Roman" pitchFamily="18" charset="0"/>
                <a:cs typeface="Times New Roman" pitchFamily="18" charset="0"/>
                <a:sym typeface="Symbol" pitchFamily="18" charset="2"/>
              </a:rPr>
              <a:t> to its first child is labeled with </a:t>
            </a:r>
            <a:r>
              <a:rPr lang="en-US" altLang="ja-JP" dirty="0" smtClean="0">
                <a:latin typeface="Courier New" pitchFamily="49" charset="0"/>
                <a:cs typeface="Courier New" pitchFamily="49" charset="0"/>
              </a:rPr>
              <a:t>$</a:t>
            </a:r>
            <a:r>
              <a:rPr lang="en-US" altLang="ja-JP" dirty="0" smtClean="0">
                <a:latin typeface="+mj-lt"/>
                <a:cs typeface="Courier New" pitchFamily="49" charset="0"/>
              </a:rPr>
              <a:t>.</a:t>
            </a:r>
            <a:r>
              <a:rPr lang="en-US" altLang="ja-JP" sz="2400" dirty="0" smtClean="0"/>
              <a:t> </a:t>
            </a:r>
            <a:br>
              <a:rPr lang="en-US" altLang="ja-JP" sz="2400" dirty="0" smtClean="0"/>
            </a:b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 ch</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  </a:t>
            </a:r>
            <a:r>
              <a:rPr lang="en-US" altLang="ja-JP" sz="2400" dirty="0" smtClean="0">
                <a:latin typeface="Courier New" pitchFamily="49" charset="0"/>
                <a:cs typeface="Courier New" pitchFamily="49"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endParaRPr lang="en-US" altLang="ja-JP" sz="2400" dirty="0" smtClean="0">
              <a:sym typeface="Symbol" pitchFamily="18" charset="2"/>
            </a:endParaRPr>
          </a:p>
        </p:txBody>
      </p:sp>
      <p:sp>
        <p:nvSpPr>
          <p:cNvPr id="3" name="タイトル 2"/>
          <p:cNvSpPr>
            <a:spLocks noGrp="1"/>
          </p:cNvSpPr>
          <p:nvPr>
            <p:ph type="title"/>
          </p:nvPr>
        </p:nvSpPr>
        <p:spPr/>
        <p:txBody>
          <a:bodyPr/>
          <a:lstStyle/>
          <a:p>
            <a:r>
              <a:rPr lang="en-US" altLang="ja-JP" dirty="0" smtClean="0"/>
              <a:t>Conditions for </a:t>
            </a:r>
            <a:r>
              <a:rPr lang="en-US" altLang="ja-JP" i="1" dirty="0" smtClean="0">
                <a:latin typeface="+mj-lt"/>
              </a:rPr>
              <a:t>g</a:t>
            </a:r>
            <a:r>
              <a:rPr lang="en-US" altLang="ja-JP" dirty="0" smtClean="0"/>
              <a:t> to hold</a:t>
            </a:r>
            <a:endParaRPr kumimoji="1" lang="ja-JP" altLang="en-US" dirty="0"/>
          </a:p>
        </p:txBody>
      </p:sp>
      <p:sp>
        <p:nvSpPr>
          <p:cNvPr id="182" name="円/楕円 181"/>
          <p:cNvSpPr/>
          <p:nvPr/>
        </p:nvSpPr>
        <p:spPr>
          <a:xfrm>
            <a:off x="6990473" y="29969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i="1" dirty="0">
              <a:solidFill>
                <a:schemeClr val="tx1"/>
              </a:solidFill>
            </a:endParaRPr>
          </a:p>
        </p:txBody>
      </p:sp>
      <p:cxnSp>
        <p:nvCxnSpPr>
          <p:cNvPr id="183" name="直線コネクタ 182"/>
          <p:cNvCxnSpPr>
            <a:stCxn id="191" idx="0"/>
            <a:endCxn id="182" idx="3"/>
          </p:cNvCxnSpPr>
          <p:nvPr/>
        </p:nvCxnSpPr>
        <p:spPr>
          <a:xfrm rot="5400000" flipH="1" flipV="1">
            <a:off x="6645325" y="3473723"/>
            <a:ext cx="618241" cy="15641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4" name="正方形/長方形 183"/>
          <p:cNvSpPr/>
          <p:nvPr/>
        </p:nvSpPr>
        <p:spPr>
          <a:xfrm>
            <a:off x="6156176" y="378904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86" name="正方形/長方形 185"/>
          <p:cNvSpPr/>
          <p:nvPr/>
        </p:nvSpPr>
        <p:spPr>
          <a:xfrm>
            <a:off x="6363228" y="321300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cxnSp>
        <p:nvCxnSpPr>
          <p:cNvPr id="187" name="直線コネクタ 186"/>
          <p:cNvCxnSpPr>
            <a:stCxn id="182" idx="2"/>
            <a:endCxn id="184" idx="0"/>
          </p:cNvCxnSpPr>
          <p:nvPr/>
        </p:nvCxnSpPr>
        <p:spPr>
          <a:xfrm rot="10800000" flipV="1">
            <a:off x="6336197" y="3140984"/>
            <a:ext cx="654277" cy="648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9" name="直線コネクタ 188"/>
          <p:cNvCxnSpPr>
            <a:stCxn id="182" idx="5"/>
            <a:endCxn id="190" idx="0"/>
          </p:cNvCxnSpPr>
          <p:nvPr/>
        </p:nvCxnSpPr>
        <p:spPr>
          <a:xfrm rot="16200000" flipH="1">
            <a:off x="7035164" y="3443939"/>
            <a:ext cx="618273" cy="21600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0" name="円/楕円 189"/>
          <p:cNvSpPr/>
          <p:nvPr/>
        </p:nvSpPr>
        <p:spPr>
          <a:xfrm>
            <a:off x="7308304" y="3861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91" name="円/楕円 190"/>
          <p:cNvSpPr/>
          <p:nvPr/>
        </p:nvSpPr>
        <p:spPr>
          <a:xfrm>
            <a:off x="6732240" y="386104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93" name="円/楕円 192"/>
          <p:cNvSpPr/>
          <p:nvPr/>
        </p:nvSpPr>
        <p:spPr>
          <a:xfrm>
            <a:off x="7884368" y="386104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cxnSp>
        <p:nvCxnSpPr>
          <p:cNvPr id="194" name="直線コネクタ 193"/>
          <p:cNvCxnSpPr>
            <a:stCxn id="182" idx="6"/>
            <a:endCxn id="193" idx="0"/>
          </p:cNvCxnSpPr>
          <p:nvPr/>
        </p:nvCxnSpPr>
        <p:spPr>
          <a:xfrm>
            <a:off x="7278473" y="3140984"/>
            <a:ext cx="749895" cy="72006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899592" y="1268760"/>
            <a:ext cx="7344816" cy="93610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Infer the first character of the string of each edge, namely, a labeling function</a:t>
            </a:r>
            <a:r>
              <a:rPr lang="ja-JP" altLang="en-US" sz="2800" dirty="0" smtClean="0"/>
              <a:t> </a:t>
            </a:r>
            <a:r>
              <a:rPr lang="en-US" altLang="ja-JP" sz="2800" i="1" dirty="0" smtClean="0"/>
              <a:t>g</a:t>
            </a:r>
            <a:r>
              <a:rPr lang="en-US" altLang="ja-JP" sz="2800" dirty="0" smtClean="0"/>
              <a:t> : E </a:t>
            </a:r>
            <a:r>
              <a:rPr lang="en-US" altLang="ja-JP" sz="2800" dirty="0" smtClean="0">
                <a:latin typeface="Times New Roman" pitchFamily="18" charset="0"/>
                <a:cs typeface="Times New Roman" pitchFamily="18" charset="0"/>
                <a:sym typeface="Symbol" pitchFamily="18" charset="2"/>
              </a:rPr>
              <a:t> </a:t>
            </a:r>
            <a:r>
              <a:rPr lang="en-US" altLang="ja-JP" sz="2800" dirty="0" smtClean="0">
                <a:solidFill>
                  <a:srgbClr val="000000"/>
                </a:solidFill>
                <a:latin typeface="Times New Roman" pitchFamily="18" charset="0"/>
                <a:cs typeface="Times New Roman" pitchFamily="18" charset="0"/>
                <a:sym typeface="Symbol" pitchFamily="18" charset="2"/>
              </a:rPr>
              <a:t>∪{</a:t>
            </a:r>
            <a:r>
              <a:rPr lang="en-US" altLang="ja-JP" sz="2800" dirty="0" smtClean="0">
                <a:solidFill>
                  <a:srgbClr val="000000"/>
                </a:solidFill>
                <a:latin typeface="Courier New" pitchFamily="49" charset="0"/>
                <a:cs typeface="Courier New" pitchFamily="49" charset="0"/>
                <a:sym typeface="Symbol" pitchFamily="18" charset="2"/>
              </a:rPr>
              <a:t>$</a:t>
            </a:r>
            <a:r>
              <a:rPr lang="en-US" altLang="ja-JP" sz="2800" dirty="0" smtClean="0">
                <a:solidFill>
                  <a:srgbClr val="000000"/>
                </a:solidFill>
                <a:latin typeface="Times New Roman" pitchFamily="18" charset="0"/>
                <a:cs typeface="Times New Roman" pitchFamily="18" charset="0"/>
                <a:sym typeface="Symbol" pitchFamily="18" charset="2"/>
              </a:rPr>
              <a:t>}.</a:t>
            </a:r>
            <a:endParaRPr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3200" dirty="0" smtClean="0"/>
              <a:t>Reverse Problems on String Data Structures</a:t>
            </a:r>
            <a:endParaRPr kumimoji="1" lang="en-US" altLang="ja-JP" sz="3200" dirty="0" smtClean="0"/>
          </a:p>
          <a:p>
            <a:r>
              <a:rPr lang="en-US" altLang="ja-JP" sz="3200" dirty="0" smtClean="0"/>
              <a:t>Suffix Tree, Suffix Links</a:t>
            </a:r>
          </a:p>
          <a:p>
            <a:r>
              <a:rPr lang="en-US" altLang="ja-JP" sz="3200" dirty="0" smtClean="0"/>
              <a:t>Reverse Problem on Suffix Trees</a:t>
            </a:r>
          </a:p>
          <a:p>
            <a:r>
              <a:rPr lang="en-US" altLang="ja-JP" sz="3200" dirty="0" smtClean="0"/>
              <a:t>Efficient Solution</a:t>
            </a:r>
          </a:p>
          <a:p>
            <a:pPr lvl="1"/>
            <a:r>
              <a:rPr lang="en-US" altLang="ja-JP" sz="2800" dirty="0" smtClean="0"/>
              <a:t>Inferring a Labeling Function</a:t>
            </a:r>
          </a:p>
          <a:p>
            <a:pPr lvl="1"/>
            <a:r>
              <a:rPr lang="en-US" altLang="ja-JP" sz="2800" dirty="0" smtClean="0"/>
              <a:t>Suffix Tour Graph</a:t>
            </a:r>
          </a:p>
          <a:p>
            <a:pPr lvl="1"/>
            <a:r>
              <a:rPr lang="en-US" altLang="ja-JP" sz="2800" dirty="0" smtClean="0"/>
              <a:t>On a Binary Alphabet</a:t>
            </a:r>
            <a:endParaRPr kumimoji="1" lang="ja-JP" altLang="en-US" sz="2800" dirty="0"/>
          </a:p>
        </p:txBody>
      </p:sp>
      <p:sp>
        <p:nvSpPr>
          <p:cNvPr id="3" name="タイトル 2"/>
          <p:cNvSpPr>
            <a:spLocks noGrp="1"/>
          </p:cNvSpPr>
          <p:nvPr>
            <p:ph type="title"/>
          </p:nvPr>
        </p:nvSpPr>
        <p:spPr/>
        <p:txBody>
          <a:bodyPr/>
          <a:lstStyle/>
          <a:p>
            <a:r>
              <a:rPr lang="en-US" altLang="ja-JP" dirty="0" smtClean="0"/>
              <a:t>Outline</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コンテンツ プレースホルダ 99"/>
          <p:cNvSpPr>
            <a:spLocks noGrp="1"/>
          </p:cNvSpPr>
          <p:nvPr>
            <p:ph idx="1"/>
          </p:nvPr>
        </p:nvSpPr>
        <p:spPr>
          <a:xfrm>
            <a:off x="214282" y="2276872"/>
            <a:ext cx="8715436" cy="3849291"/>
          </a:xfrm>
        </p:spPr>
        <p:txBody>
          <a:bodyPr/>
          <a:lstStyle/>
          <a:p>
            <a:pPr marL="514350" indent="-514350">
              <a:buFont typeface="+mj-lt"/>
              <a:buAutoNum type="arabicPeriod"/>
            </a:pPr>
            <a:r>
              <a:rPr lang="en-US" altLang="ja-JP" dirty="0" smtClean="0"/>
              <a:t>The edge from </a:t>
            </a:r>
            <a:r>
              <a:rPr lang="en-US" altLang="ja-JP" dirty="0" smtClean="0">
                <a:latin typeface="Times New Roman" pitchFamily="18" charset="0"/>
                <a:cs typeface="Times New Roman" pitchFamily="18" charset="0"/>
                <a:sym typeface="Symbol" pitchFamily="18" charset="2"/>
              </a:rPr>
              <a:t> to its first child is labeled with </a:t>
            </a:r>
            <a:r>
              <a:rPr lang="en-US" altLang="ja-JP" dirty="0" smtClean="0">
                <a:latin typeface="Courier New" pitchFamily="49" charset="0"/>
                <a:cs typeface="Courier New" pitchFamily="49" charset="0"/>
              </a:rPr>
              <a:t>$</a:t>
            </a:r>
            <a:r>
              <a:rPr lang="en-US" altLang="ja-JP" dirty="0" smtClean="0">
                <a:cs typeface="Courier New" pitchFamily="49" charset="0"/>
              </a:rPr>
              <a:t>.</a:t>
            </a:r>
            <a:r>
              <a:rPr lang="en-US" altLang="ja-JP" sz="2400" dirty="0" smtClean="0"/>
              <a:t> </a:t>
            </a:r>
            <a:br>
              <a:rPr lang="en-US" altLang="ja-JP" sz="2400" dirty="0" smtClean="0"/>
            </a:b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 ch</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  </a:t>
            </a:r>
            <a:r>
              <a:rPr lang="en-US" altLang="ja-JP" sz="2400" dirty="0" smtClean="0">
                <a:latin typeface="Courier New" pitchFamily="49" charset="0"/>
                <a:cs typeface="Courier New" pitchFamily="49"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endParaRPr lang="en-US" altLang="ja-JP" sz="2400" dirty="0" smtClean="0">
              <a:sym typeface="Symbol" pitchFamily="18" charset="2"/>
            </a:endParaRPr>
          </a:p>
          <a:p>
            <a:pPr marL="514350" indent="-514350">
              <a:buFont typeface="+mj-lt"/>
              <a:buAutoNum type="arabicPeriod"/>
            </a:pPr>
            <a:endParaRPr lang="en-US" altLang="ja-JP" sz="2400" dirty="0" smtClean="0"/>
          </a:p>
          <a:p>
            <a:pPr marL="514350" indent="-514350">
              <a:buFont typeface="+mj-lt"/>
              <a:buAutoNum type="arabicPeriod"/>
            </a:pPr>
            <a:endParaRPr lang="en-US" altLang="ja-JP" sz="2400" dirty="0" smtClean="0"/>
          </a:p>
          <a:p>
            <a:pPr marL="514350" indent="-514350">
              <a:buFont typeface="+mj-lt"/>
              <a:buAutoNum type="arabicPeriod"/>
            </a:pPr>
            <a:endParaRPr lang="en-US" altLang="ja-JP" sz="2400" dirty="0" smtClean="0"/>
          </a:p>
          <a:p>
            <a:pPr marL="514350" indent="-514350">
              <a:buFont typeface="+mj-lt"/>
              <a:buAutoNum type="arabicPeriod"/>
            </a:pPr>
            <a:r>
              <a:rPr lang="en-US" altLang="ja-JP" dirty="0" smtClean="0"/>
              <a:t>The labels for the children </a:t>
            </a:r>
            <a:br>
              <a:rPr lang="en-US" altLang="ja-JP" dirty="0" smtClean="0"/>
            </a:br>
            <a:r>
              <a:rPr lang="en-US" altLang="ja-JP" dirty="0" smtClean="0"/>
              <a:t>are sorted in lexicographical order.</a:t>
            </a:r>
            <a:br>
              <a:rPr lang="en-US" altLang="ja-JP" dirty="0" smtClean="0"/>
            </a:br>
            <a:r>
              <a:rPr lang="en-US" altLang="ja-JP" sz="2400" dirty="0" smtClean="0">
                <a:latin typeface="Times New Roman" pitchFamily="18" charset="0"/>
                <a:cs typeface="Times New Roman" pitchFamily="18" charset="0"/>
                <a:sym typeface="Symbol" pitchFamily="18" charset="2"/>
              </a:rPr>
              <a:t> </a:t>
            </a:r>
            <a:r>
              <a:rPr lang="en-US" altLang="ja-JP" sz="2400" i="1" dirty="0" smtClean="0"/>
              <a:t>v</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a:t>
            </a:r>
            <a:r>
              <a:rPr lang="en-US" altLang="ja-JP" sz="2400" dirty="0" smtClean="0">
                <a:latin typeface="Times New Roman" pitchFamily="18" charset="0"/>
                <a:cs typeface="Times New Roman" pitchFamily="18" charset="0"/>
                <a:sym typeface="Symbol" pitchFamily="18" charset="2"/>
              </a:rPr>
              <a:t>, 1  </a:t>
            </a:r>
            <a:r>
              <a:rPr lang="en-US" altLang="ja-JP" sz="2400" i="1" dirty="0" err="1" smtClean="0">
                <a:latin typeface="Times New Roman" pitchFamily="18" charset="0"/>
                <a:cs typeface="Times New Roman" pitchFamily="18" charset="0"/>
                <a:sym typeface="Symbol" pitchFamily="18" charset="2"/>
              </a:rPr>
              <a:t>i</a:t>
            </a:r>
            <a:r>
              <a:rPr lang="en-US" altLang="ja-JP" sz="2400" dirty="0" smtClean="0">
                <a:latin typeface="Times New Roman" pitchFamily="18" charset="0"/>
                <a:cs typeface="Times New Roman" pitchFamily="18" charset="0"/>
                <a:sym typeface="Symbol" pitchFamily="18" charset="2"/>
              </a:rPr>
              <a:t>  |children(</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dirty="0" smtClean="0"/>
              <a:t>, </a:t>
            </a:r>
            <a:br>
              <a:rPr lang="en-US" altLang="ja-JP" sz="2400" dirty="0" smtClean="0"/>
            </a:b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ch</a:t>
            </a:r>
            <a:r>
              <a:rPr lang="en-US" altLang="ja-JP" sz="2400" i="1" baseline="-25000" dirty="0" smtClean="0">
                <a:latin typeface="Times New Roman" pitchFamily="18" charset="0"/>
                <a:cs typeface="Times New Roman" pitchFamily="18" charset="0"/>
                <a:sym typeface="Symbol" pitchFamily="18" charset="2"/>
              </a:rPr>
              <a:t>i</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ch</a:t>
            </a:r>
            <a:r>
              <a:rPr lang="en-US" altLang="ja-JP" sz="2400" i="1" baseline="-25000" dirty="0" smtClean="0">
                <a:latin typeface="Times New Roman" pitchFamily="18" charset="0"/>
                <a:cs typeface="Times New Roman" pitchFamily="18" charset="0"/>
                <a:sym typeface="Symbol" pitchFamily="18" charset="2"/>
              </a:rPr>
              <a:t>i</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kumimoji="1" lang="ja-JP" altLang="en-US" sz="2400" dirty="0"/>
          </a:p>
        </p:txBody>
      </p:sp>
      <p:sp>
        <p:nvSpPr>
          <p:cNvPr id="3" name="タイトル 2"/>
          <p:cNvSpPr>
            <a:spLocks noGrp="1"/>
          </p:cNvSpPr>
          <p:nvPr>
            <p:ph type="title"/>
          </p:nvPr>
        </p:nvSpPr>
        <p:spPr/>
        <p:txBody>
          <a:bodyPr/>
          <a:lstStyle/>
          <a:p>
            <a:r>
              <a:rPr lang="en-US" altLang="ja-JP" dirty="0" smtClean="0"/>
              <a:t>Conditions for </a:t>
            </a:r>
            <a:r>
              <a:rPr lang="en-US" altLang="ja-JP" i="1" dirty="0" smtClean="0">
                <a:latin typeface="+mn-lt"/>
              </a:rPr>
              <a:t>g</a:t>
            </a:r>
            <a:r>
              <a:rPr lang="en-US" altLang="ja-JP" dirty="0" smtClean="0"/>
              <a:t> to hold</a:t>
            </a:r>
            <a:endParaRPr kumimoji="1" lang="ja-JP" altLang="en-US" dirty="0"/>
          </a:p>
        </p:txBody>
      </p:sp>
      <p:sp>
        <p:nvSpPr>
          <p:cNvPr id="64" name="円/楕円 63"/>
          <p:cNvSpPr/>
          <p:nvPr/>
        </p:nvSpPr>
        <p:spPr>
          <a:xfrm>
            <a:off x="6990473" y="530124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i="1" dirty="0" smtClean="0">
                <a:solidFill>
                  <a:schemeClr val="tx1"/>
                </a:solidFill>
              </a:rPr>
              <a:t>v</a:t>
            </a:r>
            <a:endParaRPr kumimoji="1" lang="ja-JP" altLang="en-US" sz="2400" i="1" dirty="0">
              <a:solidFill>
                <a:schemeClr val="tx1"/>
              </a:solidFill>
            </a:endParaRPr>
          </a:p>
        </p:txBody>
      </p:sp>
      <p:cxnSp>
        <p:nvCxnSpPr>
          <p:cNvPr id="67" name="直線コネクタ 66"/>
          <p:cNvCxnSpPr>
            <a:stCxn id="170" idx="0"/>
            <a:endCxn id="64" idx="2"/>
          </p:cNvCxnSpPr>
          <p:nvPr/>
        </p:nvCxnSpPr>
        <p:spPr>
          <a:xfrm rot="5400000" flipH="1" flipV="1">
            <a:off x="6249288" y="5424120"/>
            <a:ext cx="720064" cy="76230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7236296" y="60932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98" name="正方形/長方形 97"/>
          <p:cNvSpPr/>
          <p:nvPr/>
        </p:nvSpPr>
        <p:spPr>
          <a:xfrm>
            <a:off x="6579252" y="563163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101" name="正方形/長方形 100"/>
          <p:cNvSpPr/>
          <p:nvPr/>
        </p:nvSpPr>
        <p:spPr>
          <a:xfrm>
            <a:off x="6156176" y="563163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cxnSp>
        <p:nvCxnSpPr>
          <p:cNvPr id="161" name="直線コネクタ 160"/>
          <p:cNvCxnSpPr>
            <a:stCxn id="64" idx="5"/>
            <a:endCxn id="84" idx="0"/>
          </p:cNvCxnSpPr>
          <p:nvPr/>
        </p:nvCxnSpPr>
        <p:spPr>
          <a:xfrm rot="16200000" flipH="1">
            <a:off x="7053190" y="5730169"/>
            <a:ext cx="546233" cy="18002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2" name="正方形/長方形 161"/>
          <p:cNvSpPr/>
          <p:nvPr/>
        </p:nvSpPr>
        <p:spPr>
          <a:xfrm>
            <a:off x="7668344" y="561903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e</a:t>
            </a:r>
            <a:endParaRPr lang="ja-JP" altLang="en-US" sz="2400" dirty="0">
              <a:latin typeface="Courier New" pitchFamily="49" charset="0"/>
              <a:cs typeface="Courier New" pitchFamily="49" charset="0"/>
            </a:endParaRPr>
          </a:p>
        </p:txBody>
      </p:sp>
      <p:cxnSp>
        <p:nvCxnSpPr>
          <p:cNvPr id="165" name="直線コネクタ 164"/>
          <p:cNvCxnSpPr>
            <a:stCxn id="64" idx="3"/>
            <a:endCxn id="168" idx="0"/>
          </p:cNvCxnSpPr>
          <p:nvPr/>
        </p:nvCxnSpPr>
        <p:spPr>
          <a:xfrm rot="5400000">
            <a:off x="6609305" y="5741990"/>
            <a:ext cx="618273" cy="2284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8" name="円/楕円 167"/>
          <p:cNvSpPr/>
          <p:nvPr/>
        </p:nvSpPr>
        <p:spPr>
          <a:xfrm>
            <a:off x="6660232" y="616533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70" name="円/楕円 169"/>
          <p:cNvSpPr/>
          <p:nvPr/>
        </p:nvSpPr>
        <p:spPr>
          <a:xfrm>
            <a:off x="6084168" y="61653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72" name="正方形/長方形 171"/>
          <p:cNvSpPr/>
          <p:nvPr/>
        </p:nvSpPr>
        <p:spPr>
          <a:xfrm>
            <a:off x="7020272" y="563163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d</a:t>
            </a:r>
            <a:endParaRPr lang="ja-JP" altLang="en-US" sz="2400" dirty="0">
              <a:latin typeface="Courier New" pitchFamily="49" charset="0"/>
              <a:cs typeface="Courier New" pitchFamily="49" charset="0"/>
            </a:endParaRPr>
          </a:p>
        </p:txBody>
      </p:sp>
      <p:sp>
        <p:nvSpPr>
          <p:cNvPr id="173" name="円/楕円 172"/>
          <p:cNvSpPr/>
          <p:nvPr/>
        </p:nvSpPr>
        <p:spPr>
          <a:xfrm>
            <a:off x="7884368" y="61653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cxnSp>
        <p:nvCxnSpPr>
          <p:cNvPr id="179" name="直線コネクタ 178"/>
          <p:cNvCxnSpPr>
            <a:stCxn id="64" idx="6"/>
            <a:endCxn id="173" idx="0"/>
          </p:cNvCxnSpPr>
          <p:nvPr/>
        </p:nvCxnSpPr>
        <p:spPr>
          <a:xfrm>
            <a:off x="7278473" y="5445240"/>
            <a:ext cx="749895" cy="72006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2" name="円/楕円 181"/>
          <p:cNvSpPr/>
          <p:nvPr/>
        </p:nvSpPr>
        <p:spPr>
          <a:xfrm>
            <a:off x="6990473" y="29969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i="1" dirty="0">
              <a:solidFill>
                <a:schemeClr val="tx1"/>
              </a:solidFill>
            </a:endParaRPr>
          </a:p>
        </p:txBody>
      </p:sp>
      <p:cxnSp>
        <p:nvCxnSpPr>
          <p:cNvPr id="183" name="直線コネクタ 182"/>
          <p:cNvCxnSpPr>
            <a:stCxn id="191" idx="0"/>
            <a:endCxn id="182" idx="3"/>
          </p:cNvCxnSpPr>
          <p:nvPr/>
        </p:nvCxnSpPr>
        <p:spPr>
          <a:xfrm rot="5400000" flipH="1" flipV="1">
            <a:off x="6645325" y="3473723"/>
            <a:ext cx="618241" cy="15641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4" name="正方形/長方形 183"/>
          <p:cNvSpPr/>
          <p:nvPr/>
        </p:nvSpPr>
        <p:spPr>
          <a:xfrm>
            <a:off x="6156176" y="378904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86" name="正方形/長方形 185"/>
          <p:cNvSpPr/>
          <p:nvPr/>
        </p:nvSpPr>
        <p:spPr>
          <a:xfrm>
            <a:off x="6363228" y="321300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cxnSp>
        <p:nvCxnSpPr>
          <p:cNvPr id="187" name="直線コネクタ 186"/>
          <p:cNvCxnSpPr>
            <a:stCxn id="182" idx="2"/>
            <a:endCxn id="184" idx="0"/>
          </p:cNvCxnSpPr>
          <p:nvPr/>
        </p:nvCxnSpPr>
        <p:spPr>
          <a:xfrm rot="10800000" flipV="1">
            <a:off x="6336197" y="3140984"/>
            <a:ext cx="654277" cy="648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9" name="直線コネクタ 188"/>
          <p:cNvCxnSpPr>
            <a:stCxn id="182" idx="5"/>
            <a:endCxn id="190" idx="0"/>
          </p:cNvCxnSpPr>
          <p:nvPr/>
        </p:nvCxnSpPr>
        <p:spPr>
          <a:xfrm rot="16200000" flipH="1">
            <a:off x="7035164" y="3443939"/>
            <a:ext cx="618273" cy="21600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0" name="円/楕円 189"/>
          <p:cNvSpPr/>
          <p:nvPr/>
        </p:nvSpPr>
        <p:spPr>
          <a:xfrm>
            <a:off x="7308304" y="3861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91" name="円/楕円 190"/>
          <p:cNvSpPr/>
          <p:nvPr/>
        </p:nvSpPr>
        <p:spPr>
          <a:xfrm>
            <a:off x="6732240" y="386104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sp>
        <p:nvSpPr>
          <p:cNvPr id="193" name="円/楕円 192"/>
          <p:cNvSpPr/>
          <p:nvPr/>
        </p:nvSpPr>
        <p:spPr>
          <a:xfrm>
            <a:off x="7884368" y="386104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solidFill>
                <a:schemeClr val="tx1"/>
              </a:solidFill>
            </a:endParaRPr>
          </a:p>
        </p:txBody>
      </p:sp>
      <p:cxnSp>
        <p:nvCxnSpPr>
          <p:cNvPr id="194" name="直線コネクタ 193"/>
          <p:cNvCxnSpPr>
            <a:stCxn id="182" idx="6"/>
            <a:endCxn id="193" idx="0"/>
          </p:cNvCxnSpPr>
          <p:nvPr/>
        </p:nvCxnSpPr>
        <p:spPr>
          <a:xfrm>
            <a:off x="7278473" y="3140984"/>
            <a:ext cx="749895" cy="72006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899592" y="1268760"/>
            <a:ext cx="7344816" cy="93610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Infer the first character of the string of each edge, namely, a labeling function</a:t>
            </a:r>
            <a:r>
              <a:rPr lang="ja-JP" altLang="en-US" sz="2800" dirty="0" smtClean="0"/>
              <a:t> </a:t>
            </a:r>
            <a:r>
              <a:rPr lang="en-US" altLang="ja-JP" sz="2800" i="1" dirty="0" smtClean="0"/>
              <a:t>g</a:t>
            </a:r>
            <a:r>
              <a:rPr lang="en-US" altLang="ja-JP" sz="2800" dirty="0" smtClean="0"/>
              <a:t> : E </a:t>
            </a:r>
            <a:r>
              <a:rPr lang="en-US" altLang="ja-JP" sz="2800" dirty="0" smtClean="0">
                <a:latin typeface="Times New Roman" pitchFamily="18" charset="0"/>
                <a:cs typeface="Times New Roman" pitchFamily="18" charset="0"/>
                <a:sym typeface="Symbol" pitchFamily="18" charset="2"/>
              </a:rPr>
              <a:t> </a:t>
            </a:r>
            <a:r>
              <a:rPr lang="en-US" altLang="ja-JP" sz="2800" dirty="0" smtClean="0">
                <a:solidFill>
                  <a:srgbClr val="000000"/>
                </a:solidFill>
                <a:latin typeface="Times New Roman" pitchFamily="18" charset="0"/>
                <a:cs typeface="Times New Roman" pitchFamily="18" charset="0"/>
                <a:sym typeface="Symbol" pitchFamily="18" charset="2"/>
              </a:rPr>
              <a:t>∪{</a:t>
            </a:r>
            <a:r>
              <a:rPr lang="en-US" altLang="ja-JP" sz="2800" dirty="0" smtClean="0">
                <a:solidFill>
                  <a:srgbClr val="000000"/>
                </a:solidFill>
                <a:latin typeface="Courier New" pitchFamily="49" charset="0"/>
                <a:cs typeface="Courier New" pitchFamily="49" charset="0"/>
                <a:sym typeface="Symbol" pitchFamily="18" charset="2"/>
              </a:rPr>
              <a:t>$</a:t>
            </a:r>
            <a:r>
              <a:rPr lang="en-US" altLang="ja-JP" sz="2800" dirty="0" smtClean="0">
                <a:solidFill>
                  <a:srgbClr val="000000"/>
                </a:solidFill>
                <a:latin typeface="Times New Roman" pitchFamily="18" charset="0"/>
                <a:cs typeface="Times New Roman" pitchFamily="18" charset="0"/>
                <a:sym typeface="Symbol" pitchFamily="18" charset="2"/>
              </a:rPr>
              <a:t>}.</a:t>
            </a:r>
            <a:endParaRPr lang="ja-JP" alt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14282" y="2276872"/>
            <a:ext cx="8715436" cy="3849291"/>
          </a:xfrm>
        </p:spPr>
        <p:txBody>
          <a:bodyPr/>
          <a:lstStyle/>
          <a:p>
            <a:pPr marL="514350" indent="-514350">
              <a:buFont typeface="+mj-lt"/>
              <a:buAutoNum type="arabicPeriod" startAt="3"/>
            </a:pPr>
            <a:r>
              <a:rPr lang="en-US" altLang="ja-JP" dirty="0" smtClean="0">
                <a:latin typeface="Times New Roman" pitchFamily="18" charset="0"/>
                <a:cs typeface="Times New Roman" pitchFamily="18" charset="0"/>
                <a:sym typeface="Symbol" pitchFamily="18" charset="2"/>
              </a:rPr>
              <a:t>Condition on links of parent-child nodes.</a:t>
            </a:r>
            <a:br>
              <a:rPr lang="en-US" altLang="ja-JP"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 </a:t>
            </a:r>
            <a:r>
              <a:rPr lang="en-US" altLang="ja-JP" sz="2400" i="1" dirty="0" smtClean="0"/>
              <a:t>v</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r>
              <a:rPr lang="en-US" altLang="ja-JP" sz="2400" dirty="0" smtClean="0">
                <a:latin typeface="Times New Roman" pitchFamily="18" charset="0"/>
                <a:cs typeface="Times New Roman" pitchFamily="18" charset="0"/>
                <a:sym typeface="Symbol" pitchFamily="18" charset="2"/>
              </a:rPr>
              <a:t>  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dirty="0" smtClean="0"/>
              <a:t>, </a:t>
            </a:r>
            <a:br>
              <a:rPr lang="en-US" altLang="ja-JP" sz="2400" dirty="0" smtClean="0"/>
            </a:br>
            <a:r>
              <a:rPr lang="en-US" altLang="ja-JP" sz="2400" dirty="0" smtClean="0"/>
              <a:t>there exists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 children( </a:t>
            </a:r>
            <a:r>
              <a:rPr lang="en-US" altLang="ja-JP" sz="2400" i="1" dirty="0" smtClean="0">
                <a:latin typeface="Times New Roman" pitchFamily="18" charset="0"/>
                <a:cs typeface="Times New Roman" pitchFamily="18" charset="0"/>
                <a:sym typeface="Symbol" pitchFamily="18" charset="2"/>
              </a:rPr>
              <a:t>f</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r>
              <a:rPr lang="en-US" altLang="ja-JP" sz="2400" dirty="0" smtClean="0">
                <a:latin typeface="Times New Roman" pitchFamily="18" charset="0"/>
                <a:cs typeface="Times New Roman" pitchFamily="18" charset="0"/>
                <a:sym typeface="Symbol" pitchFamily="18" charset="2"/>
              </a:rPr>
              <a:t>)) </a:t>
            </a:r>
            <a:r>
              <a:rPr lang="en-US" altLang="ja-JP" sz="2400" dirty="0" err="1" smtClean="0"/>
              <a:t>s.t</a:t>
            </a:r>
            <a:r>
              <a:rPr lang="en-US" altLang="ja-JP" sz="2400" dirty="0" smtClean="0"/>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br>
              <a:rPr lang="en-US" altLang="ja-JP" sz="2400"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In addition, if </a:t>
            </a:r>
            <a:r>
              <a:rPr lang="en-US" altLang="ja-JP" sz="2400" i="1" dirty="0" smtClean="0"/>
              <a:t>v</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a:t>
            </a:r>
            <a:r>
              <a:rPr lang="en-US" altLang="ja-JP" sz="2400" baseline="-25000" dirty="0" smtClean="0"/>
              <a:t>in</a:t>
            </a:r>
            <a:r>
              <a:rPr lang="ja-JP" altLang="en-US" sz="2400"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then</a:t>
            </a:r>
            <a:r>
              <a:rPr lang="ja-JP" altLang="en-US"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V(</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t>Conditions for </a:t>
            </a:r>
            <a:r>
              <a:rPr lang="en-US" altLang="ja-JP" i="1" dirty="0" smtClean="0">
                <a:latin typeface="+mj-lt"/>
              </a:rPr>
              <a:t>g</a:t>
            </a:r>
            <a:r>
              <a:rPr lang="en-US" altLang="ja-JP" dirty="0" smtClean="0"/>
              <a:t> to hold</a:t>
            </a:r>
            <a:endParaRPr kumimoji="1" lang="ja-JP" altLang="en-US" dirty="0"/>
          </a:p>
        </p:txBody>
      </p:sp>
      <p:sp>
        <p:nvSpPr>
          <p:cNvPr id="30" name="円/楕円 29"/>
          <p:cNvSpPr/>
          <p:nvPr/>
        </p:nvSpPr>
        <p:spPr>
          <a:xfrm>
            <a:off x="2683773"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p>
        </p:txBody>
      </p:sp>
      <p:cxnSp>
        <p:nvCxnSpPr>
          <p:cNvPr id="31" name="直線コネクタ 30"/>
          <p:cNvCxnSpPr>
            <a:stCxn id="30" idx="4"/>
            <a:endCxn id="38" idx="0"/>
          </p:cNvCxnSpPr>
          <p:nvPr/>
        </p:nvCxnSpPr>
        <p:spPr>
          <a:xfrm rot="16200000" flipH="1">
            <a:off x="2372376" y="5612556"/>
            <a:ext cx="1142868" cy="2320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5509591" y="3903439"/>
            <a:ext cx="790601" cy="461665"/>
          </a:xfrm>
          <a:prstGeom prst="rect">
            <a:avLst/>
          </a:prstGeom>
        </p:spPr>
        <p:txBody>
          <a:bodyPr wrap="none">
            <a:spAutoFit/>
          </a:bodyPr>
          <a:lstStyle/>
          <a:p>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a:t>
            </a:r>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r>
              <a:rPr lang="en-US" altLang="ja-JP" sz="2400" dirty="0" smtClean="0">
                <a:latin typeface="Times New Roman" pitchFamily="18" charset="0"/>
                <a:cs typeface="Times New Roman" pitchFamily="18" charset="0"/>
                <a:sym typeface="Symbol" pitchFamily="18" charset="2"/>
              </a:rPr>
              <a:t>)</a:t>
            </a:r>
            <a:endParaRPr lang="ja-JP" altLang="en-US" sz="2400" dirty="0"/>
          </a:p>
        </p:txBody>
      </p:sp>
      <p:cxnSp>
        <p:nvCxnSpPr>
          <p:cNvPr id="58" name="直線コネクタ 69"/>
          <p:cNvCxnSpPr>
            <a:stCxn id="55" idx="2"/>
            <a:endCxn id="30" idx="7"/>
          </p:cNvCxnSpPr>
          <p:nvPr/>
        </p:nvCxnSpPr>
        <p:spPr>
          <a:xfrm rot="10800000" flipV="1">
            <a:off x="2929597" y="4293079"/>
            <a:ext cx="227445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2267744" y="4653136"/>
            <a:ext cx="423514" cy="461665"/>
          </a:xfrm>
          <a:prstGeom prst="rect">
            <a:avLst/>
          </a:prstGeom>
        </p:spPr>
        <p:txBody>
          <a:bodyPr wrap="none">
            <a:spAutoFit/>
          </a:bodyPr>
          <a:lstStyle/>
          <a:p>
            <a:r>
              <a:rPr lang="en-US" altLang="ja-JP" sz="2400" i="1" dirty="0" err="1" smtClean="0">
                <a:latin typeface="Times New Roman" pitchFamily="18" charset="0"/>
                <a:cs typeface="Times New Roman" pitchFamily="18" charset="0"/>
                <a:sym typeface="Symbol" pitchFamily="18" charset="2"/>
              </a:rPr>
              <a:t>v</a:t>
            </a:r>
            <a:r>
              <a:rPr lang="en-US" altLang="ja-JP" sz="2400" baseline="-25000" dirty="0" err="1" smtClean="0">
                <a:latin typeface="Times New Roman" pitchFamily="18" charset="0"/>
                <a:cs typeface="Times New Roman" pitchFamily="18" charset="0"/>
                <a:sym typeface="Symbol" pitchFamily="18" charset="2"/>
              </a:rPr>
              <a:t>p</a:t>
            </a:r>
            <a:endParaRPr lang="ja-JP" altLang="en-US" sz="2400" dirty="0"/>
          </a:p>
        </p:txBody>
      </p:sp>
      <p:sp>
        <p:nvSpPr>
          <p:cNvPr id="68" name="二等辺三角形 67"/>
          <p:cNvSpPr/>
          <p:nvPr/>
        </p:nvSpPr>
        <p:spPr>
          <a:xfrm>
            <a:off x="3995936" y="5013176"/>
            <a:ext cx="2952328" cy="165618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5" name="円/楕円 54"/>
          <p:cNvSpPr/>
          <p:nvPr/>
        </p:nvSpPr>
        <p:spPr>
          <a:xfrm>
            <a:off x="5204053"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i="1" dirty="0"/>
          </a:p>
        </p:txBody>
      </p:sp>
      <p:sp>
        <p:nvSpPr>
          <p:cNvPr id="38" name="円/楕円 37"/>
          <p:cNvSpPr/>
          <p:nvPr/>
        </p:nvSpPr>
        <p:spPr>
          <a:xfrm>
            <a:off x="2915848" y="63000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69"/>
          <p:cNvCxnSpPr>
            <a:stCxn id="57" idx="2"/>
            <a:endCxn id="38" idx="6"/>
          </p:cNvCxnSpPr>
          <p:nvPr/>
        </p:nvCxnSpPr>
        <p:spPr>
          <a:xfrm rot="10800000" flipV="1">
            <a:off x="3203848" y="5877288"/>
            <a:ext cx="1800232" cy="56674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57" name="円/楕円 56"/>
          <p:cNvSpPr/>
          <p:nvPr/>
        </p:nvSpPr>
        <p:spPr>
          <a:xfrm>
            <a:off x="5004080" y="573328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2627784" y="6135687"/>
            <a:ext cx="320922" cy="461665"/>
          </a:xfrm>
          <a:prstGeom prst="rect">
            <a:avLst/>
          </a:prstGeom>
        </p:spPr>
        <p:txBody>
          <a:bodyPr wrap="none">
            <a:spAutoFit/>
          </a:bodyPr>
          <a:lstStyle/>
          <a:p>
            <a:r>
              <a:rPr lang="en-US" altLang="ja-JP" sz="2400" i="1" dirty="0" smtClean="0">
                <a:latin typeface="Times New Roman" pitchFamily="18" charset="0"/>
                <a:cs typeface="Times New Roman" pitchFamily="18" charset="0"/>
                <a:sym typeface="Symbol" pitchFamily="18" charset="2"/>
              </a:rPr>
              <a:t>v</a:t>
            </a:r>
            <a:endParaRPr lang="ja-JP" altLang="en-US" sz="2400" dirty="0"/>
          </a:p>
        </p:txBody>
      </p:sp>
      <p:sp>
        <p:nvSpPr>
          <p:cNvPr id="70" name="正方形/長方形 69"/>
          <p:cNvSpPr/>
          <p:nvPr/>
        </p:nvSpPr>
        <p:spPr>
          <a:xfrm>
            <a:off x="2843808" y="515719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sym typeface="Symbol" pitchFamily="18" charset="2"/>
              </a:rPr>
              <a:t>c</a:t>
            </a:r>
            <a:endParaRPr lang="ja-JP" altLang="en-US" sz="2400" dirty="0">
              <a:latin typeface="Courier New" pitchFamily="49" charset="0"/>
              <a:cs typeface="Courier New" pitchFamily="49" charset="0"/>
            </a:endParaRPr>
          </a:p>
        </p:txBody>
      </p:sp>
      <p:cxnSp>
        <p:nvCxnSpPr>
          <p:cNvPr id="72" name="直線コネクタ 71"/>
          <p:cNvCxnSpPr>
            <a:stCxn id="55" idx="4"/>
            <a:endCxn id="68" idx="0"/>
          </p:cNvCxnSpPr>
          <p:nvPr/>
        </p:nvCxnSpPr>
        <p:spPr>
          <a:xfrm rot="16200000" flipH="1">
            <a:off x="5122028" y="4663104"/>
            <a:ext cx="576096" cy="12404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5" name="円/楕円 74"/>
          <p:cNvSpPr/>
          <p:nvPr/>
        </p:nvSpPr>
        <p:spPr>
          <a:xfrm>
            <a:off x="5330717" y="48691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5580112" y="4725144"/>
            <a:ext cx="338554" cy="461665"/>
          </a:xfrm>
          <a:prstGeom prst="rect">
            <a:avLst/>
          </a:prstGeom>
        </p:spPr>
        <p:txBody>
          <a:bodyPr wrap="none">
            <a:spAutoFit/>
          </a:bodyPr>
          <a:lstStyle/>
          <a:p>
            <a:r>
              <a:rPr lang="en-US" altLang="ja-JP" sz="2400" i="1" dirty="0" smtClean="0">
                <a:latin typeface="Times New Roman" pitchFamily="18" charset="0"/>
                <a:cs typeface="Times New Roman" pitchFamily="18" charset="0"/>
                <a:sym typeface="Symbol" pitchFamily="18" charset="2"/>
              </a:rPr>
              <a:t>u</a:t>
            </a:r>
            <a:endParaRPr lang="ja-JP" altLang="en-US" sz="2400" dirty="0"/>
          </a:p>
        </p:txBody>
      </p:sp>
      <p:sp>
        <p:nvSpPr>
          <p:cNvPr id="77" name="正方形/長方形 76"/>
          <p:cNvSpPr/>
          <p:nvPr/>
        </p:nvSpPr>
        <p:spPr>
          <a:xfrm>
            <a:off x="5364088" y="4397042"/>
            <a:ext cx="369012" cy="461665"/>
          </a:xfrm>
          <a:prstGeom prst="rect">
            <a:avLst/>
          </a:prstGeom>
        </p:spPr>
        <p:txBody>
          <a:bodyPr wrap="none">
            <a:spAutoFit/>
          </a:bodyPr>
          <a:lstStyle/>
          <a:p>
            <a:pPr lvl="0"/>
            <a:r>
              <a:rPr lang="en-US" altLang="ja-JP" sz="2400" dirty="0" smtClean="0">
                <a:solidFill>
                  <a:prstClr val="black"/>
                </a:solidFill>
                <a:latin typeface="Courier New" pitchFamily="49" charset="0"/>
                <a:cs typeface="Courier New" pitchFamily="49" charset="0"/>
                <a:sym typeface="Symbol" pitchFamily="18" charset="2"/>
              </a:rPr>
              <a:t>c</a:t>
            </a:r>
            <a:endParaRPr lang="ja-JP" altLang="en-US" sz="2400" dirty="0">
              <a:solidFill>
                <a:prstClr val="black"/>
              </a:solidFill>
              <a:latin typeface="Courier New" pitchFamily="49" charset="0"/>
              <a:cs typeface="Courier New" pitchFamily="49" charset="0"/>
            </a:endParaRPr>
          </a:p>
        </p:txBody>
      </p:sp>
      <p:sp>
        <p:nvSpPr>
          <p:cNvPr id="20" name="正方形/長方形 19"/>
          <p:cNvSpPr/>
          <p:nvPr/>
        </p:nvSpPr>
        <p:spPr>
          <a:xfrm>
            <a:off x="5292080" y="5487615"/>
            <a:ext cx="688009" cy="461665"/>
          </a:xfrm>
          <a:prstGeom prst="rect">
            <a:avLst/>
          </a:prstGeom>
        </p:spPr>
        <p:txBody>
          <a:bodyPr wrap="none">
            <a:spAutoFit/>
          </a:bodyPr>
          <a:lstStyle/>
          <a:p>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lang="ja-JP" altLang="en-US" sz="2400" dirty="0"/>
          </a:p>
        </p:txBody>
      </p:sp>
      <p:sp>
        <p:nvSpPr>
          <p:cNvPr id="23" name="正方形/長方形 22"/>
          <p:cNvSpPr/>
          <p:nvPr/>
        </p:nvSpPr>
        <p:spPr>
          <a:xfrm>
            <a:off x="899592" y="1268760"/>
            <a:ext cx="7344816" cy="93610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Infer the first character of the string of each edge, namely, a labeling function</a:t>
            </a:r>
            <a:r>
              <a:rPr lang="ja-JP" altLang="en-US" sz="2800" dirty="0" smtClean="0"/>
              <a:t> </a:t>
            </a:r>
            <a:r>
              <a:rPr lang="en-US" altLang="ja-JP" sz="2800" i="1" dirty="0" smtClean="0"/>
              <a:t>g</a:t>
            </a:r>
            <a:r>
              <a:rPr lang="en-US" altLang="ja-JP" sz="2800" dirty="0" smtClean="0"/>
              <a:t> : E </a:t>
            </a:r>
            <a:r>
              <a:rPr lang="en-US" altLang="ja-JP" sz="2800" dirty="0" smtClean="0">
                <a:latin typeface="Times New Roman" pitchFamily="18" charset="0"/>
                <a:cs typeface="Times New Roman" pitchFamily="18" charset="0"/>
                <a:sym typeface="Symbol" pitchFamily="18" charset="2"/>
              </a:rPr>
              <a:t> </a:t>
            </a:r>
            <a:r>
              <a:rPr lang="en-US" altLang="ja-JP" sz="2800" dirty="0" smtClean="0">
                <a:solidFill>
                  <a:srgbClr val="000000"/>
                </a:solidFill>
                <a:latin typeface="Times New Roman" pitchFamily="18" charset="0"/>
                <a:cs typeface="Times New Roman" pitchFamily="18" charset="0"/>
                <a:sym typeface="Symbol" pitchFamily="18" charset="2"/>
              </a:rPr>
              <a:t>∪{</a:t>
            </a:r>
            <a:r>
              <a:rPr lang="en-US" altLang="ja-JP" sz="2800" dirty="0" smtClean="0">
                <a:solidFill>
                  <a:srgbClr val="000000"/>
                </a:solidFill>
                <a:latin typeface="Courier New" pitchFamily="49" charset="0"/>
                <a:cs typeface="Courier New" pitchFamily="49" charset="0"/>
                <a:sym typeface="Symbol" pitchFamily="18" charset="2"/>
              </a:rPr>
              <a:t>$</a:t>
            </a:r>
            <a:r>
              <a:rPr lang="en-US" altLang="ja-JP" sz="2800" dirty="0" smtClean="0">
                <a:solidFill>
                  <a:srgbClr val="000000"/>
                </a:solidFill>
                <a:latin typeface="Times New Roman" pitchFamily="18" charset="0"/>
                <a:cs typeface="Times New Roman" pitchFamily="18" charset="0"/>
                <a:sym typeface="Symbol" pitchFamily="18" charset="2"/>
              </a:rPr>
              <a:t>}.</a:t>
            </a:r>
            <a:endParaRPr lang="ja-JP"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sym typeface="Symbol" pitchFamily="18" charset="2"/>
              </a:rPr>
              <a:t>By Condition 3, the labels for inner edges (edges from inner nodes to inner nodes)</a:t>
            </a:r>
            <a:r>
              <a:rPr lang="ja-JP" altLang="en-US" dirty="0" smtClean="0">
                <a:sym typeface="Symbol" pitchFamily="18" charset="2"/>
              </a:rPr>
              <a:t> </a:t>
            </a:r>
            <a:r>
              <a:rPr lang="en-US" altLang="ja-JP" dirty="0" smtClean="0">
                <a:sym typeface="Symbol" pitchFamily="18" charset="2"/>
              </a:rPr>
              <a:t>can be uniquely determined.</a:t>
            </a:r>
          </a:p>
          <a:p>
            <a:r>
              <a:rPr lang="en-US" altLang="ja-JP" dirty="0" smtClean="0">
                <a:sym typeface="Symbol" pitchFamily="18" charset="2"/>
              </a:rPr>
              <a:t>If the determined labels contradict Condition 2, </a:t>
            </a:r>
            <a:br>
              <a:rPr lang="en-US" altLang="ja-JP" dirty="0" smtClean="0">
                <a:sym typeface="Symbol" pitchFamily="18" charset="2"/>
              </a:rPr>
            </a:br>
            <a:r>
              <a:rPr lang="en-US" altLang="ja-JP" dirty="0" smtClean="0">
                <a:sym typeface="Symbol" pitchFamily="18" charset="2"/>
              </a:rPr>
              <a:t>the input turns out to be invalid.</a:t>
            </a:r>
          </a:p>
        </p:txBody>
      </p:sp>
      <p:sp>
        <p:nvSpPr>
          <p:cNvPr id="3" name="タイトル 2"/>
          <p:cNvSpPr>
            <a:spLocks noGrp="1"/>
          </p:cNvSpPr>
          <p:nvPr>
            <p:ph type="title"/>
          </p:nvPr>
        </p:nvSpPr>
        <p:spPr/>
        <p:txBody>
          <a:bodyPr/>
          <a:lstStyle/>
          <a:p>
            <a:r>
              <a:rPr lang="en-US" altLang="ja-JP" dirty="0" smtClean="0"/>
              <a:t>Labels for Inner Edges</a:t>
            </a:r>
            <a:endParaRPr lang="ja-JP" altLang="en-US" dirty="0"/>
          </a:p>
        </p:txBody>
      </p:sp>
      <p:sp>
        <p:nvSpPr>
          <p:cNvPr id="28" name="円/楕円 27"/>
          <p:cNvSpPr/>
          <p:nvPr/>
        </p:nvSpPr>
        <p:spPr>
          <a:xfrm>
            <a:off x="2555776" y="364502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29" name="円/楕円 28"/>
          <p:cNvSpPr/>
          <p:nvPr/>
        </p:nvSpPr>
        <p:spPr>
          <a:xfrm>
            <a:off x="1979744" y="422108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a:stCxn id="29" idx="7"/>
            <a:endCxn id="28" idx="3"/>
          </p:cNvCxnSpPr>
          <p:nvPr/>
        </p:nvCxnSpPr>
        <p:spPr>
          <a:xfrm rot="5400000" flipH="1" flipV="1">
            <a:off x="2225551" y="3890863"/>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3" name="円/楕円 32"/>
          <p:cNvSpPr/>
          <p:nvPr/>
        </p:nvSpPr>
        <p:spPr>
          <a:xfrm>
            <a:off x="2411760" y="544522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a:stCxn id="33" idx="0"/>
            <a:endCxn id="29" idx="5"/>
          </p:cNvCxnSpPr>
          <p:nvPr/>
        </p:nvCxnSpPr>
        <p:spPr>
          <a:xfrm rot="16200000" flipV="1">
            <a:off x="1901508" y="4790971"/>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42" idx="0"/>
            <a:endCxn id="51" idx="4"/>
          </p:cNvCxnSpPr>
          <p:nvPr/>
        </p:nvCxnSpPr>
        <p:spPr>
          <a:xfrm rot="16200000" flipV="1">
            <a:off x="1421642" y="5211190"/>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43" idx="0"/>
            <a:endCxn id="33" idx="3"/>
          </p:cNvCxnSpPr>
          <p:nvPr/>
        </p:nvCxnSpPr>
        <p:spPr>
          <a:xfrm rot="5400000" flipH="1" flipV="1">
            <a:off x="2177718" y="5817078"/>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46" idx="3"/>
            <a:endCxn id="40" idx="0"/>
          </p:cNvCxnSpPr>
          <p:nvPr/>
        </p:nvCxnSpPr>
        <p:spPr>
          <a:xfrm rot="5400000">
            <a:off x="3401855" y="5169005"/>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46" idx="5"/>
            <a:endCxn id="41" idx="0"/>
          </p:cNvCxnSpPr>
          <p:nvPr/>
        </p:nvCxnSpPr>
        <p:spPr>
          <a:xfrm rot="16200000" flipH="1">
            <a:off x="3755705" y="5168988"/>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347864"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1" name="正方形/長方形 40"/>
          <p:cNvSpPr/>
          <p:nvPr/>
        </p:nvSpPr>
        <p:spPr>
          <a:xfrm>
            <a:off x="3851920"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2" name="正方形/長方形 41"/>
          <p:cNvSpPr/>
          <p:nvPr/>
        </p:nvSpPr>
        <p:spPr>
          <a:xfrm>
            <a:off x="1475656"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3" name="正方形/長方形 42"/>
          <p:cNvSpPr/>
          <p:nvPr/>
        </p:nvSpPr>
        <p:spPr>
          <a:xfrm>
            <a:off x="2123728" y="60932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4" name="正方形/長方形 43"/>
          <p:cNvSpPr/>
          <p:nvPr/>
        </p:nvSpPr>
        <p:spPr>
          <a:xfrm>
            <a:off x="755576" y="472514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45" name="直線コネクタ 69"/>
          <p:cNvCxnSpPr>
            <a:stCxn id="29" idx="2"/>
            <a:endCxn id="44" idx="0"/>
          </p:cNvCxnSpPr>
          <p:nvPr/>
        </p:nvCxnSpPr>
        <p:spPr>
          <a:xfrm rot="10800000" flipV="1">
            <a:off x="935596" y="4365088"/>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3635896" y="47971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a:stCxn id="46" idx="1"/>
            <a:endCxn id="28" idx="5"/>
          </p:cNvCxnSpPr>
          <p:nvPr/>
        </p:nvCxnSpPr>
        <p:spPr>
          <a:xfrm rot="16200000" flipV="1">
            <a:off x="2765595" y="3926851"/>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69"/>
          <p:cNvCxnSpPr>
            <a:stCxn id="28" idx="2"/>
            <a:endCxn id="49" idx="0"/>
          </p:cNvCxnSpPr>
          <p:nvPr/>
        </p:nvCxnSpPr>
        <p:spPr>
          <a:xfrm rot="10800000" flipV="1">
            <a:off x="935596" y="3789024"/>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755576" y="414908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51" name="円/楕円 50"/>
          <p:cNvSpPr/>
          <p:nvPr/>
        </p:nvSpPr>
        <p:spPr>
          <a:xfrm>
            <a:off x="1403680" y="47971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a:stCxn id="51" idx="7"/>
            <a:endCxn id="29" idx="3"/>
          </p:cNvCxnSpPr>
          <p:nvPr/>
        </p:nvCxnSpPr>
        <p:spPr>
          <a:xfrm rot="5400000" flipH="1" flipV="1">
            <a:off x="1649503" y="4466911"/>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54" idx="0"/>
            <a:endCxn id="51" idx="3"/>
          </p:cNvCxnSpPr>
          <p:nvPr/>
        </p:nvCxnSpPr>
        <p:spPr>
          <a:xfrm rot="5400000" flipH="1" flipV="1">
            <a:off x="1097614" y="5096982"/>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971600"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59" name="正方形/長方形 58"/>
          <p:cNvSpPr/>
          <p:nvPr/>
        </p:nvSpPr>
        <p:spPr>
          <a:xfrm>
            <a:off x="2627784" y="60932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60" name="直線コネクタ 59"/>
          <p:cNvCxnSpPr>
            <a:stCxn id="33" idx="5"/>
            <a:endCxn id="59" idx="0"/>
          </p:cNvCxnSpPr>
          <p:nvPr/>
        </p:nvCxnSpPr>
        <p:spPr>
          <a:xfrm rot="16200000" flipH="1">
            <a:off x="2531569" y="581706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直線コネクタ 69"/>
          <p:cNvCxnSpPr>
            <a:stCxn id="46" idx="2"/>
            <a:endCxn id="33" idx="7"/>
          </p:cNvCxnSpPr>
          <p:nvPr/>
        </p:nvCxnSpPr>
        <p:spPr>
          <a:xfrm rot="10800000" flipV="1">
            <a:off x="2657584" y="4941151"/>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3" name="直線コネクタ 69"/>
          <p:cNvCxnSpPr>
            <a:stCxn id="28" idx="2"/>
            <a:endCxn id="29" idx="0"/>
          </p:cNvCxnSpPr>
          <p:nvPr/>
        </p:nvCxnSpPr>
        <p:spPr>
          <a:xfrm rot="10800000" flipV="1">
            <a:off x="2123744" y="3789024"/>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4" name="直線コネクタ 69"/>
          <p:cNvCxnSpPr>
            <a:stCxn id="29" idx="6"/>
            <a:endCxn id="46" idx="2"/>
          </p:cNvCxnSpPr>
          <p:nvPr/>
        </p:nvCxnSpPr>
        <p:spPr>
          <a:xfrm>
            <a:off x="2267744" y="4365088"/>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5" name="直線コネクタ 69"/>
          <p:cNvCxnSpPr>
            <a:stCxn id="29" idx="2"/>
            <a:endCxn id="51" idx="0"/>
          </p:cNvCxnSpPr>
          <p:nvPr/>
        </p:nvCxnSpPr>
        <p:spPr>
          <a:xfrm rot="10800000" flipV="1">
            <a:off x="1547680" y="4365088"/>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1419407"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79" name="正方形/長方形 78"/>
          <p:cNvSpPr/>
          <p:nvPr/>
        </p:nvSpPr>
        <p:spPr>
          <a:xfrm>
            <a:off x="2931575"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0" name="正方形/長方形 79"/>
          <p:cNvSpPr/>
          <p:nvPr/>
        </p:nvSpPr>
        <p:spPr>
          <a:xfrm>
            <a:off x="2076451"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2" name="正方形/長方形 81"/>
          <p:cNvSpPr/>
          <p:nvPr/>
        </p:nvSpPr>
        <p:spPr>
          <a:xfrm>
            <a:off x="2220467" y="442488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3" name="正方形/長方形 82"/>
          <p:cNvSpPr/>
          <p:nvPr/>
        </p:nvSpPr>
        <p:spPr>
          <a:xfrm>
            <a:off x="1851455" y="442488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grpSp>
        <p:nvGrpSpPr>
          <p:cNvPr id="134" name="グループ化 133"/>
          <p:cNvGrpSpPr/>
          <p:nvPr/>
        </p:nvGrpSpPr>
        <p:grpSpPr>
          <a:xfrm>
            <a:off x="4644008" y="3460938"/>
            <a:ext cx="3888432" cy="2344326"/>
            <a:chOff x="4644008" y="3460938"/>
            <a:chExt cx="3888432" cy="2344326"/>
          </a:xfrm>
        </p:grpSpPr>
        <p:sp>
          <p:nvSpPr>
            <p:cNvPr id="93" name="円/楕円 92"/>
            <p:cNvSpPr/>
            <p:nvPr/>
          </p:nvSpPr>
          <p:spPr>
            <a:xfrm>
              <a:off x="6876256" y="364502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4" name="円/楕円 93"/>
            <p:cNvSpPr/>
            <p:nvPr/>
          </p:nvSpPr>
          <p:spPr>
            <a:xfrm>
              <a:off x="6300224" y="422108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p:cNvCxnSpPr>
              <a:stCxn id="94" idx="7"/>
              <a:endCxn id="93" idx="3"/>
            </p:cNvCxnSpPr>
            <p:nvPr/>
          </p:nvCxnSpPr>
          <p:spPr>
            <a:xfrm rot="5400000" flipH="1" flipV="1">
              <a:off x="6546031" y="3890863"/>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6" name="円/楕円 95"/>
            <p:cNvSpPr/>
            <p:nvPr/>
          </p:nvSpPr>
          <p:spPr>
            <a:xfrm>
              <a:off x="6732240" y="47971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p:cNvCxnSpPr>
              <a:stCxn id="96" idx="1"/>
              <a:endCxn id="94" idx="5"/>
            </p:cNvCxnSpPr>
            <p:nvPr/>
          </p:nvCxnSpPr>
          <p:spPr>
            <a:xfrm rot="16200000" flipV="1">
              <a:off x="6474023" y="4538935"/>
              <a:ext cx="372418" cy="2283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112" idx="4"/>
            </p:cNvCxnSpPr>
            <p:nvPr/>
          </p:nvCxnSpPr>
          <p:spPr>
            <a:xfrm rot="16200000" flipV="1">
              <a:off x="5742122" y="5211190"/>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105" idx="0"/>
              <a:endCxn id="96" idx="3"/>
            </p:cNvCxnSpPr>
            <p:nvPr/>
          </p:nvCxnSpPr>
          <p:spPr>
            <a:xfrm rot="5400000" flipH="1" flipV="1">
              <a:off x="6498198" y="5169006"/>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0" name="直線コネクタ 99"/>
            <p:cNvCxnSpPr>
              <a:stCxn id="108" idx="3"/>
              <a:endCxn id="102" idx="0"/>
            </p:cNvCxnSpPr>
            <p:nvPr/>
          </p:nvCxnSpPr>
          <p:spPr>
            <a:xfrm rot="5400000">
              <a:off x="7758339" y="4556937"/>
              <a:ext cx="330241"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108" idx="5"/>
              <a:endCxn id="103" idx="0"/>
            </p:cNvCxnSpPr>
            <p:nvPr/>
          </p:nvCxnSpPr>
          <p:spPr>
            <a:xfrm rot="16200000" flipH="1">
              <a:off x="8112189" y="4556920"/>
              <a:ext cx="330241"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766834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03" name="正方形/長方形 102"/>
            <p:cNvSpPr/>
            <p:nvPr/>
          </p:nvSpPr>
          <p:spPr>
            <a:xfrm>
              <a:off x="817240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04" name="正方形/長方形 103"/>
            <p:cNvSpPr/>
            <p:nvPr/>
          </p:nvSpPr>
          <p:spPr>
            <a:xfrm>
              <a:off x="5796136"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05" name="正方形/長方形 104"/>
            <p:cNvSpPr/>
            <p:nvPr/>
          </p:nvSpPr>
          <p:spPr>
            <a:xfrm>
              <a:off x="6444208"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06" name="正方形/長方形 105"/>
            <p:cNvSpPr/>
            <p:nvPr/>
          </p:nvSpPr>
          <p:spPr>
            <a:xfrm>
              <a:off x="5076056" y="472514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07" name="直線コネクタ 69"/>
            <p:cNvCxnSpPr>
              <a:stCxn id="94" idx="2"/>
              <a:endCxn id="106" idx="0"/>
            </p:cNvCxnSpPr>
            <p:nvPr/>
          </p:nvCxnSpPr>
          <p:spPr>
            <a:xfrm rot="10800000" flipV="1">
              <a:off x="5256076" y="4365088"/>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08" name="円/楕円 107"/>
            <p:cNvSpPr/>
            <p:nvPr/>
          </p:nvSpPr>
          <p:spPr>
            <a:xfrm>
              <a:off x="7956376" y="422108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直線コネクタ 108"/>
            <p:cNvCxnSpPr>
              <a:stCxn id="108" idx="1"/>
              <a:endCxn id="93" idx="5"/>
            </p:cNvCxnSpPr>
            <p:nvPr/>
          </p:nvCxnSpPr>
          <p:spPr>
            <a:xfrm rot="16200000" flipV="1">
              <a:off x="7374107" y="3638819"/>
              <a:ext cx="372418"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直線コネクタ 69"/>
            <p:cNvCxnSpPr>
              <a:stCxn id="93" idx="2"/>
              <a:endCxn id="111" idx="0"/>
            </p:cNvCxnSpPr>
            <p:nvPr/>
          </p:nvCxnSpPr>
          <p:spPr>
            <a:xfrm rot="10800000" flipV="1">
              <a:off x="5256076" y="3789024"/>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5076056" y="414908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2" name="円/楕円 111"/>
            <p:cNvSpPr/>
            <p:nvPr/>
          </p:nvSpPr>
          <p:spPr>
            <a:xfrm>
              <a:off x="5724160" y="47971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3" name="直線コネクタ 112"/>
            <p:cNvCxnSpPr>
              <a:stCxn id="112" idx="7"/>
              <a:endCxn id="94" idx="3"/>
            </p:cNvCxnSpPr>
            <p:nvPr/>
          </p:nvCxnSpPr>
          <p:spPr>
            <a:xfrm rot="5400000" flipH="1" flipV="1">
              <a:off x="5969983" y="4466911"/>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4" name="直線コネクタ 113"/>
            <p:cNvCxnSpPr>
              <a:stCxn id="115" idx="0"/>
              <a:endCxn id="112" idx="3"/>
            </p:cNvCxnSpPr>
            <p:nvPr/>
          </p:nvCxnSpPr>
          <p:spPr>
            <a:xfrm rot="5400000" flipH="1" flipV="1">
              <a:off x="5418094" y="5096982"/>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5" name="正方形/長方形 114"/>
            <p:cNvSpPr/>
            <p:nvPr/>
          </p:nvSpPr>
          <p:spPr>
            <a:xfrm>
              <a:off x="5292080"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16" name="正方形/長方形 115"/>
            <p:cNvSpPr/>
            <p:nvPr/>
          </p:nvSpPr>
          <p:spPr>
            <a:xfrm>
              <a:off x="6948264" y="54452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17" name="直線コネクタ 116"/>
            <p:cNvCxnSpPr>
              <a:stCxn id="96" idx="5"/>
              <a:endCxn id="116" idx="0"/>
            </p:cNvCxnSpPr>
            <p:nvPr/>
          </p:nvCxnSpPr>
          <p:spPr>
            <a:xfrm rot="16200000" flipH="1">
              <a:off x="6852049" y="5168988"/>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8" name="直線コネクタ 69"/>
            <p:cNvCxnSpPr>
              <a:stCxn id="94" idx="6"/>
              <a:endCxn id="96" idx="0"/>
            </p:cNvCxnSpPr>
            <p:nvPr/>
          </p:nvCxnSpPr>
          <p:spPr>
            <a:xfrm>
              <a:off x="6588224" y="4365088"/>
              <a:ext cx="288016"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19" name="直線コネクタ 69"/>
            <p:cNvCxnSpPr>
              <a:stCxn id="93" idx="2"/>
              <a:endCxn id="94" idx="0"/>
            </p:cNvCxnSpPr>
            <p:nvPr/>
          </p:nvCxnSpPr>
          <p:spPr>
            <a:xfrm rot="10800000" flipV="1">
              <a:off x="6444224" y="3789024"/>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20" name="直線コネクタ 69"/>
            <p:cNvCxnSpPr>
              <a:stCxn id="93" idx="6"/>
              <a:endCxn id="108" idx="0"/>
            </p:cNvCxnSpPr>
            <p:nvPr/>
          </p:nvCxnSpPr>
          <p:spPr>
            <a:xfrm>
              <a:off x="7164256" y="3789024"/>
              <a:ext cx="936120"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21" name="直線コネクタ 69"/>
            <p:cNvCxnSpPr>
              <a:stCxn id="94" idx="2"/>
              <a:endCxn id="112" idx="0"/>
            </p:cNvCxnSpPr>
            <p:nvPr/>
          </p:nvCxnSpPr>
          <p:spPr>
            <a:xfrm rot="10800000" flipV="1">
              <a:off x="5868160" y="4365088"/>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5739887"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23" name="正方形/長方形 122"/>
            <p:cNvSpPr/>
            <p:nvPr/>
          </p:nvSpPr>
          <p:spPr>
            <a:xfrm>
              <a:off x="7515356"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24" name="正方形/長方形 123"/>
            <p:cNvSpPr/>
            <p:nvPr/>
          </p:nvSpPr>
          <p:spPr>
            <a:xfrm>
              <a:off x="6396931" y="377681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25" name="正方形/長方形 124"/>
            <p:cNvSpPr/>
            <p:nvPr/>
          </p:nvSpPr>
          <p:spPr>
            <a:xfrm>
              <a:off x="6723268" y="442488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26" name="正方形/長方形 125"/>
            <p:cNvSpPr/>
            <p:nvPr/>
          </p:nvSpPr>
          <p:spPr>
            <a:xfrm>
              <a:off x="6171935" y="442488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33" name="正方形/長方形 132"/>
            <p:cNvSpPr/>
            <p:nvPr/>
          </p:nvSpPr>
          <p:spPr>
            <a:xfrm>
              <a:off x="4644008" y="3460938"/>
              <a:ext cx="894797" cy="400110"/>
            </a:xfrm>
            <a:prstGeom prst="rect">
              <a:avLst/>
            </a:prstGeom>
            <a:solidFill>
              <a:schemeClr val="accent5">
                <a:lumMod val="20000"/>
                <a:lumOff val="80000"/>
              </a:schemeClr>
            </a:solidFill>
          </p:spPr>
          <p:txBody>
            <a:bodyPr wrap="none">
              <a:spAutoFit/>
            </a:bodyPr>
            <a:lstStyle/>
            <a:p>
              <a:r>
                <a:rPr lang="en-US" altLang="ja-JP" sz="2000" dirty="0" smtClean="0">
                  <a:latin typeface="Times New Roman" pitchFamily="18" charset="0"/>
                  <a:cs typeface="Times New Roman" pitchFamily="18" charset="0"/>
                  <a:sym typeface="Symbol" pitchFamily="18" charset="2"/>
                </a:rPr>
                <a:t>invalid</a:t>
              </a:r>
              <a:endParaRPr lang="ja-JP" altLang="en-US"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134"/>
                                        </p:tgtEl>
                                        <p:attrNameLst>
                                          <p:attrName>style.visibility</p:attrName>
                                        </p:attrNameLst>
                                      </p:cBhvr>
                                      <p:to>
                                        <p:strVal val="visible"/>
                                      </p:to>
                                    </p:set>
                                    <p:animEffect transition="in" filter="wipe(up)">
                                      <p:cBhvr>
                                        <p:cTn id="10"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 name="図 266" descr="p_enlarge.emf"/>
          <p:cNvPicPr>
            <a:picLocks noChangeAspect="1"/>
          </p:cNvPicPr>
          <p:nvPr/>
        </p:nvPicPr>
        <p:blipFill>
          <a:blip r:embed="rId3" cstate="print"/>
          <a:stretch>
            <a:fillRect/>
          </a:stretch>
        </p:blipFill>
        <p:spPr>
          <a:xfrm>
            <a:off x="4251359" y="2780928"/>
            <a:ext cx="5001161" cy="4032448"/>
          </a:xfrm>
          <a:prstGeom prst="rect">
            <a:avLst/>
          </a:prstGeom>
        </p:spPr>
      </p:pic>
      <p:sp>
        <p:nvSpPr>
          <p:cNvPr id="258" name="正方形/長方形 257"/>
          <p:cNvSpPr/>
          <p:nvPr/>
        </p:nvSpPr>
        <p:spPr>
          <a:xfrm>
            <a:off x="251520" y="3284984"/>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257" name="正方形/長方形 256"/>
          <p:cNvSpPr/>
          <p:nvPr/>
        </p:nvSpPr>
        <p:spPr>
          <a:xfrm>
            <a:off x="251520" y="4149080"/>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214282" y="1214423"/>
            <a:ext cx="8715436" cy="1998554"/>
          </a:xfrm>
        </p:spPr>
        <p:txBody>
          <a:bodyPr/>
          <a:lstStyle/>
          <a:p>
            <a:r>
              <a:rPr lang="en-US" altLang="ja-JP" dirty="0" smtClean="0">
                <a:sym typeface="Symbol" pitchFamily="18" charset="2"/>
              </a:rPr>
              <a:t>When a labeling function</a:t>
            </a:r>
            <a:r>
              <a:rPr lang="ja-JP" altLang="en-US" dirty="0" smtClean="0">
                <a:sym typeface="Symbol" pitchFamily="18" charset="2"/>
              </a:rPr>
              <a:t> </a:t>
            </a:r>
            <a:r>
              <a:rPr lang="en-US" altLang="ja-JP" i="1" dirty="0" smtClean="0">
                <a:sym typeface="Symbol" pitchFamily="18" charset="2"/>
              </a:rPr>
              <a:t>g</a:t>
            </a:r>
            <a:r>
              <a:rPr lang="en-US" altLang="ja-JP" dirty="0" smtClean="0">
                <a:sym typeface="Symbol" pitchFamily="18" charset="2"/>
              </a:rPr>
              <a:t> holds Conditions 1~3, </a:t>
            </a:r>
            <a:br>
              <a:rPr lang="en-US" altLang="ja-JP" dirty="0" smtClean="0">
                <a:sym typeface="Symbol" pitchFamily="18" charset="2"/>
              </a:rPr>
            </a:br>
            <a:r>
              <a:rPr lang="en-US" altLang="ja-JP" dirty="0" smtClean="0">
                <a:sym typeface="Symbol" pitchFamily="18" charset="2"/>
              </a:rPr>
              <a:t>we define the following values for any node</a:t>
            </a:r>
            <a:r>
              <a:rPr lang="ja-JP" altLang="en-US" dirty="0" smtClean="0">
                <a:sym typeface="Symbol" pitchFamily="18" charset="2"/>
              </a:rPr>
              <a:t> </a:t>
            </a:r>
            <a:r>
              <a:rPr lang="en-US" altLang="ja-JP" i="1" dirty="0" smtClean="0">
                <a:sym typeface="Symbol" pitchFamily="18" charset="2"/>
              </a:rPr>
              <a:t>v</a:t>
            </a:r>
            <a:r>
              <a:rPr lang="en-US" altLang="ja-JP" dirty="0" smtClean="0">
                <a:sym typeface="Symbol" pitchFamily="18" charset="2"/>
              </a:rPr>
              <a:t>.</a:t>
            </a:r>
            <a:r>
              <a:rPr lang="ja-JP" altLang="en-US" dirty="0" smtClean="0">
                <a:sym typeface="Symbol" pitchFamily="18" charset="2"/>
              </a:rPr>
              <a:t> </a:t>
            </a:r>
            <a:r>
              <a:rPr lang="en-US" altLang="ja-JP" sz="800" dirty="0" smtClean="0">
                <a:sym typeface="Symbol" pitchFamily="18" charset="2"/>
              </a:rPr>
              <a:t/>
            </a:r>
            <a:br>
              <a:rPr lang="en-US" altLang="ja-JP" sz="800" dirty="0" smtClean="0">
                <a:sym typeface="Symbol" pitchFamily="18" charset="2"/>
              </a:rPr>
            </a:b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r>
            <a:br>
              <a:rPr lang="en-US" altLang="ja-JP" sz="2400" dirty="0" smtClean="0">
                <a:latin typeface="Times New Roman" pitchFamily="18" charset="0"/>
                <a:cs typeface="Times New Roman" pitchFamily="18" charset="0"/>
                <a:sym typeface="Symbol" pitchFamily="18" charset="2"/>
              </a:rPr>
            </a:b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baseline="-25000" dirty="0" err="1" smtClean="0">
                <a:latin typeface="Times New Roman" pitchFamily="18" charset="0"/>
                <a:cs typeface="Times New Roman" pitchFamily="18" charset="0"/>
                <a:sym typeface="Symbol" pitchFamily="18" charset="2"/>
              </a:rPr>
              <a:t>y</a:t>
            </a:r>
            <a:r>
              <a:rPr lang="en-US" altLang="ja-JP" sz="2400" baseline="-25000" dirty="0" err="1"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i="1" baseline="-25000" dirty="0"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L</a:t>
            </a:r>
            <a:r>
              <a:rPr lang="en-US" altLang="ja-JP" sz="2400" i="1" baseline="-25000" dirty="0" err="1"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y</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a:xfrm>
            <a:off x="539552" y="142852"/>
            <a:ext cx="8032976" cy="928694"/>
          </a:xfrm>
        </p:spPr>
        <p:txBody>
          <a:bodyPr/>
          <a:lstStyle/>
          <a:p>
            <a:r>
              <a:rPr lang="en-US" altLang="ja-JP" i="1" dirty="0" err="1" smtClean="0">
                <a:latin typeface="+mj-lt"/>
              </a:rPr>
              <a:t>L</a:t>
            </a:r>
            <a:r>
              <a:rPr lang="en-US" altLang="ja-JP" i="1" baseline="-25000" dirty="0" err="1" smtClean="0">
                <a:latin typeface="+mj-lt"/>
              </a:rPr>
              <a:t>g</a:t>
            </a:r>
            <a:r>
              <a:rPr lang="en-US" altLang="ja-JP" dirty="0" smtClean="0"/>
              <a:t> and</a:t>
            </a:r>
            <a:r>
              <a:rPr lang="ja-JP" altLang="en-US" dirty="0" smtClean="0"/>
              <a:t> </a:t>
            </a:r>
            <a:r>
              <a:rPr lang="en-US" altLang="ja-JP" i="1" dirty="0" smtClean="0">
                <a:latin typeface="+mj-lt"/>
              </a:rPr>
              <a:t>D</a:t>
            </a:r>
            <a:r>
              <a:rPr lang="en-US" altLang="ja-JP" i="1" baseline="-25000" dirty="0" smtClean="0">
                <a:latin typeface="+mj-lt"/>
              </a:rPr>
              <a:t>g</a:t>
            </a:r>
            <a:endParaRPr lang="ja-JP" altLang="en-US" i="1" baseline="-25000" dirty="0">
              <a:latin typeface="+mj-lt"/>
            </a:endParaRPr>
          </a:p>
        </p:txBody>
      </p:sp>
      <p:sp>
        <p:nvSpPr>
          <p:cNvPr id="200" name="円/楕円 199"/>
          <p:cNvSpPr/>
          <p:nvPr/>
        </p:nvSpPr>
        <p:spPr>
          <a:xfrm>
            <a:off x="2017575" y="450679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2207233" y="544293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cxnSp>
        <p:nvCxnSpPr>
          <p:cNvPr id="203" name="直線コネクタ 202"/>
          <p:cNvCxnSpPr>
            <a:stCxn id="202" idx="0"/>
            <a:endCxn id="200" idx="4"/>
          </p:cNvCxnSpPr>
          <p:nvPr/>
        </p:nvCxnSpPr>
        <p:spPr>
          <a:xfrm rot="16200000" flipV="1">
            <a:off x="1932336" y="5024037"/>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4" name="直線コネクタ 203"/>
          <p:cNvCxnSpPr>
            <a:stCxn id="210" idx="0"/>
            <a:endCxn id="218" idx="4"/>
          </p:cNvCxnSpPr>
          <p:nvPr/>
        </p:nvCxnSpPr>
        <p:spPr>
          <a:xfrm rot="16200000" flipV="1">
            <a:off x="1217067" y="5568892"/>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0" name="正方形/長方形 209"/>
          <p:cNvSpPr/>
          <p:nvPr/>
        </p:nvSpPr>
        <p:spPr>
          <a:xfrm>
            <a:off x="1343105" y="587495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218" name="円/楕円 217"/>
          <p:cNvSpPr/>
          <p:nvPr/>
        </p:nvSpPr>
        <p:spPr>
          <a:xfrm>
            <a:off x="1271097" y="508286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69"/>
          <p:cNvCxnSpPr>
            <a:stCxn id="200" idx="2"/>
            <a:endCxn id="218" idx="0"/>
          </p:cNvCxnSpPr>
          <p:nvPr/>
        </p:nvCxnSpPr>
        <p:spPr>
          <a:xfrm rot="10800000" flipV="1">
            <a:off x="1415097" y="4650798"/>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231" name="正方形/長方形 230"/>
          <p:cNvSpPr/>
          <p:nvPr/>
        </p:nvSpPr>
        <p:spPr>
          <a:xfrm>
            <a:off x="2198229" y="476637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35" name="正方形/長方形 234"/>
          <p:cNvSpPr/>
          <p:nvPr/>
        </p:nvSpPr>
        <p:spPr>
          <a:xfrm>
            <a:off x="1415113" y="526926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54" name="正方形/長方形 253"/>
          <p:cNvSpPr/>
          <p:nvPr/>
        </p:nvSpPr>
        <p:spPr>
          <a:xfrm>
            <a:off x="2279209" y="4293096"/>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256" name="正方形/長方形 255"/>
          <p:cNvSpPr/>
          <p:nvPr/>
        </p:nvSpPr>
        <p:spPr>
          <a:xfrm>
            <a:off x="467544" y="4867999"/>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259" name="テキスト ボックス 258"/>
          <p:cNvSpPr txBox="1"/>
          <p:nvPr/>
        </p:nvSpPr>
        <p:spPr>
          <a:xfrm>
            <a:off x="6432158"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0" name="テキスト ボックス 259"/>
          <p:cNvSpPr txBox="1"/>
          <p:nvPr/>
        </p:nvSpPr>
        <p:spPr>
          <a:xfrm>
            <a:off x="5508104" y="4355812"/>
            <a:ext cx="300082" cy="369332"/>
          </a:xfrm>
          <a:prstGeom prst="rect">
            <a:avLst/>
          </a:prstGeom>
          <a:noFill/>
        </p:spPr>
        <p:txBody>
          <a:bodyPr wrap="none" rtlCol="0">
            <a:spAutoFit/>
          </a:bodyPr>
          <a:lstStyle/>
          <a:p>
            <a:r>
              <a:rPr kumimoji="1" lang="en-US" altLang="ja-JP" b="1" dirty="0" smtClean="0">
                <a:solidFill>
                  <a:srgbClr val="00B050"/>
                </a:solidFill>
              </a:rPr>
              <a:t>2</a:t>
            </a:r>
            <a:endParaRPr kumimoji="1" lang="ja-JP" altLang="en-US" b="1" dirty="0">
              <a:solidFill>
                <a:srgbClr val="00B050"/>
              </a:solidFill>
            </a:endParaRPr>
          </a:p>
        </p:txBody>
      </p:sp>
      <p:sp>
        <p:nvSpPr>
          <p:cNvPr id="261" name="テキスト ボックス 260"/>
          <p:cNvSpPr txBox="1"/>
          <p:nvPr/>
        </p:nvSpPr>
        <p:spPr>
          <a:xfrm>
            <a:off x="6156176"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2" name="テキスト ボックス 261"/>
          <p:cNvSpPr txBox="1"/>
          <p:nvPr/>
        </p:nvSpPr>
        <p:spPr>
          <a:xfrm>
            <a:off x="6732240"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3" name="テキスト ボックス 262"/>
          <p:cNvSpPr txBox="1"/>
          <p:nvPr/>
        </p:nvSpPr>
        <p:spPr>
          <a:xfrm>
            <a:off x="7800310"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4" name="テキスト ボックス 263"/>
          <p:cNvSpPr txBox="1"/>
          <p:nvPr/>
        </p:nvSpPr>
        <p:spPr>
          <a:xfrm>
            <a:off x="8388424"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5" name="テキスト ボックス 264"/>
          <p:cNvSpPr txBox="1"/>
          <p:nvPr/>
        </p:nvSpPr>
        <p:spPr>
          <a:xfrm>
            <a:off x="4631958"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6" name="テキスト ボックス 265"/>
          <p:cNvSpPr txBox="1"/>
          <p:nvPr/>
        </p:nvSpPr>
        <p:spPr>
          <a:xfrm>
            <a:off x="5208022"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8" name="テキスト ボックス 267"/>
          <p:cNvSpPr txBox="1"/>
          <p:nvPr/>
        </p:nvSpPr>
        <p:spPr>
          <a:xfrm>
            <a:off x="6300192" y="357301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9" name="テキスト ボックス 268"/>
          <p:cNvSpPr txBox="1"/>
          <p:nvPr/>
        </p:nvSpPr>
        <p:spPr>
          <a:xfrm>
            <a:off x="8172400" y="4149080"/>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70" name="テキスト ボックス 269"/>
          <p:cNvSpPr txBox="1"/>
          <p:nvPr/>
        </p:nvSpPr>
        <p:spPr>
          <a:xfrm>
            <a:off x="4283968" y="4067780"/>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1" name="テキスト ボックス 270"/>
          <p:cNvSpPr txBox="1"/>
          <p:nvPr/>
        </p:nvSpPr>
        <p:spPr>
          <a:xfrm>
            <a:off x="4283968" y="3275692"/>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2" name="テキスト ボックス 271"/>
          <p:cNvSpPr txBox="1"/>
          <p:nvPr/>
        </p:nvSpPr>
        <p:spPr>
          <a:xfrm>
            <a:off x="7092280" y="2780928"/>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50" name="正方形/長方形 49"/>
          <p:cNvSpPr/>
          <p:nvPr/>
        </p:nvSpPr>
        <p:spPr>
          <a:xfrm>
            <a:off x="2423225" y="5228039"/>
            <a:ext cx="309700" cy="430887"/>
          </a:xfrm>
          <a:prstGeom prst="rect">
            <a:avLst/>
          </a:prstGeom>
        </p:spPr>
        <p:txBody>
          <a:bodyPr wrap="none">
            <a:spAutoFit/>
          </a:bodyPr>
          <a:lstStyle/>
          <a:p>
            <a:r>
              <a:rPr lang="en-US" altLang="ja-JP" sz="2200" i="1" dirty="0" smtClean="0"/>
              <a:t>v</a:t>
            </a:r>
            <a:endParaRPr lang="ja-JP" altLang="en-US" sz="2200" dirty="0"/>
          </a:p>
        </p:txBody>
      </p:sp>
      <p:sp>
        <p:nvSpPr>
          <p:cNvPr id="51" name="正方形/長方形 50"/>
          <p:cNvSpPr/>
          <p:nvPr/>
        </p:nvSpPr>
        <p:spPr>
          <a:xfrm>
            <a:off x="1055073" y="5733256"/>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67"/>
                                        </p:tgtEl>
                                        <p:attrNameLst>
                                          <p:attrName>style.visibility</p:attrName>
                                        </p:attrNameLst>
                                      </p:cBhvr>
                                      <p:to>
                                        <p:strVal val="visible"/>
                                      </p:to>
                                    </p:set>
                                    <p:animEffect transition="in" filter="wipe(up)">
                                      <p:cBhvr>
                                        <p:cTn id="7" dur="500"/>
                                        <p:tgtEl>
                                          <p:spTgt spid="267"/>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59"/>
                                        </p:tgtEl>
                                        <p:attrNameLst>
                                          <p:attrName>style.visibility</p:attrName>
                                        </p:attrNameLst>
                                      </p:cBhvr>
                                      <p:to>
                                        <p:strVal val="visible"/>
                                      </p:to>
                                    </p:set>
                                    <p:animEffect transition="in" filter="fade">
                                      <p:cBhvr>
                                        <p:cTn id="12" dur="1000"/>
                                        <p:tgtEl>
                                          <p:spTgt spid="259"/>
                                        </p:tgtEl>
                                      </p:cBhvr>
                                    </p:animEffect>
                                    <p:anim calcmode="lin" valueType="num">
                                      <p:cBhvr>
                                        <p:cTn id="13" dur="1000" fill="hold"/>
                                        <p:tgtEl>
                                          <p:spTgt spid="259"/>
                                        </p:tgtEl>
                                        <p:attrNameLst>
                                          <p:attrName>ppt_x</p:attrName>
                                        </p:attrNameLst>
                                      </p:cBhvr>
                                      <p:tavLst>
                                        <p:tav tm="0">
                                          <p:val>
                                            <p:strVal val="#ppt_x"/>
                                          </p:val>
                                        </p:tav>
                                        <p:tav tm="100000">
                                          <p:val>
                                            <p:strVal val="#ppt_x"/>
                                          </p:val>
                                        </p:tav>
                                      </p:tavLst>
                                    </p:anim>
                                    <p:anim calcmode="lin" valueType="num">
                                      <p:cBhvr>
                                        <p:cTn id="14" dur="900" decel="100000" fill="hold"/>
                                        <p:tgtEl>
                                          <p:spTgt spid="259"/>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59"/>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260"/>
                                        </p:tgtEl>
                                        <p:attrNameLst>
                                          <p:attrName>style.visibility</p:attrName>
                                        </p:attrNameLst>
                                      </p:cBhvr>
                                      <p:to>
                                        <p:strVal val="visible"/>
                                      </p:to>
                                    </p:set>
                                    <p:animEffect transition="in" filter="fade">
                                      <p:cBhvr>
                                        <p:cTn id="20" dur="1000"/>
                                        <p:tgtEl>
                                          <p:spTgt spid="260"/>
                                        </p:tgtEl>
                                      </p:cBhvr>
                                    </p:animEffect>
                                    <p:anim calcmode="lin" valueType="num">
                                      <p:cBhvr>
                                        <p:cTn id="21" dur="1000" fill="hold"/>
                                        <p:tgtEl>
                                          <p:spTgt spid="260"/>
                                        </p:tgtEl>
                                        <p:attrNameLst>
                                          <p:attrName>ppt_x</p:attrName>
                                        </p:attrNameLst>
                                      </p:cBhvr>
                                      <p:tavLst>
                                        <p:tav tm="0">
                                          <p:val>
                                            <p:strVal val="#ppt_x"/>
                                          </p:val>
                                        </p:tav>
                                        <p:tav tm="100000">
                                          <p:val>
                                            <p:strVal val="#ppt_x"/>
                                          </p:val>
                                        </p:tav>
                                      </p:tavLst>
                                    </p:anim>
                                    <p:anim calcmode="lin" valueType="num">
                                      <p:cBhvr>
                                        <p:cTn id="22" dur="900" decel="100000" fill="hold"/>
                                        <p:tgtEl>
                                          <p:spTgt spid="260"/>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60"/>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261"/>
                                        </p:tgtEl>
                                        <p:attrNameLst>
                                          <p:attrName>style.visibility</p:attrName>
                                        </p:attrNameLst>
                                      </p:cBhvr>
                                      <p:to>
                                        <p:strVal val="visible"/>
                                      </p:to>
                                    </p:set>
                                    <p:animEffect transition="in" filter="fade">
                                      <p:cBhvr>
                                        <p:cTn id="28" dur="1000"/>
                                        <p:tgtEl>
                                          <p:spTgt spid="261"/>
                                        </p:tgtEl>
                                      </p:cBhvr>
                                    </p:animEffect>
                                    <p:anim calcmode="lin" valueType="num">
                                      <p:cBhvr>
                                        <p:cTn id="29" dur="1000" fill="hold"/>
                                        <p:tgtEl>
                                          <p:spTgt spid="261"/>
                                        </p:tgtEl>
                                        <p:attrNameLst>
                                          <p:attrName>ppt_x</p:attrName>
                                        </p:attrNameLst>
                                      </p:cBhvr>
                                      <p:tavLst>
                                        <p:tav tm="0">
                                          <p:val>
                                            <p:strVal val="#ppt_x"/>
                                          </p:val>
                                        </p:tav>
                                        <p:tav tm="100000">
                                          <p:val>
                                            <p:strVal val="#ppt_x"/>
                                          </p:val>
                                        </p:tav>
                                      </p:tavLst>
                                    </p:anim>
                                    <p:anim calcmode="lin" valueType="num">
                                      <p:cBhvr>
                                        <p:cTn id="30" dur="900" decel="100000" fill="hold"/>
                                        <p:tgtEl>
                                          <p:spTgt spid="26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61"/>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262"/>
                                        </p:tgtEl>
                                        <p:attrNameLst>
                                          <p:attrName>style.visibility</p:attrName>
                                        </p:attrNameLst>
                                      </p:cBhvr>
                                      <p:to>
                                        <p:strVal val="visible"/>
                                      </p:to>
                                    </p:set>
                                    <p:animEffect transition="in" filter="fade">
                                      <p:cBhvr>
                                        <p:cTn id="34" dur="1000"/>
                                        <p:tgtEl>
                                          <p:spTgt spid="262"/>
                                        </p:tgtEl>
                                      </p:cBhvr>
                                    </p:animEffect>
                                    <p:anim calcmode="lin" valueType="num">
                                      <p:cBhvr>
                                        <p:cTn id="35" dur="1000" fill="hold"/>
                                        <p:tgtEl>
                                          <p:spTgt spid="262"/>
                                        </p:tgtEl>
                                        <p:attrNameLst>
                                          <p:attrName>ppt_x</p:attrName>
                                        </p:attrNameLst>
                                      </p:cBhvr>
                                      <p:tavLst>
                                        <p:tav tm="0">
                                          <p:val>
                                            <p:strVal val="#ppt_x"/>
                                          </p:val>
                                        </p:tav>
                                        <p:tav tm="100000">
                                          <p:val>
                                            <p:strVal val="#ppt_x"/>
                                          </p:val>
                                        </p:tav>
                                      </p:tavLst>
                                    </p:anim>
                                    <p:anim calcmode="lin" valueType="num">
                                      <p:cBhvr>
                                        <p:cTn id="36" dur="900" decel="100000" fill="hold"/>
                                        <p:tgtEl>
                                          <p:spTgt spid="262"/>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262"/>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263"/>
                                        </p:tgtEl>
                                        <p:attrNameLst>
                                          <p:attrName>style.visibility</p:attrName>
                                        </p:attrNameLst>
                                      </p:cBhvr>
                                      <p:to>
                                        <p:strVal val="visible"/>
                                      </p:to>
                                    </p:set>
                                    <p:animEffect transition="in" filter="fade">
                                      <p:cBhvr>
                                        <p:cTn id="40" dur="1000"/>
                                        <p:tgtEl>
                                          <p:spTgt spid="263"/>
                                        </p:tgtEl>
                                      </p:cBhvr>
                                    </p:animEffect>
                                    <p:anim calcmode="lin" valueType="num">
                                      <p:cBhvr>
                                        <p:cTn id="41" dur="1000" fill="hold"/>
                                        <p:tgtEl>
                                          <p:spTgt spid="263"/>
                                        </p:tgtEl>
                                        <p:attrNameLst>
                                          <p:attrName>ppt_x</p:attrName>
                                        </p:attrNameLst>
                                      </p:cBhvr>
                                      <p:tavLst>
                                        <p:tav tm="0">
                                          <p:val>
                                            <p:strVal val="#ppt_x"/>
                                          </p:val>
                                        </p:tav>
                                        <p:tav tm="100000">
                                          <p:val>
                                            <p:strVal val="#ppt_x"/>
                                          </p:val>
                                        </p:tav>
                                      </p:tavLst>
                                    </p:anim>
                                    <p:anim calcmode="lin" valueType="num">
                                      <p:cBhvr>
                                        <p:cTn id="42" dur="900" decel="100000" fill="hold"/>
                                        <p:tgtEl>
                                          <p:spTgt spid="263"/>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63"/>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264"/>
                                        </p:tgtEl>
                                        <p:attrNameLst>
                                          <p:attrName>style.visibility</p:attrName>
                                        </p:attrNameLst>
                                      </p:cBhvr>
                                      <p:to>
                                        <p:strVal val="visible"/>
                                      </p:to>
                                    </p:set>
                                    <p:animEffect transition="in" filter="fade">
                                      <p:cBhvr>
                                        <p:cTn id="46" dur="1000"/>
                                        <p:tgtEl>
                                          <p:spTgt spid="264"/>
                                        </p:tgtEl>
                                      </p:cBhvr>
                                    </p:animEffect>
                                    <p:anim calcmode="lin" valueType="num">
                                      <p:cBhvr>
                                        <p:cTn id="47" dur="1000" fill="hold"/>
                                        <p:tgtEl>
                                          <p:spTgt spid="264"/>
                                        </p:tgtEl>
                                        <p:attrNameLst>
                                          <p:attrName>ppt_x</p:attrName>
                                        </p:attrNameLst>
                                      </p:cBhvr>
                                      <p:tavLst>
                                        <p:tav tm="0">
                                          <p:val>
                                            <p:strVal val="#ppt_x"/>
                                          </p:val>
                                        </p:tav>
                                        <p:tav tm="100000">
                                          <p:val>
                                            <p:strVal val="#ppt_x"/>
                                          </p:val>
                                        </p:tav>
                                      </p:tavLst>
                                    </p:anim>
                                    <p:anim calcmode="lin" valueType="num">
                                      <p:cBhvr>
                                        <p:cTn id="48" dur="900" decel="100000" fill="hold"/>
                                        <p:tgtEl>
                                          <p:spTgt spid="26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4"/>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265"/>
                                        </p:tgtEl>
                                        <p:attrNameLst>
                                          <p:attrName>style.visibility</p:attrName>
                                        </p:attrNameLst>
                                      </p:cBhvr>
                                      <p:to>
                                        <p:strVal val="visible"/>
                                      </p:to>
                                    </p:set>
                                    <p:animEffect transition="in" filter="fade">
                                      <p:cBhvr>
                                        <p:cTn id="52" dur="1000"/>
                                        <p:tgtEl>
                                          <p:spTgt spid="265"/>
                                        </p:tgtEl>
                                      </p:cBhvr>
                                    </p:animEffect>
                                    <p:anim calcmode="lin" valueType="num">
                                      <p:cBhvr>
                                        <p:cTn id="53" dur="1000" fill="hold"/>
                                        <p:tgtEl>
                                          <p:spTgt spid="265"/>
                                        </p:tgtEl>
                                        <p:attrNameLst>
                                          <p:attrName>ppt_x</p:attrName>
                                        </p:attrNameLst>
                                      </p:cBhvr>
                                      <p:tavLst>
                                        <p:tav tm="0">
                                          <p:val>
                                            <p:strVal val="#ppt_x"/>
                                          </p:val>
                                        </p:tav>
                                        <p:tav tm="100000">
                                          <p:val>
                                            <p:strVal val="#ppt_x"/>
                                          </p:val>
                                        </p:tav>
                                      </p:tavLst>
                                    </p:anim>
                                    <p:anim calcmode="lin" valueType="num">
                                      <p:cBhvr>
                                        <p:cTn id="54" dur="900" decel="100000" fill="hold"/>
                                        <p:tgtEl>
                                          <p:spTgt spid="265"/>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65"/>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266"/>
                                        </p:tgtEl>
                                        <p:attrNameLst>
                                          <p:attrName>style.visibility</p:attrName>
                                        </p:attrNameLst>
                                      </p:cBhvr>
                                      <p:to>
                                        <p:strVal val="visible"/>
                                      </p:to>
                                    </p:set>
                                    <p:animEffect transition="in" filter="fade">
                                      <p:cBhvr>
                                        <p:cTn id="58" dur="1000"/>
                                        <p:tgtEl>
                                          <p:spTgt spid="266"/>
                                        </p:tgtEl>
                                      </p:cBhvr>
                                    </p:animEffect>
                                    <p:anim calcmode="lin" valueType="num">
                                      <p:cBhvr>
                                        <p:cTn id="59" dur="1000" fill="hold"/>
                                        <p:tgtEl>
                                          <p:spTgt spid="266"/>
                                        </p:tgtEl>
                                        <p:attrNameLst>
                                          <p:attrName>ppt_x</p:attrName>
                                        </p:attrNameLst>
                                      </p:cBhvr>
                                      <p:tavLst>
                                        <p:tav tm="0">
                                          <p:val>
                                            <p:strVal val="#ppt_x"/>
                                          </p:val>
                                        </p:tav>
                                        <p:tav tm="100000">
                                          <p:val>
                                            <p:strVal val="#ppt_x"/>
                                          </p:val>
                                        </p:tav>
                                      </p:tavLst>
                                    </p:anim>
                                    <p:anim calcmode="lin" valueType="num">
                                      <p:cBhvr>
                                        <p:cTn id="60" dur="900" decel="100000" fill="hold"/>
                                        <p:tgtEl>
                                          <p:spTgt spid="266"/>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66"/>
                                        </p:tgtEl>
                                        <p:attrNameLst>
                                          <p:attrName>ppt_y</p:attrName>
                                        </p:attrNameLst>
                                      </p:cBhvr>
                                      <p:tavLst>
                                        <p:tav tm="0">
                                          <p:val>
                                            <p:strVal val="#ppt_y-.03"/>
                                          </p:val>
                                        </p:tav>
                                        <p:tav tm="100000">
                                          <p:val>
                                            <p:strVal val="#ppt_y"/>
                                          </p:val>
                                        </p:tav>
                                      </p:tavLst>
                                    </p:anim>
                                  </p:childTnLst>
                                </p:cTn>
                              </p:par>
                              <p:par>
                                <p:cTn id="62" presetID="37" presetClass="entr" presetSubtype="0" fill="hold" grpId="0" nodeType="withEffect">
                                  <p:stCondLst>
                                    <p:cond delay="0"/>
                                  </p:stCondLst>
                                  <p:childTnLst>
                                    <p:set>
                                      <p:cBhvr>
                                        <p:cTn id="63" dur="1" fill="hold">
                                          <p:stCondLst>
                                            <p:cond delay="0"/>
                                          </p:stCondLst>
                                        </p:cTn>
                                        <p:tgtEl>
                                          <p:spTgt spid="268"/>
                                        </p:tgtEl>
                                        <p:attrNameLst>
                                          <p:attrName>style.visibility</p:attrName>
                                        </p:attrNameLst>
                                      </p:cBhvr>
                                      <p:to>
                                        <p:strVal val="visible"/>
                                      </p:to>
                                    </p:set>
                                    <p:animEffect transition="in" filter="fade">
                                      <p:cBhvr>
                                        <p:cTn id="64" dur="1000"/>
                                        <p:tgtEl>
                                          <p:spTgt spid="268"/>
                                        </p:tgtEl>
                                      </p:cBhvr>
                                    </p:animEffect>
                                    <p:anim calcmode="lin" valueType="num">
                                      <p:cBhvr>
                                        <p:cTn id="65" dur="1000" fill="hold"/>
                                        <p:tgtEl>
                                          <p:spTgt spid="268"/>
                                        </p:tgtEl>
                                        <p:attrNameLst>
                                          <p:attrName>ppt_x</p:attrName>
                                        </p:attrNameLst>
                                      </p:cBhvr>
                                      <p:tavLst>
                                        <p:tav tm="0">
                                          <p:val>
                                            <p:strVal val="#ppt_x"/>
                                          </p:val>
                                        </p:tav>
                                        <p:tav tm="100000">
                                          <p:val>
                                            <p:strVal val="#ppt_x"/>
                                          </p:val>
                                        </p:tav>
                                      </p:tavLst>
                                    </p:anim>
                                    <p:anim calcmode="lin" valueType="num">
                                      <p:cBhvr>
                                        <p:cTn id="66" dur="900" decel="100000" fill="hold"/>
                                        <p:tgtEl>
                                          <p:spTgt spid="26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68"/>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269"/>
                                        </p:tgtEl>
                                        <p:attrNameLst>
                                          <p:attrName>style.visibility</p:attrName>
                                        </p:attrNameLst>
                                      </p:cBhvr>
                                      <p:to>
                                        <p:strVal val="visible"/>
                                      </p:to>
                                    </p:set>
                                    <p:animEffect transition="in" filter="fade">
                                      <p:cBhvr>
                                        <p:cTn id="70" dur="1000"/>
                                        <p:tgtEl>
                                          <p:spTgt spid="269"/>
                                        </p:tgtEl>
                                      </p:cBhvr>
                                    </p:animEffect>
                                    <p:anim calcmode="lin" valueType="num">
                                      <p:cBhvr>
                                        <p:cTn id="71" dur="1000" fill="hold"/>
                                        <p:tgtEl>
                                          <p:spTgt spid="269"/>
                                        </p:tgtEl>
                                        <p:attrNameLst>
                                          <p:attrName>ppt_x</p:attrName>
                                        </p:attrNameLst>
                                      </p:cBhvr>
                                      <p:tavLst>
                                        <p:tav tm="0">
                                          <p:val>
                                            <p:strVal val="#ppt_x"/>
                                          </p:val>
                                        </p:tav>
                                        <p:tav tm="100000">
                                          <p:val>
                                            <p:strVal val="#ppt_x"/>
                                          </p:val>
                                        </p:tav>
                                      </p:tavLst>
                                    </p:anim>
                                    <p:anim calcmode="lin" valueType="num">
                                      <p:cBhvr>
                                        <p:cTn id="72" dur="900" decel="100000" fill="hold"/>
                                        <p:tgtEl>
                                          <p:spTgt spid="269"/>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269"/>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270"/>
                                        </p:tgtEl>
                                        <p:attrNameLst>
                                          <p:attrName>style.visibility</p:attrName>
                                        </p:attrNameLst>
                                      </p:cBhvr>
                                      <p:to>
                                        <p:strVal val="visible"/>
                                      </p:to>
                                    </p:set>
                                    <p:animEffect transition="in" filter="fade">
                                      <p:cBhvr>
                                        <p:cTn id="76" dur="1000"/>
                                        <p:tgtEl>
                                          <p:spTgt spid="270"/>
                                        </p:tgtEl>
                                      </p:cBhvr>
                                    </p:animEffect>
                                    <p:anim calcmode="lin" valueType="num">
                                      <p:cBhvr>
                                        <p:cTn id="77" dur="1000" fill="hold"/>
                                        <p:tgtEl>
                                          <p:spTgt spid="270"/>
                                        </p:tgtEl>
                                        <p:attrNameLst>
                                          <p:attrName>ppt_x</p:attrName>
                                        </p:attrNameLst>
                                      </p:cBhvr>
                                      <p:tavLst>
                                        <p:tav tm="0">
                                          <p:val>
                                            <p:strVal val="#ppt_x"/>
                                          </p:val>
                                        </p:tav>
                                        <p:tav tm="100000">
                                          <p:val>
                                            <p:strVal val="#ppt_x"/>
                                          </p:val>
                                        </p:tav>
                                      </p:tavLst>
                                    </p:anim>
                                    <p:anim calcmode="lin" valueType="num">
                                      <p:cBhvr>
                                        <p:cTn id="78" dur="900" decel="100000" fill="hold"/>
                                        <p:tgtEl>
                                          <p:spTgt spid="270"/>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70"/>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71"/>
                                        </p:tgtEl>
                                        <p:attrNameLst>
                                          <p:attrName>style.visibility</p:attrName>
                                        </p:attrNameLst>
                                      </p:cBhvr>
                                      <p:to>
                                        <p:strVal val="visible"/>
                                      </p:to>
                                    </p:set>
                                    <p:animEffect transition="in" filter="fade">
                                      <p:cBhvr>
                                        <p:cTn id="82" dur="1000"/>
                                        <p:tgtEl>
                                          <p:spTgt spid="271"/>
                                        </p:tgtEl>
                                      </p:cBhvr>
                                    </p:animEffect>
                                    <p:anim calcmode="lin" valueType="num">
                                      <p:cBhvr>
                                        <p:cTn id="83" dur="1000" fill="hold"/>
                                        <p:tgtEl>
                                          <p:spTgt spid="271"/>
                                        </p:tgtEl>
                                        <p:attrNameLst>
                                          <p:attrName>ppt_x</p:attrName>
                                        </p:attrNameLst>
                                      </p:cBhvr>
                                      <p:tavLst>
                                        <p:tav tm="0">
                                          <p:val>
                                            <p:strVal val="#ppt_x"/>
                                          </p:val>
                                        </p:tav>
                                        <p:tav tm="100000">
                                          <p:val>
                                            <p:strVal val="#ppt_x"/>
                                          </p:val>
                                        </p:tav>
                                      </p:tavLst>
                                    </p:anim>
                                    <p:anim calcmode="lin" valueType="num">
                                      <p:cBhvr>
                                        <p:cTn id="84" dur="900" decel="100000" fill="hold"/>
                                        <p:tgtEl>
                                          <p:spTgt spid="27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71"/>
                                        </p:tgtEl>
                                        <p:attrNameLst>
                                          <p:attrName>ppt_y</p:attrName>
                                        </p:attrNameLst>
                                      </p:cBhvr>
                                      <p:tavLst>
                                        <p:tav tm="0">
                                          <p:val>
                                            <p:strVal val="#ppt_y-.03"/>
                                          </p:val>
                                        </p:tav>
                                        <p:tav tm="100000">
                                          <p:val>
                                            <p:strVal val="#ppt_y"/>
                                          </p:val>
                                        </p:tav>
                                      </p:tavLst>
                                    </p:anim>
                                  </p:childTnLst>
                                </p:cTn>
                              </p:par>
                              <p:par>
                                <p:cTn id="86" presetID="37" presetClass="entr" presetSubtype="0" fill="hold" grpId="0" nodeType="withEffect">
                                  <p:stCondLst>
                                    <p:cond delay="0"/>
                                  </p:stCondLst>
                                  <p:childTnLst>
                                    <p:set>
                                      <p:cBhvr>
                                        <p:cTn id="87" dur="1" fill="hold">
                                          <p:stCondLst>
                                            <p:cond delay="0"/>
                                          </p:stCondLst>
                                        </p:cTn>
                                        <p:tgtEl>
                                          <p:spTgt spid="272"/>
                                        </p:tgtEl>
                                        <p:attrNameLst>
                                          <p:attrName>style.visibility</p:attrName>
                                        </p:attrNameLst>
                                      </p:cBhvr>
                                      <p:to>
                                        <p:strVal val="visible"/>
                                      </p:to>
                                    </p:set>
                                    <p:animEffect transition="in" filter="fade">
                                      <p:cBhvr>
                                        <p:cTn id="88" dur="1000"/>
                                        <p:tgtEl>
                                          <p:spTgt spid="272"/>
                                        </p:tgtEl>
                                      </p:cBhvr>
                                    </p:animEffect>
                                    <p:anim calcmode="lin" valueType="num">
                                      <p:cBhvr>
                                        <p:cTn id="89" dur="1000" fill="hold"/>
                                        <p:tgtEl>
                                          <p:spTgt spid="272"/>
                                        </p:tgtEl>
                                        <p:attrNameLst>
                                          <p:attrName>ppt_x</p:attrName>
                                        </p:attrNameLst>
                                      </p:cBhvr>
                                      <p:tavLst>
                                        <p:tav tm="0">
                                          <p:val>
                                            <p:strVal val="#ppt_x"/>
                                          </p:val>
                                        </p:tav>
                                        <p:tav tm="100000">
                                          <p:val>
                                            <p:strVal val="#ppt_x"/>
                                          </p:val>
                                        </p:tav>
                                      </p:tavLst>
                                    </p:anim>
                                    <p:anim calcmode="lin" valueType="num">
                                      <p:cBhvr>
                                        <p:cTn id="90" dur="900" decel="100000" fill="hold"/>
                                        <p:tgtEl>
                                          <p:spTgt spid="2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2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p:bldP spid="260" grpId="0"/>
      <p:bldP spid="261" grpId="0"/>
      <p:bldP spid="262" grpId="0"/>
      <p:bldP spid="263" grpId="0"/>
      <p:bldP spid="264" grpId="0"/>
      <p:bldP spid="265" grpId="0"/>
      <p:bldP spid="266" grpId="0"/>
      <p:bldP spid="268" grpId="0"/>
      <p:bldP spid="269" grpId="0"/>
      <p:bldP spid="270" grpId="0"/>
      <p:bldP spid="271" grpId="0"/>
      <p:bldP spid="27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 name="図 266" descr="p_enlarge.emf"/>
          <p:cNvPicPr>
            <a:picLocks noChangeAspect="1"/>
          </p:cNvPicPr>
          <p:nvPr/>
        </p:nvPicPr>
        <p:blipFill>
          <a:blip r:embed="rId3" cstate="print"/>
          <a:stretch>
            <a:fillRect/>
          </a:stretch>
        </p:blipFill>
        <p:spPr>
          <a:xfrm>
            <a:off x="4251359" y="2780928"/>
            <a:ext cx="5001161" cy="4032448"/>
          </a:xfrm>
          <a:prstGeom prst="rect">
            <a:avLst/>
          </a:prstGeom>
        </p:spPr>
      </p:pic>
      <p:sp>
        <p:nvSpPr>
          <p:cNvPr id="258" name="正方形/長方形 257"/>
          <p:cNvSpPr/>
          <p:nvPr/>
        </p:nvSpPr>
        <p:spPr>
          <a:xfrm>
            <a:off x="251520" y="3284984"/>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257" name="正方形/長方形 256"/>
          <p:cNvSpPr/>
          <p:nvPr/>
        </p:nvSpPr>
        <p:spPr>
          <a:xfrm>
            <a:off x="251520" y="4149080"/>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214282" y="1214423"/>
            <a:ext cx="8715436" cy="1998554"/>
          </a:xfrm>
        </p:spPr>
        <p:txBody>
          <a:bodyPr/>
          <a:lstStyle/>
          <a:p>
            <a:r>
              <a:rPr lang="en-US" altLang="ja-JP" dirty="0" smtClean="0">
                <a:sym typeface="Symbol" pitchFamily="18" charset="2"/>
              </a:rPr>
              <a:t>When a labeling function</a:t>
            </a:r>
            <a:r>
              <a:rPr lang="ja-JP" altLang="en-US" dirty="0" smtClean="0">
                <a:sym typeface="Symbol" pitchFamily="18" charset="2"/>
              </a:rPr>
              <a:t> </a:t>
            </a:r>
            <a:r>
              <a:rPr lang="en-US" altLang="ja-JP" i="1" dirty="0" smtClean="0">
                <a:sym typeface="Symbol" pitchFamily="18" charset="2"/>
              </a:rPr>
              <a:t>g</a:t>
            </a:r>
            <a:r>
              <a:rPr lang="en-US" altLang="ja-JP" dirty="0" smtClean="0">
                <a:sym typeface="Symbol" pitchFamily="18" charset="2"/>
              </a:rPr>
              <a:t> holds Conditions 1~3, </a:t>
            </a:r>
            <a:br>
              <a:rPr lang="en-US" altLang="ja-JP" dirty="0" smtClean="0">
                <a:sym typeface="Symbol" pitchFamily="18" charset="2"/>
              </a:rPr>
            </a:br>
            <a:r>
              <a:rPr lang="en-US" altLang="ja-JP" dirty="0" smtClean="0">
                <a:sym typeface="Symbol" pitchFamily="18" charset="2"/>
              </a:rPr>
              <a:t>we define the following values for any node</a:t>
            </a:r>
            <a:r>
              <a:rPr lang="ja-JP" altLang="en-US" dirty="0" smtClean="0">
                <a:sym typeface="Symbol" pitchFamily="18" charset="2"/>
              </a:rPr>
              <a:t> </a:t>
            </a:r>
            <a:r>
              <a:rPr lang="en-US" altLang="ja-JP" i="1" dirty="0" smtClean="0">
                <a:sym typeface="Symbol" pitchFamily="18" charset="2"/>
              </a:rPr>
              <a:t>v</a:t>
            </a:r>
            <a:r>
              <a:rPr lang="en-US" altLang="ja-JP" dirty="0" smtClean="0">
                <a:sym typeface="Symbol" pitchFamily="18" charset="2"/>
              </a:rPr>
              <a:t>.</a:t>
            </a:r>
            <a:r>
              <a:rPr lang="ja-JP" altLang="en-US" dirty="0" smtClean="0">
                <a:sym typeface="Symbol" pitchFamily="18" charset="2"/>
              </a:rPr>
              <a:t> </a:t>
            </a:r>
            <a:r>
              <a:rPr lang="en-US" altLang="ja-JP" sz="800" dirty="0" smtClean="0">
                <a:sym typeface="Symbol" pitchFamily="18" charset="2"/>
              </a:rPr>
              <a:t/>
            </a:r>
            <a:br>
              <a:rPr lang="en-US" altLang="ja-JP" sz="800" dirty="0" smtClean="0">
                <a:sym typeface="Symbol" pitchFamily="18" charset="2"/>
              </a:rPr>
            </a:b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r>
            <a:br>
              <a:rPr lang="en-US" altLang="ja-JP" sz="2400" dirty="0" smtClean="0">
                <a:latin typeface="Times New Roman" pitchFamily="18" charset="0"/>
                <a:cs typeface="Times New Roman" pitchFamily="18" charset="0"/>
                <a:sym typeface="Symbol" pitchFamily="18" charset="2"/>
              </a:rPr>
            </a:b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baseline="-25000" dirty="0" err="1" smtClean="0">
                <a:latin typeface="Times New Roman" pitchFamily="18" charset="0"/>
                <a:cs typeface="Times New Roman" pitchFamily="18" charset="0"/>
                <a:sym typeface="Symbol" pitchFamily="18" charset="2"/>
              </a:rPr>
              <a:t>y</a:t>
            </a:r>
            <a:r>
              <a:rPr lang="en-US" altLang="ja-JP" sz="2400" baseline="-25000" dirty="0" err="1"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i="1" baseline="-25000" dirty="0"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L</a:t>
            </a:r>
            <a:r>
              <a:rPr lang="en-US" altLang="ja-JP" sz="2400" i="1" baseline="-25000" dirty="0" err="1"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y</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a:xfrm>
            <a:off x="539552" y="142852"/>
            <a:ext cx="8032976" cy="928694"/>
          </a:xfrm>
        </p:spPr>
        <p:txBody>
          <a:bodyPr/>
          <a:lstStyle/>
          <a:p>
            <a:r>
              <a:rPr lang="en-US" altLang="ja-JP" i="1" dirty="0" err="1" smtClean="0">
                <a:latin typeface="+mj-lt"/>
              </a:rPr>
              <a:t>L</a:t>
            </a:r>
            <a:r>
              <a:rPr lang="en-US" altLang="ja-JP" i="1" baseline="-25000" dirty="0" err="1" smtClean="0">
                <a:latin typeface="+mj-lt"/>
              </a:rPr>
              <a:t>g</a:t>
            </a:r>
            <a:r>
              <a:rPr lang="en-US" altLang="ja-JP" dirty="0" smtClean="0"/>
              <a:t> and</a:t>
            </a:r>
            <a:r>
              <a:rPr lang="ja-JP" altLang="en-US" dirty="0" smtClean="0"/>
              <a:t> </a:t>
            </a:r>
            <a:r>
              <a:rPr lang="en-US" altLang="ja-JP" i="1" dirty="0" smtClean="0">
                <a:latin typeface="+mj-lt"/>
              </a:rPr>
              <a:t>D</a:t>
            </a:r>
            <a:r>
              <a:rPr lang="en-US" altLang="ja-JP" i="1" baseline="-25000" dirty="0" smtClean="0">
                <a:latin typeface="+mj-lt"/>
              </a:rPr>
              <a:t>g</a:t>
            </a:r>
            <a:endParaRPr lang="ja-JP" altLang="en-US" i="1" baseline="-25000" dirty="0">
              <a:latin typeface="+mj-lt"/>
            </a:endParaRPr>
          </a:p>
        </p:txBody>
      </p:sp>
      <p:sp>
        <p:nvSpPr>
          <p:cNvPr id="200" name="円/楕円 199"/>
          <p:cNvSpPr/>
          <p:nvPr/>
        </p:nvSpPr>
        <p:spPr>
          <a:xfrm>
            <a:off x="2017575" y="450679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コネクタ 202"/>
          <p:cNvCxnSpPr>
            <a:stCxn id="202" idx="0"/>
            <a:endCxn id="200" idx="4"/>
          </p:cNvCxnSpPr>
          <p:nvPr/>
        </p:nvCxnSpPr>
        <p:spPr>
          <a:xfrm rot="16200000" flipV="1">
            <a:off x="1932336" y="5024037"/>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4" name="直線コネクタ 203"/>
          <p:cNvCxnSpPr>
            <a:stCxn id="210" idx="0"/>
            <a:endCxn id="218" idx="4"/>
          </p:cNvCxnSpPr>
          <p:nvPr/>
        </p:nvCxnSpPr>
        <p:spPr>
          <a:xfrm rot="16200000" flipV="1">
            <a:off x="1217067" y="5568892"/>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0" name="正方形/長方形 209"/>
          <p:cNvSpPr/>
          <p:nvPr/>
        </p:nvSpPr>
        <p:spPr>
          <a:xfrm>
            <a:off x="1343105" y="587495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218" name="円/楕円 217"/>
          <p:cNvSpPr/>
          <p:nvPr/>
        </p:nvSpPr>
        <p:spPr>
          <a:xfrm>
            <a:off x="1271097" y="508286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69"/>
          <p:cNvCxnSpPr>
            <a:stCxn id="200" idx="2"/>
            <a:endCxn id="218" idx="0"/>
          </p:cNvCxnSpPr>
          <p:nvPr/>
        </p:nvCxnSpPr>
        <p:spPr>
          <a:xfrm rot="10800000" flipV="1">
            <a:off x="1415097" y="4650798"/>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231" name="正方形/長方形 230"/>
          <p:cNvSpPr/>
          <p:nvPr/>
        </p:nvSpPr>
        <p:spPr>
          <a:xfrm>
            <a:off x="2198229" y="476637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35" name="正方形/長方形 234"/>
          <p:cNvSpPr/>
          <p:nvPr/>
        </p:nvSpPr>
        <p:spPr>
          <a:xfrm>
            <a:off x="1415113" y="526926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54" name="正方形/長方形 253"/>
          <p:cNvSpPr/>
          <p:nvPr/>
        </p:nvSpPr>
        <p:spPr>
          <a:xfrm>
            <a:off x="2279209" y="4293096"/>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256" name="正方形/長方形 255"/>
          <p:cNvSpPr/>
          <p:nvPr/>
        </p:nvSpPr>
        <p:spPr>
          <a:xfrm>
            <a:off x="467544" y="4867999"/>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259" name="テキスト ボックス 258"/>
          <p:cNvSpPr txBox="1"/>
          <p:nvPr/>
        </p:nvSpPr>
        <p:spPr>
          <a:xfrm>
            <a:off x="6432158"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0" name="テキスト ボックス 259"/>
          <p:cNvSpPr txBox="1"/>
          <p:nvPr/>
        </p:nvSpPr>
        <p:spPr>
          <a:xfrm>
            <a:off x="5508104" y="4355812"/>
            <a:ext cx="300082" cy="369332"/>
          </a:xfrm>
          <a:prstGeom prst="rect">
            <a:avLst/>
          </a:prstGeom>
          <a:noFill/>
        </p:spPr>
        <p:txBody>
          <a:bodyPr wrap="none" rtlCol="0">
            <a:spAutoFit/>
          </a:bodyPr>
          <a:lstStyle/>
          <a:p>
            <a:r>
              <a:rPr kumimoji="1" lang="en-US" altLang="ja-JP" b="1" dirty="0" smtClean="0">
                <a:solidFill>
                  <a:srgbClr val="00B050"/>
                </a:solidFill>
              </a:rPr>
              <a:t>2</a:t>
            </a:r>
            <a:endParaRPr kumimoji="1" lang="ja-JP" altLang="en-US" b="1" dirty="0">
              <a:solidFill>
                <a:srgbClr val="00B050"/>
              </a:solidFill>
            </a:endParaRPr>
          </a:p>
        </p:txBody>
      </p:sp>
      <p:sp>
        <p:nvSpPr>
          <p:cNvPr id="261" name="テキスト ボックス 260"/>
          <p:cNvSpPr txBox="1"/>
          <p:nvPr/>
        </p:nvSpPr>
        <p:spPr>
          <a:xfrm>
            <a:off x="6156176"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2" name="テキスト ボックス 261"/>
          <p:cNvSpPr txBox="1"/>
          <p:nvPr/>
        </p:nvSpPr>
        <p:spPr>
          <a:xfrm>
            <a:off x="6732240"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3" name="テキスト ボックス 262"/>
          <p:cNvSpPr txBox="1"/>
          <p:nvPr/>
        </p:nvSpPr>
        <p:spPr>
          <a:xfrm>
            <a:off x="7800310"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4" name="テキスト ボックス 263"/>
          <p:cNvSpPr txBox="1"/>
          <p:nvPr/>
        </p:nvSpPr>
        <p:spPr>
          <a:xfrm>
            <a:off x="8388424"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5" name="テキスト ボックス 264"/>
          <p:cNvSpPr txBox="1"/>
          <p:nvPr/>
        </p:nvSpPr>
        <p:spPr>
          <a:xfrm>
            <a:off x="4631958"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6" name="テキスト ボックス 265"/>
          <p:cNvSpPr txBox="1"/>
          <p:nvPr/>
        </p:nvSpPr>
        <p:spPr>
          <a:xfrm>
            <a:off x="5208022"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8" name="テキスト ボックス 267"/>
          <p:cNvSpPr txBox="1"/>
          <p:nvPr/>
        </p:nvSpPr>
        <p:spPr>
          <a:xfrm>
            <a:off x="6300192" y="357301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9" name="テキスト ボックス 268"/>
          <p:cNvSpPr txBox="1"/>
          <p:nvPr/>
        </p:nvSpPr>
        <p:spPr>
          <a:xfrm>
            <a:off x="8172400" y="4149080"/>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70" name="テキスト ボックス 269"/>
          <p:cNvSpPr txBox="1"/>
          <p:nvPr/>
        </p:nvSpPr>
        <p:spPr>
          <a:xfrm>
            <a:off x="4283968" y="4067780"/>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1" name="テキスト ボックス 270"/>
          <p:cNvSpPr txBox="1"/>
          <p:nvPr/>
        </p:nvSpPr>
        <p:spPr>
          <a:xfrm>
            <a:off x="4283968" y="3275692"/>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2" name="テキスト ボックス 271"/>
          <p:cNvSpPr txBox="1"/>
          <p:nvPr/>
        </p:nvSpPr>
        <p:spPr>
          <a:xfrm>
            <a:off x="7092280" y="2780928"/>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3" name="テキスト ボックス 272"/>
          <p:cNvSpPr txBox="1"/>
          <p:nvPr/>
        </p:nvSpPr>
        <p:spPr>
          <a:xfrm>
            <a:off x="6708140"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4" name="テキスト ボックス 273"/>
          <p:cNvSpPr txBox="1"/>
          <p:nvPr/>
        </p:nvSpPr>
        <p:spPr>
          <a:xfrm>
            <a:off x="5784086" y="4355812"/>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75" name="テキスト ボックス 274"/>
          <p:cNvSpPr txBox="1"/>
          <p:nvPr/>
        </p:nvSpPr>
        <p:spPr>
          <a:xfrm>
            <a:off x="6432158"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6" name="テキスト ボックス 275"/>
          <p:cNvSpPr txBox="1"/>
          <p:nvPr/>
        </p:nvSpPr>
        <p:spPr>
          <a:xfrm>
            <a:off x="7008222"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7" name="テキスト ボックス 276"/>
          <p:cNvSpPr txBox="1"/>
          <p:nvPr/>
        </p:nvSpPr>
        <p:spPr>
          <a:xfrm>
            <a:off x="8076292"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8" name="テキスト ボックス 277"/>
          <p:cNvSpPr txBox="1"/>
          <p:nvPr/>
        </p:nvSpPr>
        <p:spPr>
          <a:xfrm>
            <a:off x="8664406"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9" name="テキスト ボックス 278"/>
          <p:cNvSpPr txBox="1"/>
          <p:nvPr/>
        </p:nvSpPr>
        <p:spPr>
          <a:xfrm>
            <a:off x="4907940"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0" name="テキスト ボックス 279"/>
          <p:cNvSpPr txBox="1"/>
          <p:nvPr/>
        </p:nvSpPr>
        <p:spPr>
          <a:xfrm>
            <a:off x="5484004"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1" name="テキスト ボックス 280"/>
          <p:cNvSpPr txBox="1"/>
          <p:nvPr/>
        </p:nvSpPr>
        <p:spPr>
          <a:xfrm>
            <a:off x="6576174" y="3573016"/>
            <a:ext cx="300082" cy="369332"/>
          </a:xfrm>
          <a:prstGeom prst="rect">
            <a:avLst/>
          </a:prstGeom>
          <a:noFill/>
        </p:spPr>
        <p:txBody>
          <a:bodyPr wrap="none" rtlCol="0">
            <a:spAutoFit/>
          </a:bodyPr>
          <a:lstStyle/>
          <a:p>
            <a:r>
              <a:rPr kumimoji="1" lang="en-US" altLang="ja-JP" b="1" dirty="0" smtClean="0">
                <a:solidFill>
                  <a:schemeClr val="accent6"/>
                </a:solidFill>
              </a:rPr>
              <a:t>4</a:t>
            </a:r>
            <a:endParaRPr kumimoji="1" lang="ja-JP" altLang="en-US" b="1" dirty="0">
              <a:solidFill>
                <a:schemeClr val="accent6"/>
              </a:solidFill>
            </a:endParaRPr>
          </a:p>
        </p:txBody>
      </p:sp>
      <p:sp>
        <p:nvSpPr>
          <p:cNvPr id="282" name="テキスト ボックス 281"/>
          <p:cNvSpPr txBox="1"/>
          <p:nvPr/>
        </p:nvSpPr>
        <p:spPr>
          <a:xfrm>
            <a:off x="8448382" y="4149080"/>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83" name="テキスト ボックス 282"/>
          <p:cNvSpPr txBox="1"/>
          <p:nvPr/>
        </p:nvSpPr>
        <p:spPr>
          <a:xfrm>
            <a:off x="4559950" y="4067780"/>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4" name="テキスト ボックス 283"/>
          <p:cNvSpPr txBox="1"/>
          <p:nvPr/>
        </p:nvSpPr>
        <p:spPr>
          <a:xfrm>
            <a:off x="4559950" y="3275692"/>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5" name="テキスト ボックス 284"/>
          <p:cNvSpPr txBox="1"/>
          <p:nvPr/>
        </p:nvSpPr>
        <p:spPr>
          <a:xfrm>
            <a:off x="7368262" y="2780928"/>
            <a:ext cx="300082" cy="369332"/>
          </a:xfrm>
          <a:prstGeom prst="rect">
            <a:avLst/>
          </a:prstGeom>
          <a:noFill/>
        </p:spPr>
        <p:txBody>
          <a:bodyPr wrap="none" rtlCol="0">
            <a:spAutoFit/>
          </a:bodyPr>
          <a:lstStyle/>
          <a:p>
            <a:r>
              <a:rPr kumimoji="1" lang="en-US" altLang="ja-JP" b="1" dirty="0" smtClean="0">
                <a:solidFill>
                  <a:schemeClr val="accent6"/>
                </a:solidFill>
              </a:rPr>
              <a:t>8</a:t>
            </a:r>
            <a:endParaRPr kumimoji="1" lang="ja-JP" altLang="en-US" b="1" dirty="0">
              <a:solidFill>
                <a:schemeClr val="accent6"/>
              </a:solidFill>
            </a:endParaRPr>
          </a:p>
        </p:txBody>
      </p:sp>
      <p:sp>
        <p:nvSpPr>
          <p:cNvPr id="50" name="正方形/長方形 49"/>
          <p:cNvSpPr/>
          <p:nvPr/>
        </p:nvSpPr>
        <p:spPr>
          <a:xfrm>
            <a:off x="2423225" y="5228039"/>
            <a:ext cx="309700" cy="430887"/>
          </a:xfrm>
          <a:prstGeom prst="rect">
            <a:avLst/>
          </a:prstGeom>
        </p:spPr>
        <p:txBody>
          <a:bodyPr wrap="none">
            <a:spAutoFit/>
          </a:bodyPr>
          <a:lstStyle/>
          <a:p>
            <a:r>
              <a:rPr lang="en-US" altLang="ja-JP" sz="2200" i="1" dirty="0" smtClean="0"/>
              <a:t>v</a:t>
            </a:r>
            <a:endParaRPr lang="ja-JP" altLang="en-US" sz="2200" dirty="0"/>
          </a:p>
        </p:txBody>
      </p:sp>
      <p:sp>
        <p:nvSpPr>
          <p:cNvPr id="51" name="正方形/長方形 50"/>
          <p:cNvSpPr/>
          <p:nvPr/>
        </p:nvSpPr>
        <p:spPr>
          <a:xfrm>
            <a:off x="1055073" y="5733256"/>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
        <p:nvSpPr>
          <p:cNvPr id="52" name="正方形/長方形 51"/>
          <p:cNvSpPr/>
          <p:nvPr/>
        </p:nvSpPr>
        <p:spPr>
          <a:xfrm>
            <a:off x="0" y="1268760"/>
            <a:ext cx="4572000" cy="86409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Constraints in leaves’ order :</a:t>
            </a:r>
            <a:br>
              <a:rPr lang="en-US" altLang="ja-JP" sz="2400" dirty="0" smtClean="0"/>
            </a:br>
            <a:r>
              <a:rPr lang="en-US" altLang="ja-JP" sz="2400" dirty="0" smtClean="0"/>
              <a:t>The next leaf of </a:t>
            </a:r>
            <a:r>
              <a:rPr lang="en-US" altLang="ja-JP" sz="2400" i="1" dirty="0" smtClean="0"/>
              <a:t>u</a:t>
            </a:r>
            <a:r>
              <a:rPr lang="en-US" altLang="ja-JP" sz="2400" dirty="0" smtClean="0"/>
              <a:t> is in</a:t>
            </a:r>
            <a:r>
              <a:rPr lang="ja-JP" altLang="en-US" sz="2400" dirty="0" smtClean="0"/>
              <a:t>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a:t>
            </a:r>
            <a:endParaRPr lang="ja-JP" altLang="en-US" sz="2400" dirty="0"/>
          </a:p>
        </p:txBody>
      </p:sp>
      <p:sp>
        <p:nvSpPr>
          <p:cNvPr id="53" name="正方形/長方形 52"/>
          <p:cNvSpPr/>
          <p:nvPr/>
        </p:nvSpPr>
        <p:spPr>
          <a:xfrm>
            <a:off x="4572000" y="1268760"/>
            <a:ext cx="4572000" cy="86409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leaves in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 </a:t>
            </a:r>
            <a:br>
              <a:rPr lang="en-US" altLang="ja-JP" sz="2400" dirty="0" smtClean="0"/>
            </a:br>
            <a:r>
              <a:rPr lang="en-US" altLang="ja-JP" sz="2400" dirty="0" smtClean="0">
                <a:latin typeface="Times New Roman" pitchFamily="18" charset="0"/>
                <a:cs typeface="Times New Roman" pitchFamily="18" charset="0"/>
                <a:sym typeface="Symbol" pitchFamily="18" charset="2"/>
              </a:rPr>
              <a:t>have constraints</a:t>
            </a:r>
            <a:r>
              <a:rPr lang="ja-JP" altLang="en-US" sz="2400"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on such </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’s</a:t>
            </a:r>
            <a:r>
              <a:rPr lang="en-US" altLang="ja-JP" sz="2400" dirty="0" smtClean="0">
                <a:latin typeface="Times New Roman" pitchFamily="18" charset="0"/>
                <a:cs typeface="Times New Roman" pitchFamily="18" charset="0"/>
                <a:sym typeface="Symbol" pitchFamily="18" charset="2"/>
              </a:rPr>
              <a:t>.</a:t>
            </a:r>
            <a:endParaRPr lang="ja-JP" altLang="en-US" sz="2400" dirty="0"/>
          </a:p>
        </p:txBody>
      </p:sp>
      <p:sp>
        <p:nvSpPr>
          <p:cNvPr id="54" name="二等辺三角形 53"/>
          <p:cNvSpPr/>
          <p:nvPr/>
        </p:nvSpPr>
        <p:spPr>
          <a:xfrm>
            <a:off x="1835696" y="5589240"/>
            <a:ext cx="1008112" cy="93610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2" name="円/楕円 201"/>
          <p:cNvSpPr/>
          <p:nvPr/>
        </p:nvSpPr>
        <p:spPr>
          <a:xfrm>
            <a:off x="2207233" y="544293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0-#ppt_w/2"/>
                                          </p:val>
                                        </p:tav>
                                        <p:tav tm="100000">
                                          <p:val>
                                            <p:strVal val="#ppt_x"/>
                                          </p:val>
                                        </p:tav>
                                      </p:tavLst>
                                    </p:anim>
                                    <p:anim calcmode="lin" valueType="num">
                                      <p:cBhvr additive="base">
                                        <p:cTn id="8" dur="500" fill="hold"/>
                                        <p:tgtEl>
                                          <p:spTgt spid="52"/>
                                        </p:tgtEl>
                                        <p:attrNameLst>
                                          <p:attrName>ppt_y</p:attrName>
                                        </p:attrNameLst>
                                      </p:cBhvr>
                                      <p:tavLst>
                                        <p:tav tm="0">
                                          <p:val>
                                            <p:strVal val="#ppt_y"/>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up)">
                                      <p:cBhvr>
                                        <p:cTn id="11" dur="500"/>
                                        <p:tgtEl>
                                          <p:spTgt spid="54"/>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273"/>
                                        </p:tgtEl>
                                        <p:attrNameLst>
                                          <p:attrName>style.visibility</p:attrName>
                                        </p:attrNameLst>
                                      </p:cBhvr>
                                      <p:to>
                                        <p:strVal val="visible"/>
                                      </p:to>
                                    </p:set>
                                    <p:animEffect transition="in" filter="fade">
                                      <p:cBhvr>
                                        <p:cTn id="16" dur="1000"/>
                                        <p:tgtEl>
                                          <p:spTgt spid="273"/>
                                        </p:tgtEl>
                                      </p:cBhvr>
                                    </p:animEffect>
                                    <p:anim calcmode="lin" valueType="num">
                                      <p:cBhvr>
                                        <p:cTn id="17" dur="1000" fill="hold"/>
                                        <p:tgtEl>
                                          <p:spTgt spid="273"/>
                                        </p:tgtEl>
                                        <p:attrNameLst>
                                          <p:attrName>ppt_x</p:attrName>
                                        </p:attrNameLst>
                                      </p:cBhvr>
                                      <p:tavLst>
                                        <p:tav tm="0">
                                          <p:val>
                                            <p:strVal val="#ppt_x"/>
                                          </p:val>
                                        </p:tav>
                                        <p:tav tm="100000">
                                          <p:val>
                                            <p:strVal val="#ppt_x"/>
                                          </p:val>
                                        </p:tav>
                                      </p:tavLst>
                                    </p:anim>
                                    <p:anim calcmode="lin" valueType="num">
                                      <p:cBhvr>
                                        <p:cTn id="18" dur="900" decel="100000" fill="hold"/>
                                        <p:tgtEl>
                                          <p:spTgt spid="273"/>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273"/>
                                        </p:tgtEl>
                                        <p:attrNameLst>
                                          <p:attrName>ppt_y</p:attrName>
                                        </p:attrNameLst>
                                      </p:cBhvr>
                                      <p:tavLst>
                                        <p:tav tm="0">
                                          <p:val>
                                            <p:strVal val="#ppt_y-.03"/>
                                          </p:val>
                                        </p:tav>
                                        <p:tav tm="100000">
                                          <p:val>
                                            <p:strVal val="#ppt_y"/>
                                          </p:val>
                                        </p:tav>
                                      </p:tavLst>
                                    </p:anim>
                                  </p:childTnLst>
                                </p:cTn>
                              </p:par>
                              <p:par>
                                <p:cTn id="20" presetID="37" presetClass="entr" presetSubtype="0" fill="hold" grpId="0" nodeType="withEffect">
                                  <p:stCondLst>
                                    <p:cond delay="0"/>
                                  </p:stCondLst>
                                  <p:childTnLst>
                                    <p:set>
                                      <p:cBhvr>
                                        <p:cTn id="21" dur="1" fill="hold">
                                          <p:stCondLst>
                                            <p:cond delay="0"/>
                                          </p:stCondLst>
                                        </p:cTn>
                                        <p:tgtEl>
                                          <p:spTgt spid="274"/>
                                        </p:tgtEl>
                                        <p:attrNameLst>
                                          <p:attrName>style.visibility</p:attrName>
                                        </p:attrNameLst>
                                      </p:cBhvr>
                                      <p:to>
                                        <p:strVal val="visible"/>
                                      </p:to>
                                    </p:set>
                                    <p:animEffect transition="in" filter="fade">
                                      <p:cBhvr>
                                        <p:cTn id="22" dur="1000"/>
                                        <p:tgtEl>
                                          <p:spTgt spid="274"/>
                                        </p:tgtEl>
                                      </p:cBhvr>
                                    </p:animEffect>
                                    <p:anim calcmode="lin" valueType="num">
                                      <p:cBhvr>
                                        <p:cTn id="23" dur="1000" fill="hold"/>
                                        <p:tgtEl>
                                          <p:spTgt spid="274"/>
                                        </p:tgtEl>
                                        <p:attrNameLst>
                                          <p:attrName>ppt_x</p:attrName>
                                        </p:attrNameLst>
                                      </p:cBhvr>
                                      <p:tavLst>
                                        <p:tav tm="0">
                                          <p:val>
                                            <p:strVal val="#ppt_x"/>
                                          </p:val>
                                        </p:tav>
                                        <p:tav tm="100000">
                                          <p:val>
                                            <p:strVal val="#ppt_x"/>
                                          </p:val>
                                        </p:tav>
                                      </p:tavLst>
                                    </p:anim>
                                    <p:anim calcmode="lin" valueType="num">
                                      <p:cBhvr>
                                        <p:cTn id="24" dur="900" decel="100000" fill="hold"/>
                                        <p:tgtEl>
                                          <p:spTgt spid="27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74"/>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281"/>
                                        </p:tgtEl>
                                        <p:attrNameLst>
                                          <p:attrName>style.visibility</p:attrName>
                                        </p:attrNameLst>
                                      </p:cBhvr>
                                      <p:to>
                                        <p:strVal val="visible"/>
                                      </p:to>
                                    </p:set>
                                    <p:animEffect transition="in" filter="fade">
                                      <p:cBhvr>
                                        <p:cTn id="28" dur="1000"/>
                                        <p:tgtEl>
                                          <p:spTgt spid="281"/>
                                        </p:tgtEl>
                                      </p:cBhvr>
                                    </p:animEffect>
                                    <p:anim calcmode="lin" valueType="num">
                                      <p:cBhvr>
                                        <p:cTn id="29" dur="1000" fill="hold"/>
                                        <p:tgtEl>
                                          <p:spTgt spid="281"/>
                                        </p:tgtEl>
                                        <p:attrNameLst>
                                          <p:attrName>ppt_x</p:attrName>
                                        </p:attrNameLst>
                                      </p:cBhvr>
                                      <p:tavLst>
                                        <p:tav tm="0">
                                          <p:val>
                                            <p:strVal val="#ppt_x"/>
                                          </p:val>
                                        </p:tav>
                                        <p:tav tm="100000">
                                          <p:val>
                                            <p:strVal val="#ppt_x"/>
                                          </p:val>
                                        </p:tav>
                                      </p:tavLst>
                                    </p:anim>
                                    <p:anim calcmode="lin" valueType="num">
                                      <p:cBhvr>
                                        <p:cTn id="30" dur="900" decel="100000" fill="hold"/>
                                        <p:tgtEl>
                                          <p:spTgt spid="28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81"/>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275"/>
                                        </p:tgtEl>
                                        <p:attrNameLst>
                                          <p:attrName>style.visibility</p:attrName>
                                        </p:attrNameLst>
                                      </p:cBhvr>
                                      <p:to>
                                        <p:strVal val="visible"/>
                                      </p:to>
                                    </p:set>
                                    <p:animEffect transition="in" filter="fade">
                                      <p:cBhvr>
                                        <p:cTn id="34" dur="1000"/>
                                        <p:tgtEl>
                                          <p:spTgt spid="275"/>
                                        </p:tgtEl>
                                      </p:cBhvr>
                                    </p:animEffect>
                                    <p:anim calcmode="lin" valueType="num">
                                      <p:cBhvr>
                                        <p:cTn id="35" dur="1000" fill="hold"/>
                                        <p:tgtEl>
                                          <p:spTgt spid="275"/>
                                        </p:tgtEl>
                                        <p:attrNameLst>
                                          <p:attrName>ppt_x</p:attrName>
                                        </p:attrNameLst>
                                      </p:cBhvr>
                                      <p:tavLst>
                                        <p:tav tm="0">
                                          <p:val>
                                            <p:strVal val="#ppt_x"/>
                                          </p:val>
                                        </p:tav>
                                        <p:tav tm="100000">
                                          <p:val>
                                            <p:strVal val="#ppt_x"/>
                                          </p:val>
                                        </p:tav>
                                      </p:tavLst>
                                    </p:anim>
                                    <p:anim calcmode="lin" valueType="num">
                                      <p:cBhvr>
                                        <p:cTn id="36" dur="900" decel="100000" fill="hold"/>
                                        <p:tgtEl>
                                          <p:spTgt spid="27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275"/>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276"/>
                                        </p:tgtEl>
                                        <p:attrNameLst>
                                          <p:attrName>style.visibility</p:attrName>
                                        </p:attrNameLst>
                                      </p:cBhvr>
                                      <p:to>
                                        <p:strVal val="visible"/>
                                      </p:to>
                                    </p:set>
                                    <p:animEffect transition="in" filter="fade">
                                      <p:cBhvr>
                                        <p:cTn id="40" dur="1000"/>
                                        <p:tgtEl>
                                          <p:spTgt spid="276"/>
                                        </p:tgtEl>
                                      </p:cBhvr>
                                    </p:animEffect>
                                    <p:anim calcmode="lin" valueType="num">
                                      <p:cBhvr>
                                        <p:cTn id="41" dur="1000" fill="hold"/>
                                        <p:tgtEl>
                                          <p:spTgt spid="276"/>
                                        </p:tgtEl>
                                        <p:attrNameLst>
                                          <p:attrName>ppt_x</p:attrName>
                                        </p:attrNameLst>
                                      </p:cBhvr>
                                      <p:tavLst>
                                        <p:tav tm="0">
                                          <p:val>
                                            <p:strVal val="#ppt_x"/>
                                          </p:val>
                                        </p:tav>
                                        <p:tav tm="100000">
                                          <p:val>
                                            <p:strVal val="#ppt_x"/>
                                          </p:val>
                                        </p:tav>
                                      </p:tavLst>
                                    </p:anim>
                                    <p:anim calcmode="lin" valueType="num">
                                      <p:cBhvr>
                                        <p:cTn id="42" dur="900" decel="100000" fill="hold"/>
                                        <p:tgtEl>
                                          <p:spTgt spid="276"/>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76"/>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277"/>
                                        </p:tgtEl>
                                        <p:attrNameLst>
                                          <p:attrName>style.visibility</p:attrName>
                                        </p:attrNameLst>
                                      </p:cBhvr>
                                      <p:to>
                                        <p:strVal val="visible"/>
                                      </p:to>
                                    </p:set>
                                    <p:animEffect transition="in" filter="fade">
                                      <p:cBhvr>
                                        <p:cTn id="46" dur="1000"/>
                                        <p:tgtEl>
                                          <p:spTgt spid="277"/>
                                        </p:tgtEl>
                                      </p:cBhvr>
                                    </p:animEffect>
                                    <p:anim calcmode="lin" valueType="num">
                                      <p:cBhvr>
                                        <p:cTn id="47" dur="1000" fill="hold"/>
                                        <p:tgtEl>
                                          <p:spTgt spid="277"/>
                                        </p:tgtEl>
                                        <p:attrNameLst>
                                          <p:attrName>ppt_x</p:attrName>
                                        </p:attrNameLst>
                                      </p:cBhvr>
                                      <p:tavLst>
                                        <p:tav tm="0">
                                          <p:val>
                                            <p:strVal val="#ppt_x"/>
                                          </p:val>
                                        </p:tav>
                                        <p:tav tm="100000">
                                          <p:val>
                                            <p:strVal val="#ppt_x"/>
                                          </p:val>
                                        </p:tav>
                                      </p:tavLst>
                                    </p:anim>
                                    <p:anim calcmode="lin" valueType="num">
                                      <p:cBhvr>
                                        <p:cTn id="48" dur="900" decel="100000" fill="hold"/>
                                        <p:tgtEl>
                                          <p:spTgt spid="277"/>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77"/>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278"/>
                                        </p:tgtEl>
                                        <p:attrNameLst>
                                          <p:attrName>style.visibility</p:attrName>
                                        </p:attrNameLst>
                                      </p:cBhvr>
                                      <p:to>
                                        <p:strVal val="visible"/>
                                      </p:to>
                                    </p:set>
                                    <p:animEffect transition="in" filter="fade">
                                      <p:cBhvr>
                                        <p:cTn id="52" dur="1000"/>
                                        <p:tgtEl>
                                          <p:spTgt spid="278"/>
                                        </p:tgtEl>
                                      </p:cBhvr>
                                    </p:animEffect>
                                    <p:anim calcmode="lin" valueType="num">
                                      <p:cBhvr>
                                        <p:cTn id="53" dur="1000" fill="hold"/>
                                        <p:tgtEl>
                                          <p:spTgt spid="278"/>
                                        </p:tgtEl>
                                        <p:attrNameLst>
                                          <p:attrName>ppt_x</p:attrName>
                                        </p:attrNameLst>
                                      </p:cBhvr>
                                      <p:tavLst>
                                        <p:tav tm="0">
                                          <p:val>
                                            <p:strVal val="#ppt_x"/>
                                          </p:val>
                                        </p:tav>
                                        <p:tav tm="100000">
                                          <p:val>
                                            <p:strVal val="#ppt_x"/>
                                          </p:val>
                                        </p:tav>
                                      </p:tavLst>
                                    </p:anim>
                                    <p:anim calcmode="lin" valueType="num">
                                      <p:cBhvr>
                                        <p:cTn id="54" dur="900" decel="100000" fill="hold"/>
                                        <p:tgtEl>
                                          <p:spTgt spid="278"/>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78"/>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279"/>
                                        </p:tgtEl>
                                        <p:attrNameLst>
                                          <p:attrName>style.visibility</p:attrName>
                                        </p:attrNameLst>
                                      </p:cBhvr>
                                      <p:to>
                                        <p:strVal val="visible"/>
                                      </p:to>
                                    </p:set>
                                    <p:animEffect transition="in" filter="fade">
                                      <p:cBhvr>
                                        <p:cTn id="58" dur="1000"/>
                                        <p:tgtEl>
                                          <p:spTgt spid="279"/>
                                        </p:tgtEl>
                                      </p:cBhvr>
                                    </p:animEffect>
                                    <p:anim calcmode="lin" valueType="num">
                                      <p:cBhvr>
                                        <p:cTn id="59" dur="1000" fill="hold"/>
                                        <p:tgtEl>
                                          <p:spTgt spid="279"/>
                                        </p:tgtEl>
                                        <p:attrNameLst>
                                          <p:attrName>ppt_x</p:attrName>
                                        </p:attrNameLst>
                                      </p:cBhvr>
                                      <p:tavLst>
                                        <p:tav tm="0">
                                          <p:val>
                                            <p:strVal val="#ppt_x"/>
                                          </p:val>
                                        </p:tav>
                                        <p:tav tm="100000">
                                          <p:val>
                                            <p:strVal val="#ppt_x"/>
                                          </p:val>
                                        </p:tav>
                                      </p:tavLst>
                                    </p:anim>
                                    <p:anim calcmode="lin" valueType="num">
                                      <p:cBhvr>
                                        <p:cTn id="60" dur="900" decel="100000" fill="hold"/>
                                        <p:tgtEl>
                                          <p:spTgt spid="279"/>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79"/>
                                        </p:tgtEl>
                                        <p:attrNameLst>
                                          <p:attrName>ppt_y</p:attrName>
                                        </p:attrNameLst>
                                      </p:cBhvr>
                                      <p:tavLst>
                                        <p:tav tm="0">
                                          <p:val>
                                            <p:strVal val="#ppt_y-.03"/>
                                          </p:val>
                                        </p:tav>
                                        <p:tav tm="100000">
                                          <p:val>
                                            <p:strVal val="#ppt_y"/>
                                          </p:val>
                                        </p:tav>
                                      </p:tavLst>
                                    </p:anim>
                                  </p:childTnLst>
                                </p:cTn>
                              </p:par>
                              <p:par>
                                <p:cTn id="62" presetID="37" presetClass="entr" presetSubtype="0" fill="hold" grpId="0" nodeType="withEffect">
                                  <p:stCondLst>
                                    <p:cond delay="0"/>
                                  </p:stCondLst>
                                  <p:childTnLst>
                                    <p:set>
                                      <p:cBhvr>
                                        <p:cTn id="63" dur="1" fill="hold">
                                          <p:stCondLst>
                                            <p:cond delay="0"/>
                                          </p:stCondLst>
                                        </p:cTn>
                                        <p:tgtEl>
                                          <p:spTgt spid="280"/>
                                        </p:tgtEl>
                                        <p:attrNameLst>
                                          <p:attrName>style.visibility</p:attrName>
                                        </p:attrNameLst>
                                      </p:cBhvr>
                                      <p:to>
                                        <p:strVal val="visible"/>
                                      </p:to>
                                    </p:set>
                                    <p:animEffect transition="in" filter="fade">
                                      <p:cBhvr>
                                        <p:cTn id="64" dur="1000"/>
                                        <p:tgtEl>
                                          <p:spTgt spid="280"/>
                                        </p:tgtEl>
                                      </p:cBhvr>
                                    </p:animEffect>
                                    <p:anim calcmode="lin" valueType="num">
                                      <p:cBhvr>
                                        <p:cTn id="65" dur="1000" fill="hold"/>
                                        <p:tgtEl>
                                          <p:spTgt spid="280"/>
                                        </p:tgtEl>
                                        <p:attrNameLst>
                                          <p:attrName>ppt_x</p:attrName>
                                        </p:attrNameLst>
                                      </p:cBhvr>
                                      <p:tavLst>
                                        <p:tav tm="0">
                                          <p:val>
                                            <p:strVal val="#ppt_x"/>
                                          </p:val>
                                        </p:tav>
                                        <p:tav tm="100000">
                                          <p:val>
                                            <p:strVal val="#ppt_x"/>
                                          </p:val>
                                        </p:tav>
                                      </p:tavLst>
                                    </p:anim>
                                    <p:anim calcmode="lin" valueType="num">
                                      <p:cBhvr>
                                        <p:cTn id="66" dur="900" decel="100000" fill="hold"/>
                                        <p:tgtEl>
                                          <p:spTgt spid="280"/>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0"/>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282"/>
                                        </p:tgtEl>
                                        <p:attrNameLst>
                                          <p:attrName>style.visibility</p:attrName>
                                        </p:attrNameLst>
                                      </p:cBhvr>
                                      <p:to>
                                        <p:strVal val="visible"/>
                                      </p:to>
                                    </p:set>
                                    <p:animEffect transition="in" filter="fade">
                                      <p:cBhvr>
                                        <p:cTn id="70" dur="1000"/>
                                        <p:tgtEl>
                                          <p:spTgt spid="282"/>
                                        </p:tgtEl>
                                      </p:cBhvr>
                                    </p:animEffect>
                                    <p:anim calcmode="lin" valueType="num">
                                      <p:cBhvr>
                                        <p:cTn id="71" dur="1000" fill="hold"/>
                                        <p:tgtEl>
                                          <p:spTgt spid="282"/>
                                        </p:tgtEl>
                                        <p:attrNameLst>
                                          <p:attrName>ppt_x</p:attrName>
                                        </p:attrNameLst>
                                      </p:cBhvr>
                                      <p:tavLst>
                                        <p:tav tm="0">
                                          <p:val>
                                            <p:strVal val="#ppt_x"/>
                                          </p:val>
                                        </p:tav>
                                        <p:tav tm="100000">
                                          <p:val>
                                            <p:strVal val="#ppt_x"/>
                                          </p:val>
                                        </p:tav>
                                      </p:tavLst>
                                    </p:anim>
                                    <p:anim calcmode="lin" valueType="num">
                                      <p:cBhvr>
                                        <p:cTn id="72" dur="900" decel="100000" fill="hold"/>
                                        <p:tgtEl>
                                          <p:spTgt spid="282"/>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282"/>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283"/>
                                        </p:tgtEl>
                                        <p:attrNameLst>
                                          <p:attrName>style.visibility</p:attrName>
                                        </p:attrNameLst>
                                      </p:cBhvr>
                                      <p:to>
                                        <p:strVal val="visible"/>
                                      </p:to>
                                    </p:set>
                                    <p:animEffect transition="in" filter="fade">
                                      <p:cBhvr>
                                        <p:cTn id="76" dur="1000"/>
                                        <p:tgtEl>
                                          <p:spTgt spid="283"/>
                                        </p:tgtEl>
                                      </p:cBhvr>
                                    </p:animEffect>
                                    <p:anim calcmode="lin" valueType="num">
                                      <p:cBhvr>
                                        <p:cTn id="77" dur="1000" fill="hold"/>
                                        <p:tgtEl>
                                          <p:spTgt spid="283"/>
                                        </p:tgtEl>
                                        <p:attrNameLst>
                                          <p:attrName>ppt_x</p:attrName>
                                        </p:attrNameLst>
                                      </p:cBhvr>
                                      <p:tavLst>
                                        <p:tav tm="0">
                                          <p:val>
                                            <p:strVal val="#ppt_x"/>
                                          </p:val>
                                        </p:tav>
                                        <p:tav tm="100000">
                                          <p:val>
                                            <p:strVal val="#ppt_x"/>
                                          </p:val>
                                        </p:tav>
                                      </p:tavLst>
                                    </p:anim>
                                    <p:anim calcmode="lin" valueType="num">
                                      <p:cBhvr>
                                        <p:cTn id="78" dur="900" decel="100000" fill="hold"/>
                                        <p:tgtEl>
                                          <p:spTgt spid="283"/>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83"/>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84"/>
                                        </p:tgtEl>
                                        <p:attrNameLst>
                                          <p:attrName>style.visibility</p:attrName>
                                        </p:attrNameLst>
                                      </p:cBhvr>
                                      <p:to>
                                        <p:strVal val="visible"/>
                                      </p:to>
                                    </p:set>
                                    <p:animEffect transition="in" filter="fade">
                                      <p:cBhvr>
                                        <p:cTn id="82" dur="1000"/>
                                        <p:tgtEl>
                                          <p:spTgt spid="284"/>
                                        </p:tgtEl>
                                      </p:cBhvr>
                                    </p:animEffect>
                                    <p:anim calcmode="lin" valueType="num">
                                      <p:cBhvr>
                                        <p:cTn id="83" dur="1000" fill="hold"/>
                                        <p:tgtEl>
                                          <p:spTgt spid="284"/>
                                        </p:tgtEl>
                                        <p:attrNameLst>
                                          <p:attrName>ppt_x</p:attrName>
                                        </p:attrNameLst>
                                      </p:cBhvr>
                                      <p:tavLst>
                                        <p:tav tm="0">
                                          <p:val>
                                            <p:strVal val="#ppt_x"/>
                                          </p:val>
                                        </p:tav>
                                        <p:tav tm="100000">
                                          <p:val>
                                            <p:strVal val="#ppt_x"/>
                                          </p:val>
                                        </p:tav>
                                      </p:tavLst>
                                    </p:anim>
                                    <p:anim calcmode="lin" valueType="num">
                                      <p:cBhvr>
                                        <p:cTn id="84" dur="900" decel="100000" fill="hold"/>
                                        <p:tgtEl>
                                          <p:spTgt spid="284"/>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84"/>
                                        </p:tgtEl>
                                        <p:attrNameLst>
                                          <p:attrName>ppt_y</p:attrName>
                                        </p:attrNameLst>
                                      </p:cBhvr>
                                      <p:tavLst>
                                        <p:tav tm="0">
                                          <p:val>
                                            <p:strVal val="#ppt_y-.03"/>
                                          </p:val>
                                        </p:tav>
                                        <p:tav tm="100000">
                                          <p:val>
                                            <p:strVal val="#ppt_y"/>
                                          </p:val>
                                        </p:tav>
                                      </p:tavLst>
                                    </p:anim>
                                  </p:childTnLst>
                                </p:cTn>
                              </p:par>
                              <p:par>
                                <p:cTn id="86" presetID="37" presetClass="entr" presetSubtype="0" fill="hold" grpId="0" nodeType="withEffect">
                                  <p:stCondLst>
                                    <p:cond delay="0"/>
                                  </p:stCondLst>
                                  <p:childTnLst>
                                    <p:set>
                                      <p:cBhvr>
                                        <p:cTn id="87" dur="1" fill="hold">
                                          <p:stCondLst>
                                            <p:cond delay="0"/>
                                          </p:stCondLst>
                                        </p:cTn>
                                        <p:tgtEl>
                                          <p:spTgt spid="285"/>
                                        </p:tgtEl>
                                        <p:attrNameLst>
                                          <p:attrName>style.visibility</p:attrName>
                                        </p:attrNameLst>
                                      </p:cBhvr>
                                      <p:to>
                                        <p:strVal val="visible"/>
                                      </p:to>
                                    </p:set>
                                    <p:animEffect transition="in" filter="fade">
                                      <p:cBhvr>
                                        <p:cTn id="88" dur="1000"/>
                                        <p:tgtEl>
                                          <p:spTgt spid="285"/>
                                        </p:tgtEl>
                                      </p:cBhvr>
                                    </p:animEffect>
                                    <p:anim calcmode="lin" valueType="num">
                                      <p:cBhvr>
                                        <p:cTn id="89" dur="1000" fill="hold"/>
                                        <p:tgtEl>
                                          <p:spTgt spid="285"/>
                                        </p:tgtEl>
                                        <p:attrNameLst>
                                          <p:attrName>ppt_x</p:attrName>
                                        </p:attrNameLst>
                                      </p:cBhvr>
                                      <p:tavLst>
                                        <p:tav tm="0">
                                          <p:val>
                                            <p:strVal val="#ppt_x"/>
                                          </p:val>
                                        </p:tav>
                                        <p:tav tm="100000">
                                          <p:val>
                                            <p:strVal val="#ppt_x"/>
                                          </p:val>
                                        </p:tav>
                                      </p:tavLst>
                                    </p:anim>
                                    <p:anim calcmode="lin" valueType="num">
                                      <p:cBhvr>
                                        <p:cTn id="90" dur="900" decel="100000" fill="hold"/>
                                        <p:tgtEl>
                                          <p:spTgt spid="285"/>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285"/>
                                        </p:tgtEl>
                                        <p:attrNameLst>
                                          <p:attrName>ppt_y</p:attrName>
                                        </p:attrNameLst>
                                      </p:cBhvr>
                                      <p:tavLst>
                                        <p:tav tm="0">
                                          <p:val>
                                            <p:strVal val="#ppt_y-.03"/>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7" presetClass="entr" presetSubtype="2" fill="hold" grpId="0" nodeType="clickEffect">
                                  <p:stCondLst>
                                    <p:cond delay="0"/>
                                  </p:stCondLst>
                                  <p:childTnLst>
                                    <p:set>
                                      <p:cBhvr>
                                        <p:cTn id="95" dur="1" fill="hold">
                                          <p:stCondLst>
                                            <p:cond delay="0"/>
                                          </p:stCondLst>
                                        </p:cTn>
                                        <p:tgtEl>
                                          <p:spTgt spid="53"/>
                                        </p:tgtEl>
                                        <p:attrNameLst>
                                          <p:attrName>style.visibility</p:attrName>
                                        </p:attrNameLst>
                                      </p:cBhvr>
                                      <p:to>
                                        <p:strVal val="visible"/>
                                      </p:to>
                                    </p:set>
                                    <p:anim calcmode="lin" valueType="num">
                                      <p:cBhvr additive="base">
                                        <p:cTn id="96" dur="500" fill="hold"/>
                                        <p:tgtEl>
                                          <p:spTgt spid="53"/>
                                        </p:tgtEl>
                                        <p:attrNameLst>
                                          <p:attrName>ppt_x</p:attrName>
                                        </p:attrNameLst>
                                      </p:cBhvr>
                                      <p:tavLst>
                                        <p:tav tm="0">
                                          <p:val>
                                            <p:strVal val="1+#ppt_w/2"/>
                                          </p:val>
                                        </p:tav>
                                        <p:tav tm="100000">
                                          <p:val>
                                            <p:strVal val="#ppt_x"/>
                                          </p:val>
                                        </p:tav>
                                      </p:tavLst>
                                    </p:anim>
                                    <p:anim calcmode="lin" valueType="num">
                                      <p:cBhvr additive="base">
                                        <p:cTn id="97"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0"/>
      <p:bldP spid="274" grpId="0"/>
      <p:bldP spid="275" grpId="0"/>
      <p:bldP spid="276" grpId="0"/>
      <p:bldP spid="277" grpId="0"/>
      <p:bldP spid="278" grpId="0"/>
      <p:bldP spid="279" grpId="0"/>
      <p:bldP spid="280" grpId="0"/>
      <p:bldP spid="281" grpId="0"/>
      <p:bldP spid="282" grpId="0"/>
      <p:bldP spid="283" grpId="0"/>
      <p:bldP spid="284" grpId="0"/>
      <p:bldP spid="285" grpId="0"/>
      <p:bldP spid="52" grpId="0" animBg="1"/>
      <p:bldP spid="53" grpId="0" animBg="1"/>
      <p:bldP spid="5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 name="図 266" descr="p_enlarge.emf"/>
          <p:cNvPicPr>
            <a:picLocks noChangeAspect="1"/>
          </p:cNvPicPr>
          <p:nvPr/>
        </p:nvPicPr>
        <p:blipFill>
          <a:blip r:embed="rId3" cstate="print"/>
          <a:stretch>
            <a:fillRect/>
          </a:stretch>
        </p:blipFill>
        <p:spPr>
          <a:xfrm>
            <a:off x="4251359" y="2780928"/>
            <a:ext cx="5001161" cy="4032448"/>
          </a:xfrm>
          <a:prstGeom prst="rect">
            <a:avLst/>
          </a:prstGeom>
        </p:spPr>
      </p:pic>
      <p:sp>
        <p:nvSpPr>
          <p:cNvPr id="2" name="コンテンツ プレースホルダ 1"/>
          <p:cNvSpPr>
            <a:spLocks noGrp="1"/>
          </p:cNvSpPr>
          <p:nvPr>
            <p:ph idx="1"/>
          </p:nvPr>
        </p:nvSpPr>
        <p:spPr>
          <a:xfrm>
            <a:off x="214282" y="1214423"/>
            <a:ext cx="8715436" cy="1494498"/>
          </a:xfrm>
        </p:spPr>
        <p:txBody>
          <a:bodyPr/>
          <a:lstStyle/>
          <a:p>
            <a:pPr marL="514350" indent="-514350">
              <a:buFont typeface="+mj-lt"/>
              <a:buAutoNum type="arabicPeriod" startAt="4"/>
            </a:pPr>
            <a:r>
              <a:rPr lang="en-US" altLang="ja-JP" dirty="0" smtClean="0">
                <a:latin typeface="Times New Roman" pitchFamily="18" charset="0"/>
                <a:cs typeface="Times New Roman" pitchFamily="18" charset="0"/>
                <a:sym typeface="Symbol" pitchFamily="18" charset="2"/>
              </a:rPr>
              <a:t># of leaves of </a:t>
            </a:r>
            <a:r>
              <a:rPr lang="en-US" altLang="ja-JP" dirty="0" err="1" smtClean="0">
                <a:latin typeface="Times New Roman" pitchFamily="18" charset="0"/>
                <a:cs typeface="Times New Roman" pitchFamily="18" charset="0"/>
                <a:sym typeface="Symbol" pitchFamily="18" charset="2"/>
              </a:rPr>
              <a:t>subtree</a:t>
            </a:r>
            <a:r>
              <a:rPr lang="en-US" altLang="ja-JP" dirty="0" smtClean="0">
                <a:latin typeface="Times New Roman" pitchFamily="18" charset="0"/>
                <a:cs typeface="Times New Roman" pitchFamily="18" charset="0"/>
                <a:sym typeface="Symbol" pitchFamily="18" charset="2"/>
              </a:rPr>
              <a:t> rooted at </a:t>
            </a:r>
            <a:r>
              <a:rPr lang="en-US" altLang="ja-JP" i="1" dirty="0" smtClean="0">
                <a:latin typeface="Times New Roman" pitchFamily="18" charset="0"/>
                <a:cs typeface="Times New Roman" pitchFamily="18" charset="0"/>
                <a:sym typeface="Symbol" pitchFamily="18" charset="2"/>
              </a:rPr>
              <a:t>v</a:t>
            </a:r>
            <a:r>
              <a:rPr lang="en-US" altLang="ja-JP" dirty="0" smtClean="0">
                <a:latin typeface="Times New Roman" pitchFamily="18" charset="0"/>
                <a:cs typeface="Times New Roman" pitchFamily="18" charset="0"/>
                <a:sym typeface="Symbol" pitchFamily="18" charset="2"/>
              </a:rPr>
              <a:t> must be at least </a:t>
            </a:r>
            <a:r>
              <a:rPr lang="en-US" altLang="ja-JP" i="1" dirty="0" smtClean="0">
                <a:latin typeface="Times New Roman" pitchFamily="18" charset="0"/>
                <a:cs typeface="Times New Roman" pitchFamily="18" charset="0"/>
                <a:sym typeface="Symbol" pitchFamily="18" charset="2"/>
              </a:rPr>
              <a:t>D</a:t>
            </a:r>
            <a:r>
              <a:rPr lang="en-US" altLang="ja-JP" i="1"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a:t>
            </a:r>
            <a:r>
              <a:rPr lang="en-US" altLang="ja-JP" i="1" dirty="0" smtClean="0">
                <a:latin typeface="Times New Roman" pitchFamily="18" charset="0"/>
                <a:cs typeface="Times New Roman" pitchFamily="18" charset="0"/>
                <a:sym typeface="Symbol" pitchFamily="18" charset="2"/>
              </a:rPr>
              <a:t>v</a:t>
            </a:r>
            <a:r>
              <a:rPr lang="en-US" altLang="ja-JP" dirty="0" smtClean="0">
                <a:latin typeface="Times New Roman" pitchFamily="18" charset="0"/>
                <a:cs typeface="Times New Roman" pitchFamily="18" charset="0"/>
                <a:sym typeface="Symbol" pitchFamily="18" charset="2"/>
              </a:rPr>
              <a:t>).</a:t>
            </a:r>
            <a:r>
              <a:rPr lang="en-US" altLang="ja-JP" sz="800" dirty="0" smtClean="0">
                <a:sym typeface="Symbol" pitchFamily="18" charset="2"/>
              </a:rPr>
              <a:t/>
            </a:r>
            <a:br>
              <a:rPr lang="en-US" altLang="ja-JP" sz="800" dirty="0" smtClean="0">
                <a:sym typeface="Symbol" pitchFamily="18" charset="2"/>
              </a:rPr>
            </a:br>
            <a:r>
              <a:rPr lang="en-US" altLang="ja-JP" sz="3200" b="1" dirty="0"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3200" b="1" dirty="0" smtClean="0">
                <a:latin typeface="Times New Roman" pitchFamily="18" charset="0"/>
                <a:cs typeface="Times New Roman" pitchFamily="18" charset="0"/>
                <a:sym typeface="Symbol" pitchFamily="18" charset="2"/>
              </a:rPr>
              <a:t>|</a:t>
            </a:r>
            <a:r>
              <a:rPr lang="en-US" altLang="ja-JP" sz="2400" b="1"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0</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t>Conditions for</a:t>
            </a:r>
            <a:r>
              <a:rPr lang="ja-JP" altLang="en-US" dirty="0" smtClean="0"/>
              <a:t> </a:t>
            </a:r>
            <a:r>
              <a:rPr lang="en-US" altLang="ja-JP" i="1" dirty="0" smtClean="0">
                <a:latin typeface="+mj-lt"/>
              </a:rPr>
              <a:t>g</a:t>
            </a:r>
            <a:r>
              <a:rPr lang="en-US" altLang="ja-JP" dirty="0" smtClean="0"/>
              <a:t> to hold</a:t>
            </a:r>
            <a:endParaRPr lang="ja-JP" altLang="en-US" i="1" baseline="-25000" dirty="0">
              <a:latin typeface="+mj-lt"/>
            </a:endParaRPr>
          </a:p>
        </p:txBody>
      </p:sp>
      <p:sp>
        <p:nvSpPr>
          <p:cNvPr id="259" name="テキスト ボックス 258"/>
          <p:cNvSpPr txBox="1"/>
          <p:nvPr/>
        </p:nvSpPr>
        <p:spPr>
          <a:xfrm>
            <a:off x="6432158"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0" name="テキスト ボックス 259"/>
          <p:cNvSpPr txBox="1"/>
          <p:nvPr/>
        </p:nvSpPr>
        <p:spPr>
          <a:xfrm>
            <a:off x="5508104" y="4355812"/>
            <a:ext cx="300082" cy="369332"/>
          </a:xfrm>
          <a:prstGeom prst="rect">
            <a:avLst/>
          </a:prstGeom>
          <a:noFill/>
        </p:spPr>
        <p:txBody>
          <a:bodyPr wrap="none" rtlCol="0">
            <a:spAutoFit/>
          </a:bodyPr>
          <a:lstStyle/>
          <a:p>
            <a:r>
              <a:rPr kumimoji="1" lang="en-US" altLang="ja-JP" b="1" dirty="0" smtClean="0">
                <a:solidFill>
                  <a:srgbClr val="00B050"/>
                </a:solidFill>
              </a:rPr>
              <a:t>2</a:t>
            </a:r>
            <a:endParaRPr kumimoji="1" lang="ja-JP" altLang="en-US" b="1" dirty="0">
              <a:solidFill>
                <a:srgbClr val="00B050"/>
              </a:solidFill>
            </a:endParaRPr>
          </a:p>
        </p:txBody>
      </p:sp>
      <p:sp>
        <p:nvSpPr>
          <p:cNvPr id="261" name="テキスト ボックス 260"/>
          <p:cNvSpPr txBox="1"/>
          <p:nvPr/>
        </p:nvSpPr>
        <p:spPr>
          <a:xfrm>
            <a:off x="6156176"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2" name="テキスト ボックス 261"/>
          <p:cNvSpPr txBox="1"/>
          <p:nvPr/>
        </p:nvSpPr>
        <p:spPr>
          <a:xfrm>
            <a:off x="6732240"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3" name="テキスト ボックス 262"/>
          <p:cNvSpPr txBox="1"/>
          <p:nvPr/>
        </p:nvSpPr>
        <p:spPr>
          <a:xfrm>
            <a:off x="7800310"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4" name="テキスト ボックス 263"/>
          <p:cNvSpPr txBox="1"/>
          <p:nvPr/>
        </p:nvSpPr>
        <p:spPr>
          <a:xfrm>
            <a:off x="8388424"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5" name="テキスト ボックス 264"/>
          <p:cNvSpPr txBox="1"/>
          <p:nvPr/>
        </p:nvSpPr>
        <p:spPr>
          <a:xfrm>
            <a:off x="4631958"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6" name="テキスト ボックス 265"/>
          <p:cNvSpPr txBox="1"/>
          <p:nvPr/>
        </p:nvSpPr>
        <p:spPr>
          <a:xfrm>
            <a:off x="5208022"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8" name="テキスト ボックス 267"/>
          <p:cNvSpPr txBox="1"/>
          <p:nvPr/>
        </p:nvSpPr>
        <p:spPr>
          <a:xfrm>
            <a:off x="6300192" y="357301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9" name="テキスト ボックス 268"/>
          <p:cNvSpPr txBox="1"/>
          <p:nvPr/>
        </p:nvSpPr>
        <p:spPr>
          <a:xfrm>
            <a:off x="8172400" y="4149080"/>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70" name="テキスト ボックス 269"/>
          <p:cNvSpPr txBox="1"/>
          <p:nvPr/>
        </p:nvSpPr>
        <p:spPr>
          <a:xfrm>
            <a:off x="4283968" y="4067780"/>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1" name="テキスト ボックス 270"/>
          <p:cNvSpPr txBox="1"/>
          <p:nvPr/>
        </p:nvSpPr>
        <p:spPr>
          <a:xfrm>
            <a:off x="4283968" y="3275692"/>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2" name="テキスト ボックス 271"/>
          <p:cNvSpPr txBox="1"/>
          <p:nvPr/>
        </p:nvSpPr>
        <p:spPr>
          <a:xfrm>
            <a:off x="7092280" y="2780928"/>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3" name="テキスト ボックス 272"/>
          <p:cNvSpPr txBox="1"/>
          <p:nvPr/>
        </p:nvSpPr>
        <p:spPr>
          <a:xfrm>
            <a:off x="6708140"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4" name="テキスト ボックス 273"/>
          <p:cNvSpPr txBox="1"/>
          <p:nvPr/>
        </p:nvSpPr>
        <p:spPr>
          <a:xfrm>
            <a:off x="5784086" y="4355812"/>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75" name="テキスト ボックス 274"/>
          <p:cNvSpPr txBox="1"/>
          <p:nvPr/>
        </p:nvSpPr>
        <p:spPr>
          <a:xfrm>
            <a:off x="6432158"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6" name="テキスト ボックス 275"/>
          <p:cNvSpPr txBox="1"/>
          <p:nvPr/>
        </p:nvSpPr>
        <p:spPr>
          <a:xfrm>
            <a:off x="7008222"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7" name="テキスト ボックス 276"/>
          <p:cNvSpPr txBox="1"/>
          <p:nvPr/>
        </p:nvSpPr>
        <p:spPr>
          <a:xfrm>
            <a:off x="8076292"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8" name="テキスト ボックス 277"/>
          <p:cNvSpPr txBox="1"/>
          <p:nvPr/>
        </p:nvSpPr>
        <p:spPr>
          <a:xfrm>
            <a:off x="8664406"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9" name="テキスト ボックス 278"/>
          <p:cNvSpPr txBox="1"/>
          <p:nvPr/>
        </p:nvSpPr>
        <p:spPr>
          <a:xfrm>
            <a:off x="4907940"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0" name="テキスト ボックス 279"/>
          <p:cNvSpPr txBox="1"/>
          <p:nvPr/>
        </p:nvSpPr>
        <p:spPr>
          <a:xfrm>
            <a:off x="5484004"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1" name="テキスト ボックス 280"/>
          <p:cNvSpPr txBox="1"/>
          <p:nvPr/>
        </p:nvSpPr>
        <p:spPr>
          <a:xfrm>
            <a:off x="6576174" y="3573016"/>
            <a:ext cx="300082" cy="369332"/>
          </a:xfrm>
          <a:prstGeom prst="rect">
            <a:avLst/>
          </a:prstGeom>
          <a:noFill/>
        </p:spPr>
        <p:txBody>
          <a:bodyPr wrap="none" rtlCol="0">
            <a:spAutoFit/>
          </a:bodyPr>
          <a:lstStyle/>
          <a:p>
            <a:r>
              <a:rPr kumimoji="1" lang="en-US" altLang="ja-JP" b="1" dirty="0" smtClean="0">
                <a:solidFill>
                  <a:schemeClr val="accent6"/>
                </a:solidFill>
              </a:rPr>
              <a:t>4</a:t>
            </a:r>
            <a:endParaRPr kumimoji="1" lang="ja-JP" altLang="en-US" b="1" dirty="0">
              <a:solidFill>
                <a:schemeClr val="accent6"/>
              </a:solidFill>
            </a:endParaRPr>
          </a:p>
        </p:txBody>
      </p:sp>
      <p:sp>
        <p:nvSpPr>
          <p:cNvPr id="282" name="テキスト ボックス 281"/>
          <p:cNvSpPr txBox="1"/>
          <p:nvPr/>
        </p:nvSpPr>
        <p:spPr>
          <a:xfrm>
            <a:off x="8448382" y="4149080"/>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83" name="テキスト ボックス 282"/>
          <p:cNvSpPr txBox="1"/>
          <p:nvPr/>
        </p:nvSpPr>
        <p:spPr>
          <a:xfrm>
            <a:off x="4559950" y="4067780"/>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4" name="テキスト ボックス 283"/>
          <p:cNvSpPr txBox="1"/>
          <p:nvPr/>
        </p:nvSpPr>
        <p:spPr>
          <a:xfrm>
            <a:off x="4559950" y="3275692"/>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5" name="テキスト ボックス 284"/>
          <p:cNvSpPr txBox="1"/>
          <p:nvPr/>
        </p:nvSpPr>
        <p:spPr>
          <a:xfrm>
            <a:off x="7368262" y="2780928"/>
            <a:ext cx="300082" cy="369332"/>
          </a:xfrm>
          <a:prstGeom prst="rect">
            <a:avLst/>
          </a:prstGeom>
          <a:noFill/>
        </p:spPr>
        <p:txBody>
          <a:bodyPr wrap="none" rtlCol="0">
            <a:spAutoFit/>
          </a:bodyPr>
          <a:lstStyle/>
          <a:p>
            <a:r>
              <a:rPr kumimoji="1" lang="en-US" altLang="ja-JP" b="1" dirty="0" smtClean="0">
                <a:solidFill>
                  <a:schemeClr val="accent6"/>
                </a:solidFill>
              </a:rPr>
              <a:t>8</a:t>
            </a:r>
            <a:endParaRPr kumimoji="1" lang="ja-JP" altLang="en-US" b="1" dirty="0">
              <a:solidFill>
                <a:schemeClr val="accent6"/>
              </a:solidFill>
            </a:endParaRPr>
          </a:p>
        </p:txBody>
      </p:sp>
      <p:sp>
        <p:nvSpPr>
          <p:cNvPr id="50" name="テキスト ボックス 49"/>
          <p:cNvSpPr txBox="1"/>
          <p:nvPr/>
        </p:nvSpPr>
        <p:spPr>
          <a:xfrm>
            <a:off x="6588224" y="5343599"/>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1" name="テキスト ボックス 50"/>
          <p:cNvSpPr txBox="1"/>
          <p:nvPr/>
        </p:nvSpPr>
        <p:spPr>
          <a:xfrm>
            <a:off x="5191936" y="4427820"/>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52" name="テキスト ボックス 51"/>
          <p:cNvSpPr txBox="1"/>
          <p:nvPr/>
        </p:nvSpPr>
        <p:spPr>
          <a:xfrm>
            <a:off x="6228184" y="6246604"/>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3" name="テキスト ボックス 52"/>
          <p:cNvSpPr txBox="1"/>
          <p:nvPr/>
        </p:nvSpPr>
        <p:spPr>
          <a:xfrm>
            <a:off x="6897742" y="6246604"/>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4" name="テキスト ボックス 53"/>
          <p:cNvSpPr txBox="1"/>
          <p:nvPr/>
        </p:nvSpPr>
        <p:spPr>
          <a:xfrm>
            <a:off x="7872318" y="5382508"/>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55" name="テキスト ボックス 54"/>
          <p:cNvSpPr txBox="1"/>
          <p:nvPr/>
        </p:nvSpPr>
        <p:spPr>
          <a:xfrm>
            <a:off x="8553926" y="5382508"/>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56" name="テキスト ボックス 55"/>
          <p:cNvSpPr txBox="1"/>
          <p:nvPr/>
        </p:nvSpPr>
        <p:spPr>
          <a:xfrm>
            <a:off x="4644008" y="5382508"/>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7" name="テキスト ボックス 56"/>
          <p:cNvSpPr txBox="1"/>
          <p:nvPr/>
        </p:nvSpPr>
        <p:spPr>
          <a:xfrm>
            <a:off x="5364088" y="5382508"/>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8" name="テキスト ボックス 57"/>
          <p:cNvSpPr txBox="1"/>
          <p:nvPr/>
        </p:nvSpPr>
        <p:spPr>
          <a:xfrm>
            <a:off x="5961638" y="3645024"/>
            <a:ext cx="338554" cy="461665"/>
          </a:xfrm>
          <a:prstGeom prst="rect">
            <a:avLst/>
          </a:prstGeom>
          <a:noFill/>
        </p:spPr>
        <p:txBody>
          <a:bodyPr wrap="none" rtlCol="0">
            <a:spAutoFit/>
          </a:bodyPr>
          <a:lstStyle/>
          <a:p>
            <a:r>
              <a:rPr kumimoji="1" lang="en-US" altLang="ja-JP" sz="2400" b="1" dirty="0" smtClean="0">
                <a:solidFill>
                  <a:srgbClr val="FF0000"/>
                </a:solidFill>
              </a:rPr>
              <a:t>1</a:t>
            </a:r>
            <a:endParaRPr kumimoji="1" lang="ja-JP" altLang="en-US" sz="2400" b="1" dirty="0">
              <a:solidFill>
                <a:srgbClr val="FF0000"/>
              </a:solidFill>
            </a:endParaRPr>
          </a:p>
        </p:txBody>
      </p:sp>
      <p:sp>
        <p:nvSpPr>
          <p:cNvPr id="59" name="テキスト ボックス 58"/>
          <p:cNvSpPr txBox="1"/>
          <p:nvPr/>
        </p:nvSpPr>
        <p:spPr>
          <a:xfrm>
            <a:off x="8244408" y="4446404"/>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60" name="テキスト ボックス 59"/>
          <p:cNvSpPr txBox="1"/>
          <p:nvPr/>
        </p:nvSpPr>
        <p:spPr>
          <a:xfrm>
            <a:off x="4355976" y="4365104"/>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61" name="テキスト ボックス 60"/>
          <p:cNvSpPr txBox="1"/>
          <p:nvPr/>
        </p:nvSpPr>
        <p:spPr>
          <a:xfrm>
            <a:off x="4355976" y="3616888"/>
            <a:ext cx="338554" cy="461665"/>
          </a:xfrm>
          <a:prstGeom prst="rect">
            <a:avLst/>
          </a:prstGeom>
          <a:noFill/>
        </p:spPr>
        <p:txBody>
          <a:bodyPr wrap="none" rtlCol="0">
            <a:spAutoFit/>
          </a:bodyPr>
          <a:lstStyle/>
          <a:p>
            <a:r>
              <a:rPr kumimoji="1" lang="en-US" altLang="ja-JP" sz="2400" b="1" dirty="0" smtClean="0">
                <a:solidFill>
                  <a:srgbClr val="FF0000"/>
                </a:solidFill>
              </a:rPr>
              <a:t>0</a:t>
            </a:r>
            <a:endParaRPr kumimoji="1" lang="ja-JP" altLang="en-US" sz="2400" b="1" dirty="0">
              <a:solidFill>
                <a:srgbClr val="FF0000"/>
              </a:solidFill>
            </a:endParaRPr>
          </a:p>
        </p:txBody>
      </p:sp>
      <p:sp>
        <p:nvSpPr>
          <p:cNvPr id="62" name="正方形/長方形 61"/>
          <p:cNvSpPr/>
          <p:nvPr/>
        </p:nvSpPr>
        <p:spPr>
          <a:xfrm>
            <a:off x="251520" y="3284984"/>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63" name="正方形/長方形 62"/>
          <p:cNvSpPr/>
          <p:nvPr/>
        </p:nvSpPr>
        <p:spPr>
          <a:xfrm>
            <a:off x="251520" y="4149080"/>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4" name="円/楕円 63"/>
          <p:cNvSpPr/>
          <p:nvPr/>
        </p:nvSpPr>
        <p:spPr>
          <a:xfrm>
            <a:off x="2017575" y="450679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a:stCxn id="77" idx="0"/>
            <a:endCxn id="64" idx="4"/>
          </p:cNvCxnSpPr>
          <p:nvPr/>
        </p:nvCxnSpPr>
        <p:spPr>
          <a:xfrm rot="16200000" flipV="1">
            <a:off x="1932336" y="5024037"/>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直線コネクタ 65"/>
          <p:cNvCxnSpPr>
            <a:stCxn id="67" idx="0"/>
            <a:endCxn id="68" idx="4"/>
          </p:cNvCxnSpPr>
          <p:nvPr/>
        </p:nvCxnSpPr>
        <p:spPr>
          <a:xfrm rot="16200000" flipV="1">
            <a:off x="1217067" y="5568892"/>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1343105" y="587495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68" name="円/楕円 67"/>
          <p:cNvSpPr/>
          <p:nvPr/>
        </p:nvSpPr>
        <p:spPr>
          <a:xfrm>
            <a:off x="1271097" y="508286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9"/>
          <p:cNvCxnSpPr>
            <a:stCxn id="64" idx="2"/>
            <a:endCxn id="68" idx="0"/>
          </p:cNvCxnSpPr>
          <p:nvPr/>
        </p:nvCxnSpPr>
        <p:spPr>
          <a:xfrm rot="10800000" flipV="1">
            <a:off x="1415097" y="4650798"/>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2198229" y="476637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71" name="正方形/長方形 70"/>
          <p:cNvSpPr/>
          <p:nvPr/>
        </p:nvSpPr>
        <p:spPr>
          <a:xfrm>
            <a:off x="1415113" y="526926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72" name="正方形/長方形 71"/>
          <p:cNvSpPr/>
          <p:nvPr/>
        </p:nvSpPr>
        <p:spPr>
          <a:xfrm>
            <a:off x="2279209" y="4293096"/>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73" name="正方形/長方形 72"/>
          <p:cNvSpPr/>
          <p:nvPr/>
        </p:nvSpPr>
        <p:spPr>
          <a:xfrm>
            <a:off x="467544" y="4867999"/>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74" name="正方形/長方形 73"/>
          <p:cNvSpPr/>
          <p:nvPr/>
        </p:nvSpPr>
        <p:spPr>
          <a:xfrm>
            <a:off x="2423225" y="5228039"/>
            <a:ext cx="309700" cy="430887"/>
          </a:xfrm>
          <a:prstGeom prst="rect">
            <a:avLst/>
          </a:prstGeom>
        </p:spPr>
        <p:txBody>
          <a:bodyPr wrap="none">
            <a:spAutoFit/>
          </a:bodyPr>
          <a:lstStyle/>
          <a:p>
            <a:r>
              <a:rPr lang="en-US" altLang="ja-JP" sz="2200" i="1" dirty="0" smtClean="0"/>
              <a:t>v</a:t>
            </a:r>
            <a:endParaRPr lang="ja-JP" altLang="en-US" sz="2200" dirty="0"/>
          </a:p>
        </p:txBody>
      </p:sp>
      <p:sp>
        <p:nvSpPr>
          <p:cNvPr id="75" name="正方形/長方形 74"/>
          <p:cNvSpPr/>
          <p:nvPr/>
        </p:nvSpPr>
        <p:spPr>
          <a:xfrm>
            <a:off x="1055073" y="5733256"/>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
        <p:nvSpPr>
          <p:cNvPr id="76" name="二等辺三角形 75"/>
          <p:cNvSpPr/>
          <p:nvPr/>
        </p:nvSpPr>
        <p:spPr>
          <a:xfrm>
            <a:off x="1835696" y="5589240"/>
            <a:ext cx="1008112" cy="93610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7" name="円/楕円 76"/>
          <p:cNvSpPr/>
          <p:nvPr/>
        </p:nvSpPr>
        <p:spPr>
          <a:xfrm>
            <a:off x="2207233" y="544293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cxnSp>
        <p:nvCxnSpPr>
          <p:cNvPr id="79" name="直線コネクタ 78"/>
          <p:cNvCxnSpPr/>
          <p:nvPr/>
        </p:nvCxnSpPr>
        <p:spPr>
          <a:xfrm>
            <a:off x="827584" y="2276872"/>
            <a:ext cx="20162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1000"/>
                                        <p:tgtEl>
                                          <p:spTgt spid="50"/>
                                        </p:tgtEl>
                                      </p:cBhvr>
                                    </p:animEffect>
                                    <p:anim calcmode="lin" valueType="num">
                                      <p:cBhvr>
                                        <p:cTn id="11" dur="1000" fill="hold"/>
                                        <p:tgtEl>
                                          <p:spTgt spid="50"/>
                                        </p:tgtEl>
                                        <p:attrNameLst>
                                          <p:attrName>ppt_x</p:attrName>
                                        </p:attrNameLst>
                                      </p:cBhvr>
                                      <p:tavLst>
                                        <p:tav tm="0">
                                          <p:val>
                                            <p:strVal val="#ppt_x"/>
                                          </p:val>
                                        </p:tav>
                                        <p:tav tm="100000">
                                          <p:val>
                                            <p:strVal val="#ppt_x"/>
                                          </p:val>
                                        </p:tav>
                                      </p:tavLst>
                                    </p:anim>
                                    <p:anim calcmode="lin" valueType="num">
                                      <p:cBhvr>
                                        <p:cTn id="12" dur="900" decel="100000" fill="hold"/>
                                        <p:tgtEl>
                                          <p:spTgt spid="50"/>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14" presetID="37" presetClass="entr" presetSubtype="0"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1000"/>
                                        <p:tgtEl>
                                          <p:spTgt spid="51"/>
                                        </p:tgtEl>
                                      </p:cBhvr>
                                    </p:animEffect>
                                    <p:anim calcmode="lin" valueType="num">
                                      <p:cBhvr>
                                        <p:cTn id="17" dur="1000" fill="hold"/>
                                        <p:tgtEl>
                                          <p:spTgt spid="51"/>
                                        </p:tgtEl>
                                        <p:attrNameLst>
                                          <p:attrName>ppt_x</p:attrName>
                                        </p:attrNameLst>
                                      </p:cBhvr>
                                      <p:tavLst>
                                        <p:tav tm="0">
                                          <p:val>
                                            <p:strVal val="#ppt_x"/>
                                          </p:val>
                                        </p:tav>
                                        <p:tav tm="100000">
                                          <p:val>
                                            <p:strVal val="#ppt_x"/>
                                          </p:val>
                                        </p:tav>
                                      </p:tavLst>
                                    </p:anim>
                                    <p:anim calcmode="lin" valueType="num">
                                      <p:cBhvr>
                                        <p:cTn id="18" dur="900" decel="100000" fill="hold"/>
                                        <p:tgtEl>
                                          <p:spTgt spid="51"/>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0" presetID="37" presetClass="entr" presetSubtype="0"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1000"/>
                                        <p:tgtEl>
                                          <p:spTgt spid="58"/>
                                        </p:tgtEl>
                                      </p:cBhvr>
                                    </p:animEffect>
                                    <p:anim calcmode="lin" valueType="num">
                                      <p:cBhvr>
                                        <p:cTn id="23" dur="1000" fill="hold"/>
                                        <p:tgtEl>
                                          <p:spTgt spid="58"/>
                                        </p:tgtEl>
                                        <p:attrNameLst>
                                          <p:attrName>ppt_x</p:attrName>
                                        </p:attrNameLst>
                                      </p:cBhvr>
                                      <p:tavLst>
                                        <p:tav tm="0">
                                          <p:val>
                                            <p:strVal val="#ppt_x"/>
                                          </p:val>
                                        </p:tav>
                                        <p:tav tm="100000">
                                          <p:val>
                                            <p:strVal val="#ppt_x"/>
                                          </p:val>
                                        </p:tav>
                                      </p:tavLst>
                                    </p:anim>
                                    <p:anim calcmode="lin" valueType="num">
                                      <p:cBhvr>
                                        <p:cTn id="24" dur="900" decel="100000" fill="hold"/>
                                        <p:tgtEl>
                                          <p:spTgt spid="58"/>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1000"/>
                                        <p:tgtEl>
                                          <p:spTgt spid="52"/>
                                        </p:tgtEl>
                                      </p:cBhvr>
                                    </p:animEffect>
                                    <p:anim calcmode="lin" valueType="num">
                                      <p:cBhvr>
                                        <p:cTn id="29" dur="1000" fill="hold"/>
                                        <p:tgtEl>
                                          <p:spTgt spid="52"/>
                                        </p:tgtEl>
                                        <p:attrNameLst>
                                          <p:attrName>ppt_x</p:attrName>
                                        </p:attrNameLst>
                                      </p:cBhvr>
                                      <p:tavLst>
                                        <p:tav tm="0">
                                          <p:val>
                                            <p:strVal val="#ppt_x"/>
                                          </p:val>
                                        </p:tav>
                                        <p:tav tm="100000">
                                          <p:val>
                                            <p:strVal val="#ppt_x"/>
                                          </p:val>
                                        </p:tav>
                                      </p:tavLst>
                                    </p:anim>
                                    <p:anim calcmode="lin" valueType="num">
                                      <p:cBhvr>
                                        <p:cTn id="30" dur="900" decel="100000" fill="hold"/>
                                        <p:tgtEl>
                                          <p:spTgt spid="52"/>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1000"/>
                                        <p:tgtEl>
                                          <p:spTgt spid="53"/>
                                        </p:tgtEl>
                                      </p:cBhvr>
                                    </p:animEffect>
                                    <p:anim calcmode="lin" valueType="num">
                                      <p:cBhvr>
                                        <p:cTn id="35" dur="1000" fill="hold"/>
                                        <p:tgtEl>
                                          <p:spTgt spid="53"/>
                                        </p:tgtEl>
                                        <p:attrNameLst>
                                          <p:attrName>ppt_x</p:attrName>
                                        </p:attrNameLst>
                                      </p:cBhvr>
                                      <p:tavLst>
                                        <p:tav tm="0">
                                          <p:val>
                                            <p:strVal val="#ppt_x"/>
                                          </p:val>
                                        </p:tav>
                                        <p:tav tm="100000">
                                          <p:val>
                                            <p:strVal val="#ppt_x"/>
                                          </p:val>
                                        </p:tav>
                                      </p:tavLst>
                                    </p:anim>
                                    <p:anim calcmode="lin" valueType="num">
                                      <p:cBhvr>
                                        <p:cTn id="36" dur="900" decel="100000" fill="hold"/>
                                        <p:tgtEl>
                                          <p:spTgt spid="53"/>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1000"/>
                                        <p:tgtEl>
                                          <p:spTgt spid="54"/>
                                        </p:tgtEl>
                                      </p:cBhvr>
                                    </p:animEffect>
                                    <p:anim calcmode="lin" valueType="num">
                                      <p:cBhvr>
                                        <p:cTn id="41" dur="1000" fill="hold"/>
                                        <p:tgtEl>
                                          <p:spTgt spid="54"/>
                                        </p:tgtEl>
                                        <p:attrNameLst>
                                          <p:attrName>ppt_x</p:attrName>
                                        </p:attrNameLst>
                                      </p:cBhvr>
                                      <p:tavLst>
                                        <p:tav tm="0">
                                          <p:val>
                                            <p:strVal val="#ppt_x"/>
                                          </p:val>
                                        </p:tav>
                                        <p:tav tm="100000">
                                          <p:val>
                                            <p:strVal val="#ppt_x"/>
                                          </p:val>
                                        </p:tav>
                                      </p:tavLst>
                                    </p:anim>
                                    <p:anim calcmode="lin" valueType="num">
                                      <p:cBhvr>
                                        <p:cTn id="42" dur="900" decel="100000" fill="hold"/>
                                        <p:tgtEl>
                                          <p:spTgt spid="54"/>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900" decel="100000" fill="hold"/>
                                        <p:tgtEl>
                                          <p:spTgt spid="55"/>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900" decel="100000" fill="hold"/>
                                        <p:tgtEl>
                                          <p:spTgt spid="56"/>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900" decel="100000" fill="hold"/>
                                        <p:tgtEl>
                                          <p:spTgt spid="57"/>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par>
                                <p:cTn id="62" presetID="37" presetClass="entr" presetSubtype="0" fill="hold" grpId="0" nodeType="withEffect">
                                  <p:stCondLst>
                                    <p:cond delay="0"/>
                                  </p:stCondLst>
                                  <p:childTnLst>
                                    <p:set>
                                      <p:cBhvr>
                                        <p:cTn id="63" dur="1" fill="hold">
                                          <p:stCondLst>
                                            <p:cond delay="0"/>
                                          </p:stCondLst>
                                        </p:cTn>
                                        <p:tgtEl>
                                          <p:spTgt spid="59"/>
                                        </p:tgtEl>
                                        <p:attrNameLst>
                                          <p:attrName>style.visibility</p:attrName>
                                        </p:attrNameLst>
                                      </p:cBhvr>
                                      <p:to>
                                        <p:strVal val="visible"/>
                                      </p:to>
                                    </p:set>
                                    <p:animEffect transition="in" filter="fade">
                                      <p:cBhvr>
                                        <p:cTn id="64" dur="1000"/>
                                        <p:tgtEl>
                                          <p:spTgt spid="59"/>
                                        </p:tgtEl>
                                      </p:cBhvr>
                                    </p:animEffect>
                                    <p:anim calcmode="lin" valueType="num">
                                      <p:cBhvr>
                                        <p:cTn id="65" dur="1000" fill="hold"/>
                                        <p:tgtEl>
                                          <p:spTgt spid="59"/>
                                        </p:tgtEl>
                                        <p:attrNameLst>
                                          <p:attrName>ppt_x</p:attrName>
                                        </p:attrNameLst>
                                      </p:cBhvr>
                                      <p:tavLst>
                                        <p:tav tm="0">
                                          <p:val>
                                            <p:strVal val="#ppt_x"/>
                                          </p:val>
                                        </p:tav>
                                        <p:tav tm="100000">
                                          <p:val>
                                            <p:strVal val="#ppt_x"/>
                                          </p:val>
                                        </p:tav>
                                      </p:tavLst>
                                    </p:anim>
                                    <p:anim calcmode="lin" valueType="num">
                                      <p:cBhvr>
                                        <p:cTn id="66" dur="900" decel="100000" fill="hold"/>
                                        <p:tgtEl>
                                          <p:spTgt spid="59"/>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fade">
                                      <p:cBhvr>
                                        <p:cTn id="70" dur="1000"/>
                                        <p:tgtEl>
                                          <p:spTgt spid="60"/>
                                        </p:tgtEl>
                                      </p:cBhvr>
                                    </p:animEffect>
                                    <p:anim calcmode="lin" valueType="num">
                                      <p:cBhvr>
                                        <p:cTn id="71" dur="1000" fill="hold"/>
                                        <p:tgtEl>
                                          <p:spTgt spid="60"/>
                                        </p:tgtEl>
                                        <p:attrNameLst>
                                          <p:attrName>ppt_x</p:attrName>
                                        </p:attrNameLst>
                                      </p:cBhvr>
                                      <p:tavLst>
                                        <p:tav tm="0">
                                          <p:val>
                                            <p:strVal val="#ppt_x"/>
                                          </p:val>
                                        </p:tav>
                                        <p:tav tm="100000">
                                          <p:val>
                                            <p:strVal val="#ppt_x"/>
                                          </p:val>
                                        </p:tav>
                                      </p:tavLst>
                                    </p:anim>
                                    <p:anim calcmode="lin" valueType="num">
                                      <p:cBhvr>
                                        <p:cTn id="72" dur="900" decel="100000" fill="hold"/>
                                        <p:tgtEl>
                                          <p:spTgt spid="60"/>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1000"/>
                                        <p:tgtEl>
                                          <p:spTgt spid="61"/>
                                        </p:tgtEl>
                                      </p:cBhvr>
                                    </p:animEffect>
                                    <p:anim calcmode="lin" valueType="num">
                                      <p:cBhvr>
                                        <p:cTn id="77" dur="1000" fill="hold"/>
                                        <p:tgtEl>
                                          <p:spTgt spid="61"/>
                                        </p:tgtEl>
                                        <p:attrNameLst>
                                          <p:attrName>ppt_x</p:attrName>
                                        </p:attrNameLst>
                                      </p:cBhvr>
                                      <p:tavLst>
                                        <p:tav tm="0">
                                          <p:val>
                                            <p:strVal val="#ppt_x"/>
                                          </p:val>
                                        </p:tav>
                                        <p:tav tm="100000">
                                          <p:val>
                                            <p:strVal val="#ppt_x"/>
                                          </p:val>
                                        </p:tav>
                                      </p:tavLst>
                                    </p:anim>
                                    <p:anim calcmode="lin" valueType="num">
                                      <p:cBhvr>
                                        <p:cTn id="78" dur="900" decel="100000" fill="hold"/>
                                        <p:tgtEl>
                                          <p:spTgt spid="6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4" grpId="0"/>
      <p:bldP spid="55" grpId="0"/>
      <p:bldP spid="56" grpId="0"/>
      <p:bldP spid="57" grpId="0"/>
      <p:bldP spid="58" grpId="0"/>
      <p:bldP spid="59" grpId="0"/>
      <p:bldP spid="60" grpId="0"/>
      <p:bldP spid="6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3"/>
            <a:ext cx="9144000" cy="2142570"/>
          </a:xfrm>
        </p:spPr>
        <p:txBody>
          <a:bodyPr/>
          <a:lstStyle/>
          <a:p>
            <a:r>
              <a:rPr lang="en-US" altLang="ja-JP" dirty="0" smtClean="0">
                <a:sym typeface="Symbol" pitchFamily="18" charset="2"/>
              </a:rPr>
              <a:t>When a labeling function </a:t>
            </a:r>
            <a:r>
              <a:rPr lang="en-US" altLang="ja-JP" i="1" dirty="0" smtClean="0">
                <a:sym typeface="Symbol" pitchFamily="18" charset="2"/>
              </a:rPr>
              <a:t>g</a:t>
            </a:r>
            <a:r>
              <a:rPr lang="en-US" altLang="ja-JP" dirty="0" smtClean="0">
                <a:sym typeface="Symbol" pitchFamily="18" charset="2"/>
              </a:rPr>
              <a:t> holds Conditions 1~4, </a:t>
            </a:r>
            <a:br>
              <a:rPr lang="en-US" altLang="ja-JP" dirty="0" smtClean="0">
                <a:sym typeface="Symbol" pitchFamily="18" charset="2"/>
              </a:rPr>
            </a:br>
            <a:r>
              <a:rPr lang="en-US" altLang="ja-JP" dirty="0" smtClean="0">
                <a:sym typeface="Symbol" pitchFamily="18" charset="2"/>
              </a:rPr>
              <a:t>we define the suffix tour graph </a:t>
            </a:r>
            <a:r>
              <a:rPr lang="ja-JP" altLang="en-US" dirty="0" smtClean="0">
                <a:sym typeface="Symbol" pitchFamily="18" charset="2"/>
              </a:rPr>
              <a:t> </a:t>
            </a:r>
            <a:r>
              <a:rPr lang="en-US" altLang="ja-JP" dirty="0" err="1" smtClean="0">
                <a:sym typeface="Symbol" pitchFamily="18" charset="2"/>
              </a:rPr>
              <a:t>STG</a:t>
            </a:r>
            <a:r>
              <a:rPr lang="en-US" altLang="ja-JP" i="1" baseline="-25000" dirty="0" err="1" smtClean="0">
                <a:sym typeface="Symbol" pitchFamily="18" charset="2"/>
              </a:rPr>
              <a:t>g</a:t>
            </a:r>
            <a:r>
              <a:rPr lang="en-US" altLang="ja-JP" dirty="0" smtClean="0">
                <a:sym typeface="Symbol" pitchFamily="18" charset="2"/>
              </a:rPr>
              <a:t> </a:t>
            </a:r>
            <a:r>
              <a:rPr lang="en-US" altLang="ja-JP" dirty="0" smtClean="0">
                <a:latin typeface="Times New Roman" pitchFamily="18" charset="0"/>
                <a:cs typeface="Times New Roman" pitchFamily="18" charset="0"/>
                <a:sym typeface="Symbol" pitchFamily="18" charset="2"/>
              </a:rPr>
              <a:t> (V</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 E</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a:t>
            </a:r>
            <a:r>
              <a:rPr lang="en-US" altLang="ja-JP" dirty="0" smtClean="0">
                <a:sym typeface="Symbol" pitchFamily="18" charset="2"/>
              </a:rPr>
              <a:t> </a:t>
            </a:r>
            <a:r>
              <a:rPr lang="en-US" altLang="ja-JP" dirty="0" err="1" smtClean="0">
                <a:sym typeface="Symbol" pitchFamily="18" charset="2"/>
              </a:rPr>
              <a:t>w.r.t</a:t>
            </a:r>
            <a:r>
              <a:rPr lang="en-US" altLang="ja-JP" dirty="0" smtClean="0">
                <a:sym typeface="Symbol" pitchFamily="18" charset="2"/>
              </a:rPr>
              <a:t>. </a:t>
            </a:r>
            <a:r>
              <a:rPr lang="en-US" altLang="ja-JP" i="1" dirty="0" smtClean="0">
                <a:sym typeface="Symbol" pitchFamily="18" charset="2"/>
              </a:rPr>
              <a:t>g</a:t>
            </a:r>
            <a:r>
              <a:rPr lang="en-US" altLang="ja-JP" dirty="0" smtClean="0">
                <a:sym typeface="Symbol" pitchFamily="18" charset="2"/>
              </a:rPr>
              <a:t>.</a:t>
            </a:r>
            <a:r>
              <a:rPr lang="en-US" altLang="ja-JP" sz="800" dirty="0" smtClean="0">
                <a:sym typeface="Symbol" pitchFamily="18" charset="2"/>
              </a:rPr>
              <a:t/>
            </a:r>
            <a:br>
              <a:rPr lang="en-US" altLang="ja-JP" sz="800" dirty="0" smtClean="0">
                <a:sym typeface="Symbol" pitchFamily="18" charset="2"/>
              </a:rPr>
            </a:br>
            <a:r>
              <a:rPr lang="en-US" altLang="ja-JP" sz="2400" dirty="0" smtClean="0">
                <a:sym typeface="Symbol" pitchFamily="18" charset="2"/>
              </a:rPr>
              <a:t>V</a:t>
            </a:r>
            <a:r>
              <a:rPr lang="en-US" altLang="ja-JP" sz="2400" baseline="-25000" dirty="0" smtClean="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V</a:t>
            </a: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E</a:t>
            </a:r>
            <a:r>
              <a:rPr lang="en-US" altLang="ja-JP" sz="2400" baseline="-25000" dirty="0" smtClean="0">
                <a:latin typeface="Times New Roman" pitchFamily="18" charset="0"/>
                <a:cs typeface="Times New Roman" pitchFamily="18" charset="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dirty="0" smtClean="0">
                <a:solidFill>
                  <a:srgbClr val="000000"/>
                </a:solidFill>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i="1" baseline="30000"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)E, </a:t>
            </a:r>
            <a:r>
              <a:rPr lang="en-US" altLang="ja-JP" sz="2400" i="1"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b="1" dirty="0"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b="1" dirty="0" smtClean="0">
                <a:latin typeface="Times New Roman" pitchFamily="18" charset="0"/>
                <a:cs typeface="Times New Roman" pitchFamily="18" charset="0"/>
                <a:sym typeface="Symbol" pitchFamily="18" charset="2"/>
              </a:rPr>
              <a:t>|</a:t>
            </a:r>
            <a:r>
              <a:rPr lang="en-US" altLang="ja-JP" sz="2400" b="1"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ea typeface="Arial Unicode MS" pitchFamily="50" charset="-128"/>
              </a:rPr>
              <a:t>Suffix Tour Graph</a:t>
            </a:r>
            <a:endParaRPr lang="ja-JP" altLang="en-US" baseline="-25000" dirty="0">
              <a:ea typeface="Arial Unicode MS" pitchFamily="50" charset="-128"/>
            </a:endParaRPr>
          </a:p>
        </p:txBody>
      </p:sp>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stCxn id="95" idx="0"/>
            <a:endCxn id="93"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a:stCxn id="111" idx="5"/>
          </p:cNvCxnSpPr>
          <p:nvPr/>
        </p:nvCxnSpPr>
        <p:spPr>
          <a:xfrm rot="16200000" flipH="1">
            <a:off x="5977827" y="5107138"/>
            <a:ext cx="402248" cy="129905"/>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05" idx="2"/>
          </p:cNvCxnSpPr>
          <p:nvPr/>
        </p:nvCxnSpPr>
        <p:spPr>
          <a:xfrm rot="16200000" flipH="1">
            <a:off x="5303048" y="5110220"/>
            <a:ext cx="360040" cy="165952"/>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99" name="直線コネクタ 98"/>
          <p:cNvCxnSpPr/>
          <p:nvPr/>
        </p:nvCxnSpPr>
        <p:spPr>
          <a:xfrm>
            <a:off x="4067944" y="3356992"/>
            <a:ext cx="20162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259632" y="2894464"/>
            <a:ext cx="7416824"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par>
                                <p:cTn id="8" presetID="7" presetClass="emph" presetSubtype="6" fill="hold" nodeType="withEffect">
                                  <p:stCondLst>
                                    <p:cond delay="0"/>
                                  </p:stCondLst>
                                  <p:childTnLst>
                                    <p:animClr clrSpc="hsl" dir="cw">
                                      <p:cBhvr>
                                        <p:cTn id="9" dur="1000" fill="hold"/>
                                        <p:tgtEl>
                                          <p:spTgt spid="133"/>
                                        </p:tgtEl>
                                        <p:attrNameLst>
                                          <p:attrName>stroke.color</p:attrName>
                                        </p:attrNameLst>
                                      </p:cBhvr>
                                      <p:to>
                                        <a:srgbClr val="33CC33"/>
                                      </p:to>
                                    </p:animClr>
                                    <p:set>
                                      <p:cBhvr>
                                        <p:cTn id="10" dur="1000" fill="hold"/>
                                        <p:tgtEl>
                                          <p:spTgt spid="133"/>
                                        </p:tgtEl>
                                        <p:attrNameLst>
                                          <p:attrName>stroke.on</p:attrName>
                                        </p:attrNameLst>
                                      </p:cBhvr>
                                      <p:to>
                                        <p:strVal val="true"/>
                                      </p:to>
                                    </p:set>
                                  </p:childTnLst>
                                </p:cTn>
                              </p:par>
                              <p:par>
                                <p:cTn id="11" presetID="7" presetClass="emph" presetSubtype="6" fill="hold" nodeType="withEffect">
                                  <p:stCondLst>
                                    <p:cond delay="0"/>
                                  </p:stCondLst>
                                  <p:childTnLst>
                                    <p:animClr clrSpc="hsl" dir="cw">
                                      <p:cBhvr>
                                        <p:cTn id="12" dur="1000" fill="hold"/>
                                        <p:tgtEl>
                                          <p:spTgt spid="157"/>
                                        </p:tgtEl>
                                        <p:attrNameLst>
                                          <p:attrName>stroke.color</p:attrName>
                                        </p:attrNameLst>
                                      </p:cBhvr>
                                      <p:to>
                                        <a:srgbClr val="33CC33"/>
                                      </p:to>
                                    </p:animClr>
                                    <p:set>
                                      <p:cBhvr>
                                        <p:cTn id="13" dur="1000" fill="hold"/>
                                        <p:tgtEl>
                                          <p:spTgt spid="157"/>
                                        </p:tgtEl>
                                        <p:attrNameLst>
                                          <p:attrName>stroke.on</p:attrName>
                                        </p:attrNameLst>
                                      </p:cBhvr>
                                      <p:to>
                                        <p:strVal val="true"/>
                                      </p:to>
                                    </p:set>
                                  </p:childTnLst>
                                </p:cTn>
                              </p:par>
                              <p:par>
                                <p:cTn id="14" presetID="7" presetClass="emph" presetSubtype="6" fill="hold" nodeType="withEffect">
                                  <p:stCondLst>
                                    <p:cond delay="0"/>
                                  </p:stCondLst>
                                  <p:childTnLst>
                                    <p:animClr clrSpc="hsl" dir="cw">
                                      <p:cBhvr>
                                        <p:cTn id="15" dur="1000" fill="hold"/>
                                        <p:tgtEl>
                                          <p:spTgt spid="154"/>
                                        </p:tgtEl>
                                        <p:attrNameLst>
                                          <p:attrName>stroke.color</p:attrName>
                                        </p:attrNameLst>
                                      </p:cBhvr>
                                      <p:to>
                                        <a:srgbClr val="33CC33"/>
                                      </p:to>
                                    </p:animClr>
                                    <p:set>
                                      <p:cBhvr>
                                        <p:cTn id="16" dur="1000" fill="hold"/>
                                        <p:tgtEl>
                                          <p:spTgt spid="154"/>
                                        </p:tgtEl>
                                        <p:attrNameLst>
                                          <p:attrName>stroke.on</p:attrName>
                                        </p:attrNameLst>
                                      </p:cBhvr>
                                      <p:to>
                                        <p:strVal val="true"/>
                                      </p:to>
                                    </p:set>
                                  </p:childTnLst>
                                </p:cTn>
                              </p:par>
                              <p:par>
                                <p:cTn id="17" presetID="7" presetClass="emph" presetSubtype="6" fill="hold" nodeType="withEffect">
                                  <p:stCondLst>
                                    <p:cond delay="0"/>
                                  </p:stCondLst>
                                  <p:childTnLst>
                                    <p:animClr clrSpc="hsl" dir="cw">
                                      <p:cBhvr>
                                        <p:cTn id="18" dur="1000" fill="hold"/>
                                        <p:tgtEl>
                                          <p:spTgt spid="151"/>
                                        </p:tgtEl>
                                        <p:attrNameLst>
                                          <p:attrName>stroke.color</p:attrName>
                                        </p:attrNameLst>
                                      </p:cBhvr>
                                      <p:to>
                                        <a:srgbClr val="33CC33"/>
                                      </p:to>
                                    </p:animClr>
                                    <p:set>
                                      <p:cBhvr>
                                        <p:cTn id="19" dur="1000" fill="hold"/>
                                        <p:tgtEl>
                                          <p:spTgt spid="151"/>
                                        </p:tgtEl>
                                        <p:attrNameLst>
                                          <p:attrName>stroke.on</p:attrName>
                                        </p:attrNameLst>
                                      </p:cBhvr>
                                      <p:to>
                                        <p:strVal val="true"/>
                                      </p:to>
                                    </p:set>
                                  </p:childTnLst>
                                </p:cTn>
                              </p:par>
                              <p:par>
                                <p:cTn id="20" presetID="7" presetClass="emph" presetSubtype="6" fill="hold" nodeType="withEffect">
                                  <p:stCondLst>
                                    <p:cond delay="0"/>
                                  </p:stCondLst>
                                  <p:childTnLst>
                                    <p:animClr clrSpc="hsl" dir="cw">
                                      <p:cBhvr>
                                        <p:cTn id="21" dur="1000" fill="hold"/>
                                        <p:tgtEl>
                                          <p:spTgt spid="140"/>
                                        </p:tgtEl>
                                        <p:attrNameLst>
                                          <p:attrName>stroke.color</p:attrName>
                                        </p:attrNameLst>
                                      </p:cBhvr>
                                      <p:to>
                                        <a:srgbClr val="33CC33"/>
                                      </p:to>
                                    </p:animClr>
                                    <p:set>
                                      <p:cBhvr>
                                        <p:cTn id="22" dur="1000" fill="hold"/>
                                        <p:tgtEl>
                                          <p:spTgt spid="140"/>
                                        </p:tgtEl>
                                        <p:attrNameLst>
                                          <p:attrName>stroke.on</p:attrName>
                                        </p:attrNameLst>
                                      </p:cBhvr>
                                      <p:to>
                                        <p:strVal val="true"/>
                                      </p:to>
                                    </p:set>
                                  </p:childTnLst>
                                </p:cTn>
                              </p:par>
                              <p:par>
                                <p:cTn id="23" presetID="7" presetClass="emph" presetSubtype="6" fill="hold" nodeType="withEffect">
                                  <p:stCondLst>
                                    <p:cond delay="0"/>
                                  </p:stCondLst>
                                  <p:childTnLst>
                                    <p:animClr clrSpc="hsl" dir="cw">
                                      <p:cBhvr>
                                        <p:cTn id="24" dur="1000" fill="hold"/>
                                        <p:tgtEl>
                                          <p:spTgt spid="136"/>
                                        </p:tgtEl>
                                        <p:attrNameLst>
                                          <p:attrName>stroke.color</p:attrName>
                                        </p:attrNameLst>
                                      </p:cBhvr>
                                      <p:to>
                                        <a:srgbClr val="33CC33"/>
                                      </p:to>
                                    </p:animClr>
                                    <p:set>
                                      <p:cBhvr>
                                        <p:cTn id="25" dur="1000" fill="hold"/>
                                        <p:tgtEl>
                                          <p:spTgt spid="136"/>
                                        </p:tgtEl>
                                        <p:attrNameLst>
                                          <p:attrName>stroke.on</p:attrName>
                                        </p:attrNameLst>
                                      </p:cBhvr>
                                      <p:to>
                                        <p:strVal val="true"/>
                                      </p:to>
                                    </p:set>
                                  </p:childTnLst>
                                </p:cTn>
                              </p:par>
                              <p:par>
                                <p:cTn id="26" presetID="7" presetClass="emph" presetSubtype="6" fill="hold" nodeType="withEffect">
                                  <p:stCondLst>
                                    <p:cond delay="0"/>
                                  </p:stCondLst>
                                  <p:childTnLst>
                                    <p:animClr clrSpc="hsl" dir="cw">
                                      <p:cBhvr>
                                        <p:cTn id="27" dur="1000" fill="hold"/>
                                        <p:tgtEl>
                                          <p:spTgt spid="145"/>
                                        </p:tgtEl>
                                        <p:attrNameLst>
                                          <p:attrName>stroke.color</p:attrName>
                                        </p:attrNameLst>
                                      </p:cBhvr>
                                      <p:to>
                                        <a:srgbClr val="33CC33"/>
                                      </p:to>
                                    </p:animClr>
                                    <p:set>
                                      <p:cBhvr>
                                        <p:cTn id="28" dur="1000" fill="hold"/>
                                        <p:tgtEl>
                                          <p:spTgt spid="145"/>
                                        </p:tgtEl>
                                        <p:attrNameLst>
                                          <p:attrName>stroke.on</p:attrName>
                                        </p:attrNameLst>
                                      </p:cBhvr>
                                      <p:to>
                                        <p:strVal val="true"/>
                                      </p:to>
                                    </p:set>
                                  </p:childTnLst>
                                </p:cTn>
                              </p:par>
                              <p:par>
                                <p:cTn id="29" presetID="7" presetClass="emph" presetSubtype="6" fill="hold" nodeType="withEffect">
                                  <p:stCondLst>
                                    <p:cond delay="0"/>
                                  </p:stCondLst>
                                  <p:childTnLst>
                                    <p:animClr clrSpc="hsl" dir="cw">
                                      <p:cBhvr>
                                        <p:cTn id="30" dur="1000" fill="hold"/>
                                        <p:tgtEl>
                                          <p:spTgt spid="148"/>
                                        </p:tgtEl>
                                        <p:attrNameLst>
                                          <p:attrName>stroke.color</p:attrName>
                                        </p:attrNameLst>
                                      </p:cBhvr>
                                      <p:to>
                                        <a:srgbClr val="33CC33"/>
                                      </p:to>
                                    </p:animClr>
                                    <p:set>
                                      <p:cBhvr>
                                        <p:cTn id="31" dur="1000" fill="hold"/>
                                        <p:tgtEl>
                                          <p:spTgt spid="14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3"/>
            <a:ext cx="9144000" cy="2142570"/>
          </a:xfrm>
        </p:spPr>
        <p:txBody>
          <a:bodyPr/>
          <a:lstStyle/>
          <a:p>
            <a:r>
              <a:rPr lang="en-US" altLang="ja-JP" dirty="0" smtClean="0">
                <a:sym typeface="Symbol" pitchFamily="18" charset="2"/>
              </a:rPr>
              <a:t>When a labeling function </a:t>
            </a:r>
            <a:r>
              <a:rPr lang="en-US" altLang="ja-JP" i="1" dirty="0" smtClean="0">
                <a:sym typeface="Symbol" pitchFamily="18" charset="2"/>
              </a:rPr>
              <a:t>g</a:t>
            </a:r>
            <a:r>
              <a:rPr lang="en-US" altLang="ja-JP" dirty="0" smtClean="0">
                <a:sym typeface="Symbol" pitchFamily="18" charset="2"/>
              </a:rPr>
              <a:t> holds Conditions 1~4, </a:t>
            </a:r>
            <a:br>
              <a:rPr lang="en-US" altLang="ja-JP" dirty="0" smtClean="0">
                <a:sym typeface="Symbol" pitchFamily="18" charset="2"/>
              </a:rPr>
            </a:br>
            <a:r>
              <a:rPr lang="en-US" altLang="ja-JP" dirty="0" smtClean="0">
                <a:sym typeface="Symbol" pitchFamily="18" charset="2"/>
              </a:rPr>
              <a:t>we define the suffix tour graph </a:t>
            </a:r>
            <a:r>
              <a:rPr lang="ja-JP" altLang="en-US" dirty="0" smtClean="0">
                <a:sym typeface="Symbol" pitchFamily="18" charset="2"/>
              </a:rPr>
              <a:t> </a:t>
            </a:r>
            <a:r>
              <a:rPr lang="en-US" altLang="ja-JP" dirty="0" err="1" smtClean="0">
                <a:sym typeface="Symbol" pitchFamily="18" charset="2"/>
              </a:rPr>
              <a:t>STG</a:t>
            </a:r>
            <a:r>
              <a:rPr lang="en-US" altLang="ja-JP" i="1" baseline="-25000" dirty="0" err="1" smtClean="0">
                <a:sym typeface="Symbol" pitchFamily="18" charset="2"/>
              </a:rPr>
              <a:t>g</a:t>
            </a:r>
            <a:r>
              <a:rPr lang="en-US" altLang="ja-JP" dirty="0" smtClean="0">
                <a:sym typeface="Symbol" pitchFamily="18" charset="2"/>
              </a:rPr>
              <a:t> </a:t>
            </a:r>
            <a:r>
              <a:rPr lang="en-US" altLang="ja-JP" dirty="0" smtClean="0">
                <a:latin typeface="Times New Roman" pitchFamily="18" charset="0"/>
                <a:cs typeface="Times New Roman" pitchFamily="18" charset="0"/>
                <a:sym typeface="Symbol" pitchFamily="18" charset="2"/>
              </a:rPr>
              <a:t> (V</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 E</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a:t>
            </a:r>
            <a:r>
              <a:rPr lang="en-US" altLang="ja-JP" dirty="0" smtClean="0">
                <a:sym typeface="Symbol" pitchFamily="18" charset="2"/>
              </a:rPr>
              <a:t> </a:t>
            </a:r>
            <a:r>
              <a:rPr lang="en-US" altLang="ja-JP" dirty="0" err="1" smtClean="0">
                <a:sym typeface="Symbol" pitchFamily="18" charset="2"/>
              </a:rPr>
              <a:t>w.r.t</a:t>
            </a:r>
            <a:r>
              <a:rPr lang="en-US" altLang="ja-JP" dirty="0" smtClean="0">
                <a:sym typeface="Symbol" pitchFamily="18" charset="2"/>
              </a:rPr>
              <a:t>. </a:t>
            </a:r>
            <a:r>
              <a:rPr lang="en-US" altLang="ja-JP" i="1" dirty="0" smtClean="0">
                <a:sym typeface="Symbol" pitchFamily="18" charset="2"/>
              </a:rPr>
              <a:t>g</a:t>
            </a:r>
            <a:r>
              <a:rPr lang="en-US" altLang="ja-JP" dirty="0" smtClean="0">
                <a:sym typeface="Symbol" pitchFamily="18" charset="2"/>
              </a:rPr>
              <a:t>.</a:t>
            </a:r>
            <a:r>
              <a:rPr lang="en-US" altLang="ja-JP" sz="800" dirty="0" smtClean="0">
                <a:sym typeface="Symbol" pitchFamily="18" charset="2"/>
              </a:rPr>
              <a:t/>
            </a:r>
            <a:br>
              <a:rPr lang="en-US" altLang="ja-JP" sz="800" dirty="0" smtClean="0">
                <a:sym typeface="Symbol" pitchFamily="18" charset="2"/>
              </a:rPr>
            </a:br>
            <a:r>
              <a:rPr lang="en-US" altLang="ja-JP" sz="2400" dirty="0" smtClean="0">
                <a:sym typeface="Symbol" pitchFamily="18" charset="2"/>
              </a:rPr>
              <a:t>V</a:t>
            </a:r>
            <a:r>
              <a:rPr lang="en-US" altLang="ja-JP" sz="2400" baseline="-25000" dirty="0" smtClean="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V</a:t>
            </a: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E</a:t>
            </a:r>
            <a:r>
              <a:rPr lang="en-US" altLang="ja-JP" sz="2400" baseline="-25000" dirty="0" smtClean="0">
                <a:latin typeface="Times New Roman" pitchFamily="18" charset="0"/>
                <a:cs typeface="Times New Roman" pitchFamily="18" charset="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dirty="0" smtClean="0">
                <a:solidFill>
                  <a:srgbClr val="000000"/>
                </a:solidFill>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i="1" baseline="30000"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)E, </a:t>
            </a:r>
            <a:r>
              <a:rPr lang="en-US" altLang="ja-JP" sz="2400" i="1"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b="1" dirty="0"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b="1" dirty="0" smtClean="0">
                <a:latin typeface="Times New Roman" pitchFamily="18" charset="0"/>
                <a:cs typeface="Times New Roman" pitchFamily="18" charset="0"/>
                <a:sym typeface="Symbol" pitchFamily="18" charset="2"/>
              </a:rPr>
              <a:t>|</a:t>
            </a:r>
            <a:r>
              <a:rPr lang="en-US" altLang="ja-JP" sz="2400" b="1"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ea typeface="Arial Unicode MS" pitchFamily="50" charset="-128"/>
              </a:rPr>
              <a:t>Suffix Tour Graph</a:t>
            </a:r>
            <a:endParaRPr lang="ja-JP" altLang="en-US" baseline="-25000" dirty="0">
              <a:ea typeface="Arial Unicode MS" pitchFamily="50" charset="-128"/>
            </a:endParaRPr>
          </a:p>
        </p:txBody>
      </p:sp>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stCxn id="95" idx="0"/>
            <a:endCxn id="93"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a:stCxn id="111" idx="5"/>
          </p:cNvCxnSpPr>
          <p:nvPr/>
        </p:nvCxnSpPr>
        <p:spPr>
          <a:xfrm rot="16200000" flipH="1">
            <a:off x="5977827" y="5107138"/>
            <a:ext cx="402248" cy="129905"/>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05" idx="2"/>
          </p:cNvCxnSpPr>
          <p:nvPr/>
        </p:nvCxnSpPr>
        <p:spPr>
          <a:xfrm rot="16200000" flipH="1">
            <a:off x="5303048" y="5110220"/>
            <a:ext cx="360040" cy="165952"/>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99" name="直線コネクタ 98"/>
          <p:cNvCxnSpPr/>
          <p:nvPr/>
        </p:nvCxnSpPr>
        <p:spPr>
          <a:xfrm>
            <a:off x="4067944" y="3356992"/>
            <a:ext cx="20162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259632" y="2894464"/>
            <a:ext cx="7416824"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129" name="グループ化 128"/>
          <p:cNvGrpSpPr/>
          <p:nvPr/>
        </p:nvGrpSpPr>
        <p:grpSpPr>
          <a:xfrm>
            <a:off x="2627784" y="0"/>
            <a:ext cx="3744416" cy="3384376"/>
            <a:chOff x="2627784" y="0"/>
            <a:chExt cx="3744416" cy="3384376"/>
          </a:xfrm>
        </p:grpSpPr>
        <p:sp>
          <p:nvSpPr>
            <p:cNvPr id="106" name="正方形/長方形 105"/>
            <p:cNvSpPr/>
            <p:nvPr/>
          </p:nvSpPr>
          <p:spPr>
            <a:xfrm>
              <a:off x="2627784" y="0"/>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108" name="正方形/長方形 107"/>
            <p:cNvSpPr/>
            <p:nvPr/>
          </p:nvSpPr>
          <p:spPr>
            <a:xfrm>
              <a:off x="2627784" y="864096"/>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09" name="円/楕円 108"/>
            <p:cNvSpPr/>
            <p:nvPr/>
          </p:nvSpPr>
          <p:spPr>
            <a:xfrm>
              <a:off x="4393839" y="122181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 name="直線コネクタ 111"/>
            <p:cNvCxnSpPr>
              <a:stCxn id="128" idx="0"/>
              <a:endCxn id="109" idx="4"/>
            </p:cNvCxnSpPr>
            <p:nvPr/>
          </p:nvCxnSpPr>
          <p:spPr>
            <a:xfrm rot="16200000" flipV="1">
              <a:off x="4308600" y="1739053"/>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18" idx="0"/>
              <a:endCxn id="119" idx="4"/>
            </p:cNvCxnSpPr>
            <p:nvPr/>
          </p:nvCxnSpPr>
          <p:spPr>
            <a:xfrm rot="16200000" flipV="1">
              <a:off x="3593331" y="2283908"/>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a:xfrm>
              <a:off x="3719369" y="258996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119" name="円/楕円 118"/>
            <p:cNvSpPr/>
            <p:nvPr/>
          </p:nvSpPr>
          <p:spPr>
            <a:xfrm>
              <a:off x="3647361" y="179787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69"/>
            <p:cNvCxnSpPr>
              <a:stCxn id="109" idx="2"/>
              <a:endCxn id="119" idx="0"/>
            </p:cNvCxnSpPr>
            <p:nvPr/>
          </p:nvCxnSpPr>
          <p:spPr>
            <a:xfrm rot="10800000" flipV="1">
              <a:off x="3791361" y="1365814"/>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4574493" y="148139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122" name="正方形/長方形 121"/>
            <p:cNvSpPr/>
            <p:nvPr/>
          </p:nvSpPr>
          <p:spPr>
            <a:xfrm>
              <a:off x="3791377" y="198428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123" name="正方形/長方形 122"/>
            <p:cNvSpPr/>
            <p:nvPr/>
          </p:nvSpPr>
          <p:spPr>
            <a:xfrm>
              <a:off x="4655473" y="1008112"/>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124" name="正方形/長方形 123"/>
            <p:cNvSpPr/>
            <p:nvPr/>
          </p:nvSpPr>
          <p:spPr>
            <a:xfrm>
              <a:off x="2843808" y="1583015"/>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125" name="正方形/長方形 124"/>
            <p:cNvSpPr/>
            <p:nvPr/>
          </p:nvSpPr>
          <p:spPr>
            <a:xfrm>
              <a:off x="4799489" y="1943055"/>
              <a:ext cx="309700" cy="430887"/>
            </a:xfrm>
            <a:prstGeom prst="rect">
              <a:avLst/>
            </a:prstGeom>
          </p:spPr>
          <p:txBody>
            <a:bodyPr wrap="none">
              <a:spAutoFit/>
            </a:bodyPr>
            <a:lstStyle/>
            <a:p>
              <a:r>
                <a:rPr lang="en-US" altLang="ja-JP" sz="2200" i="1" dirty="0" smtClean="0"/>
                <a:t>v</a:t>
              </a:r>
              <a:endParaRPr lang="ja-JP" altLang="en-US" sz="2200" dirty="0"/>
            </a:p>
          </p:txBody>
        </p:sp>
        <p:sp>
          <p:nvSpPr>
            <p:cNvPr id="126" name="正方形/長方形 125"/>
            <p:cNvSpPr/>
            <p:nvPr/>
          </p:nvSpPr>
          <p:spPr>
            <a:xfrm>
              <a:off x="3431337" y="2448272"/>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
          <p:nvSpPr>
            <p:cNvPr id="127" name="二等辺三角形 126"/>
            <p:cNvSpPr/>
            <p:nvPr/>
          </p:nvSpPr>
          <p:spPr>
            <a:xfrm>
              <a:off x="4211960" y="2304256"/>
              <a:ext cx="1008112" cy="93610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8" name="円/楕円 127"/>
            <p:cNvSpPr/>
            <p:nvPr/>
          </p:nvSpPr>
          <p:spPr>
            <a:xfrm>
              <a:off x="4583497" y="215795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grpSp>
      <p:cxnSp>
        <p:nvCxnSpPr>
          <p:cNvPr id="130" name="直線コネクタ 129"/>
          <p:cNvCxnSpPr>
            <a:stCxn id="128" idx="3"/>
            <a:endCxn id="118" idx="3"/>
          </p:cNvCxnSpPr>
          <p:nvPr/>
        </p:nvCxnSpPr>
        <p:spPr>
          <a:xfrm rot="5400000">
            <a:off x="4169436" y="2313747"/>
            <a:ext cx="366213" cy="546265"/>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nodeType="with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500" fill="hold"/>
                                        <p:tgtEl>
                                          <p:spTgt spid="129"/>
                                        </p:tgtEl>
                                        <p:attrNameLst>
                                          <p:attrName>ppt_x</p:attrName>
                                        </p:attrNameLst>
                                      </p:cBhvr>
                                      <p:tavLst>
                                        <p:tav tm="0">
                                          <p:val>
                                            <p:strVal val="#ppt_x"/>
                                          </p:val>
                                        </p:tav>
                                        <p:tav tm="100000">
                                          <p:val>
                                            <p:strVal val="#ppt_x"/>
                                          </p:val>
                                        </p:tav>
                                      </p:tavLst>
                                    </p:anim>
                                    <p:anim calcmode="lin" valueType="num">
                                      <p:cBhvr additive="base">
                                        <p:cTn id="8" dur="500" fill="hold"/>
                                        <p:tgtEl>
                                          <p:spTgt spid="12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30"/>
                                        </p:tgtEl>
                                        <p:attrNameLst>
                                          <p:attrName>style.visibility</p:attrName>
                                        </p:attrNameLst>
                                      </p:cBhvr>
                                      <p:to>
                                        <p:strVal val="visible"/>
                                      </p:to>
                                    </p:set>
                                    <p:animEffect transition="in" filter="wipe(down)">
                                      <p:cBhvr>
                                        <p:cTn id="12"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3"/>
            <a:ext cx="9144000" cy="2142570"/>
          </a:xfrm>
        </p:spPr>
        <p:txBody>
          <a:bodyPr/>
          <a:lstStyle/>
          <a:p>
            <a:r>
              <a:rPr lang="en-US" altLang="ja-JP" dirty="0" smtClean="0">
                <a:sym typeface="Symbol" pitchFamily="18" charset="2"/>
              </a:rPr>
              <a:t>When a labeling function </a:t>
            </a:r>
            <a:r>
              <a:rPr lang="en-US" altLang="ja-JP" i="1" dirty="0" smtClean="0">
                <a:sym typeface="Symbol" pitchFamily="18" charset="2"/>
              </a:rPr>
              <a:t>g</a:t>
            </a:r>
            <a:r>
              <a:rPr lang="en-US" altLang="ja-JP" dirty="0" smtClean="0">
                <a:sym typeface="Symbol" pitchFamily="18" charset="2"/>
              </a:rPr>
              <a:t> holds Conditions 1~4, </a:t>
            </a:r>
            <a:br>
              <a:rPr lang="en-US" altLang="ja-JP" dirty="0" smtClean="0">
                <a:sym typeface="Symbol" pitchFamily="18" charset="2"/>
              </a:rPr>
            </a:br>
            <a:r>
              <a:rPr lang="en-US" altLang="ja-JP" dirty="0" smtClean="0">
                <a:sym typeface="Symbol" pitchFamily="18" charset="2"/>
              </a:rPr>
              <a:t>we define the suffix tour graph </a:t>
            </a:r>
            <a:r>
              <a:rPr lang="ja-JP" altLang="en-US" dirty="0" smtClean="0">
                <a:sym typeface="Symbol" pitchFamily="18" charset="2"/>
              </a:rPr>
              <a:t> </a:t>
            </a:r>
            <a:r>
              <a:rPr lang="en-US" altLang="ja-JP" dirty="0" err="1" smtClean="0">
                <a:sym typeface="Symbol" pitchFamily="18" charset="2"/>
              </a:rPr>
              <a:t>STG</a:t>
            </a:r>
            <a:r>
              <a:rPr lang="en-US" altLang="ja-JP" i="1" baseline="-25000" dirty="0" err="1" smtClean="0">
                <a:sym typeface="Symbol" pitchFamily="18" charset="2"/>
              </a:rPr>
              <a:t>g</a:t>
            </a:r>
            <a:r>
              <a:rPr lang="en-US" altLang="ja-JP" dirty="0" smtClean="0">
                <a:sym typeface="Symbol" pitchFamily="18" charset="2"/>
              </a:rPr>
              <a:t> </a:t>
            </a:r>
            <a:r>
              <a:rPr lang="en-US" altLang="ja-JP" dirty="0" smtClean="0">
                <a:latin typeface="Times New Roman" pitchFamily="18" charset="0"/>
                <a:cs typeface="Times New Roman" pitchFamily="18" charset="0"/>
                <a:sym typeface="Symbol" pitchFamily="18" charset="2"/>
              </a:rPr>
              <a:t> (V</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 E</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a:t>
            </a:r>
            <a:r>
              <a:rPr lang="en-US" altLang="ja-JP" dirty="0" smtClean="0">
                <a:sym typeface="Symbol" pitchFamily="18" charset="2"/>
              </a:rPr>
              <a:t> </a:t>
            </a:r>
            <a:r>
              <a:rPr lang="en-US" altLang="ja-JP" dirty="0" err="1" smtClean="0">
                <a:sym typeface="Symbol" pitchFamily="18" charset="2"/>
              </a:rPr>
              <a:t>w.r.t</a:t>
            </a:r>
            <a:r>
              <a:rPr lang="en-US" altLang="ja-JP" dirty="0" smtClean="0">
                <a:sym typeface="Symbol" pitchFamily="18" charset="2"/>
              </a:rPr>
              <a:t>. </a:t>
            </a:r>
            <a:r>
              <a:rPr lang="en-US" altLang="ja-JP" i="1" dirty="0" smtClean="0">
                <a:sym typeface="Symbol" pitchFamily="18" charset="2"/>
              </a:rPr>
              <a:t>g</a:t>
            </a:r>
            <a:r>
              <a:rPr lang="en-US" altLang="ja-JP" dirty="0" smtClean="0">
                <a:sym typeface="Symbol" pitchFamily="18" charset="2"/>
              </a:rPr>
              <a:t>.</a:t>
            </a:r>
            <a:r>
              <a:rPr lang="en-US" altLang="ja-JP" sz="800" dirty="0" smtClean="0">
                <a:sym typeface="Symbol" pitchFamily="18" charset="2"/>
              </a:rPr>
              <a:t/>
            </a:r>
            <a:br>
              <a:rPr lang="en-US" altLang="ja-JP" sz="800" dirty="0" smtClean="0">
                <a:sym typeface="Symbol" pitchFamily="18" charset="2"/>
              </a:rPr>
            </a:br>
            <a:r>
              <a:rPr lang="en-US" altLang="ja-JP" sz="2400" dirty="0" smtClean="0">
                <a:sym typeface="Symbol" pitchFamily="18" charset="2"/>
              </a:rPr>
              <a:t>V</a:t>
            </a:r>
            <a:r>
              <a:rPr lang="en-US" altLang="ja-JP" sz="2400" baseline="-25000" dirty="0" smtClean="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V</a:t>
            </a: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E</a:t>
            </a:r>
            <a:r>
              <a:rPr lang="en-US" altLang="ja-JP" sz="2400" baseline="-25000" dirty="0" smtClean="0">
                <a:latin typeface="Times New Roman" pitchFamily="18" charset="0"/>
                <a:cs typeface="Times New Roman" pitchFamily="18" charset="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dirty="0" smtClean="0">
                <a:solidFill>
                  <a:srgbClr val="000000"/>
                </a:solidFill>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i="1" baseline="30000"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)E, </a:t>
            </a:r>
            <a:r>
              <a:rPr lang="en-US" altLang="ja-JP" sz="2400" i="1"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b="1" dirty="0"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b="1" dirty="0" smtClean="0">
                <a:latin typeface="Times New Roman" pitchFamily="18" charset="0"/>
                <a:cs typeface="Times New Roman" pitchFamily="18" charset="0"/>
                <a:sym typeface="Symbol" pitchFamily="18" charset="2"/>
              </a:rPr>
              <a:t>|</a:t>
            </a:r>
            <a:r>
              <a:rPr lang="en-US" altLang="ja-JP" sz="2400" b="1"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ea typeface="Arial Unicode MS" pitchFamily="50" charset="-128"/>
              </a:rPr>
              <a:t>Suffix Tour Graph</a:t>
            </a:r>
            <a:endParaRPr lang="ja-JP" altLang="en-US" baseline="-25000" dirty="0">
              <a:ea typeface="Arial Unicode MS" pitchFamily="50" charset="-128"/>
            </a:endParaRPr>
          </a:p>
        </p:txBody>
      </p:sp>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stCxn id="95" idx="0"/>
            <a:endCxn id="93"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a:stCxn id="111" idx="5"/>
          </p:cNvCxnSpPr>
          <p:nvPr/>
        </p:nvCxnSpPr>
        <p:spPr>
          <a:xfrm rot="16200000" flipH="1">
            <a:off x="5977827" y="5107138"/>
            <a:ext cx="402248" cy="129905"/>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05" idx="2"/>
          </p:cNvCxnSpPr>
          <p:nvPr/>
        </p:nvCxnSpPr>
        <p:spPr>
          <a:xfrm rot="16200000" flipH="1">
            <a:off x="5303048" y="5110220"/>
            <a:ext cx="360040" cy="165952"/>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3" name="正方形/長方形 162"/>
          <p:cNvSpPr/>
          <p:nvPr/>
        </p:nvSpPr>
        <p:spPr>
          <a:xfrm>
            <a:off x="2843808" y="5877272"/>
            <a:ext cx="3456384" cy="792088"/>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err="1" smtClean="0"/>
              <a:t>STG</a:t>
            </a:r>
            <a:r>
              <a:rPr lang="en-US" altLang="ja-JP" sz="2400" i="1" baseline="-25000" dirty="0" err="1" smtClean="0"/>
              <a:t>g</a:t>
            </a:r>
            <a:r>
              <a:rPr lang="en-US" altLang="ja-JP" sz="2400" dirty="0" smtClean="0"/>
              <a:t> is an </a:t>
            </a:r>
            <a:r>
              <a:rPr lang="en-US" altLang="ja-JP" sz="2400" dirty="0" err="1" smtClean="0"/>
              <a:t>Eulerian</a:t>
            </a:r>
            <a:r>
              <a:rPr lang="en-US" altLang="ja-JP" sz="2400" dirty="0" smtClean="0"/>
              <a:t> graph.</a:t>
            </a:r>
            <a:br>
              <a:rPr lang="en-US" altLang="ja-JP" sz="2400" dirty="0" smtClean="0"/>
            </a:br>
            <a:r>
              <a:rPr lang="en-US" altLang="ja-JP" sz="2400" dirty="0" smtClean="0"/>
              <a:t>(possibly disjoint)</a:t>
            </a:r>
            <a:endParaRPr lang="ja-JP" altLang="en-US" sz="2400" dirty="0"/>
          </a:p>
        </p:txBody>
      </p:sp>
      <p:cxnSp>
        <p:nvCxnSpPr>
          <p:cNvPr id="99" name="直線コネクタ 98"/>
          <p:cNvCxnSpPr/>
          <p:nvPr/>
        </p:nvCxnSpPr>
        <p:spPr>
          <a:xfrm>
            <a:off x="4067944" y="3356992"/>
            <a:ext cx="20162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259632" y="2894464"/>
            <a:ext cx="7416824"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129" name="グループ化 128"/>
          <p:cNvGrpSpPr/>
          <p:nvPr/>
        </p:nvGrpSpPr>
        <p:grpSpPr>
          <a:xfrm>
            <a:off x="2627784" y="0"/>
            <a:ext cx="3744416" cy="3384376"/>
            <a:chOff x="2627784" y="0"/>
            <a:chExt cx="3744416" cy="3384376"/>
          </a:xfrm>
        </p:grpSpPr>
        <p:grpSp>
          <p:nvGrpSpPr>
            <p:cNvPr id="4" name="グループ化 128"/>
            <p:cNvGrpSpPr/>
            <p:nvPr/>
          </p:nvGrpSpPr>
          <p:grpSpPr>
            <a:xfrm>
              <a:off x="2627784" y="0"/>
              <a:ext cx="3744416" cy="3384376"/>
              <a:chOff x="2627784" y="0"/>
              <a:chExt cx="3744416" cy="3384376"/>
            </a:xfrm>
          </p:grpSpPr>
          <p:sp>
            <p:nvSpPr>
              <p:cNvPr id="106" name="正方形/長方形 105"/>
              <p:cNvSpPr/>
              <p:nvPr/>
            </p:nvSpPr>
            <p:spPr>
              <a:xfrm>
                <a:off x="2627784" y="0"/>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108" name="正方形/長方形 107"/>
              <p:cNvSpPr/>
              <p:nvPr/>
            </p:nvSpPr>
            <p:spPr>
              <a:xfrm>
                <a:off x="2627784" y="864096"/>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09" name="円/楕円 108"/>
              <p:cNvSpPr/>
              <p:nvPr/>
            </p:nvSpPr>
            <p:spPr>
              <a:xfrm>
                <a:off x="4393839" y="122181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 name="直線コネクタ 111"/>
              <p:cNvCxnSpPr>
                <a:stCxn id="128" idx="0"/>
                <a:endCxn id="109" idx="4"/>
              </p:cNvCxnSpPr>
              <p:nvPr/>
            </p:nvCxnSpPr>
            <p:spPr>
              <a:xfrm rot="16200000" flipV="1">
                <a:off x="4308600" y="1739053"/>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7" name="直線コネクタ 116"/>
              <p:cNvCxnSpPr>
                <a:stCxn id="118" idx="0"/>
                <a:endCxn id="119" idx="4"/>
              </p:cNvCxnSpPr>
              <p:nvPr/>
            </p:nvCxnSpPr>
            <p:spPr>
              <a:xfrm rot="16200000" flipV="1">
                <a:off x="3593331" y="2283908"/>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a:xfrm>
                <a:off x="3719369" y="258996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119" name="円/楕円 118"/>
              <p:cNvSpPr/>
              <p:nvPr/>
            </p:nvSpPr>
            <p:spPr>
              <a:xfrm>
                <a:off x="3647361" y="179787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0" name="直線コネクタ 69"/>
              <p:cNvCxnSpPr>
                <a:stCxn id="109" idx="2"/>
                <a:endCxn id="119" idx="0"/>
              </p:cNvCxnSpPr>
              <p:nvPr/>
            </p:nvCxnSpPr>
            <p:spPr>
              <a:xfrm rot="10800000" flipV="1">
                <a:off x="3791361" y="1365814"/>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4574493" y="148139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122" name="正方形/長方形 121"/>
              <p:cNvSpPr/>
              <p:nvPr/>
            </p:nvSpPr>
            <p:spPr>
              <a:xfrm>
                <a:off x="3791377" y="198428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123" name="正方形/長方形 122"/>
              <p:cNvSpPr/>
              <p:nvPr/>
            </p:nvSpPr>
            <p:spPr>
              <a:xfrm>
                <a:off x="4655473" y="1008112"/>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124" name="正方形/長方形 123"/>
              <p:cNvSpPr/>
              <p:nvPr/>
            </p:nvSpPr>
            <p:spPr>
              <a:xfrm>
                <a:off x="2843808" y="1583015"/>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125" name="正方形/長方形 124"/>
              <p:cNvSpPr/>
              <p:nvPr/>
            </p:nvSpPr>
            <p:spPr>
              <a:xfrm>
                <a:off x="4799489" y="1943055"/>
                <a:ext cx="309700" cy="430887"/>
              </a:xfrm>
              <a:prstGeom prst="rect">
                <a:avLst/>
              </a:prstGeom>
            </p:spPr>
            <p:txBody>
              <a:bodyPr wrap="none">
                <a:spAutoFit/>
              </a:bodyPr>
              <a:lstStyle/>
              <a:p>
                <a:r>
                  <a:rPr lang="en-US" altLang="ja-JP" sz="2200" i="1" dirty="0" smtClean="0"/>
                  <a:t>v</a:t>
                </a:r>
                <a:endParaRPr lang="ja-JP" altLang="en-US" sz="2200" dirty="0"/>
              </a:p>
            </p:txBody>
          </p:sp>
          <p:sp>
            <p:nvSpPr>
              <p:cNvPr id="126" name="正方形/長方形 125"/>
              <p:cNvSpPr/>
              <p:nvPr/>
            </p:nvSpPr>
            <p:spPr>
              <a:xfrm>
                <a:off x="3431337" y="2448272"/>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
            <p:nvSpPr>
              <p:cNvPr id="127" name="二等辺三角形 126"/>
              <p:cNvSpPr/>
              <p:nvPr/>
            </p:nvSpPr>
            <p:spPr>
              <a:xfrm>
                <a:off x="4211960" y="2304256"/>
                <a:ext cx="1008112" cy="93610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8" name="円/楕円 127"/>
              <p:cNvSpPr/>
              <p:nvPr/>
            </p:nvSpPr>
            <p:spPr>
              <a:xfrm>
                <a:off x="4583497" y="215795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grpSp>
        <p:cxnSp>
          <p:nvCxnSpPr>
            <p:cNvPr id="130" name="直線コネクタ 129"/>
            <p:cNvCxnSpPr>
              <a:stCxn id="128" idx="3"/>
              <a:endCxn id="118" idx="3"/>
            </p:cNvCxnSpPr>
            <p:nvPr/>
          </p:nvCxnSpPr>
          <p:spPr>
            <a:xfrm rot="5400000">
              <a:off x="4169436" y="2313747"/>
              <a:ext cx="366213" cy="546265"/>
            </a:xfrm>
            <a:prstGeom prst="line">
              <a:avLst/>
            </a:prstGeom>
            <a:ln w="25400">
              <a:solidFill>
                <a:srgbClr val="33CC33"/>
              </a:solidFill>
              <a:headEnd type="triangle"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xit" presetSubtype="1" fill="hold" nodeType="withEffect">
                                  <p:stCondLst>
                                    <p:cond delay="0"/>
                                  </p:stCondLst>
                                  <p:childTnLst>
                                    <p:anim calcmode="lin" valueType="num">
                                      <p:cBhvr additive="base">
                                        <p:cTn id="6" dur="500"/>
                                        <p:tgtEl>
                                          <p:spTgt spid="129"/>
                                        </p:tgtEl>
                                        <p:attrNameLst>
                                          <p:attrName>ppt_x</p:attrName>
                                        </p:attrNameLst>
                                      </p:cBhvr>
                                      <p:tavLst>
                                        <p:tav tm="0">
                                          <p:val>
                                            <p:strVal val="ppt_x"/>
                                          </p:val>
                                        </p:tav>
                                        <p:tav tm="100000">
                                          <p:val>
                                            <p:strVal val="ppt_x"/>
                                          </p:val>
                                        </p:tav>
                                      </p:tavLst>
                                    </p:anim>
                                    <p:anim calcmode="lin" valueType="num">
                                      <p:cBhvr additive="base">
                                        <p:cTn id="7" dur="500"/>
                                        <p:tgtEl>
                                          <p:spTgt spid="129"/>
                                        </p:tgtEl>
                                        <p:attrNameLst>
                                          <p:attrName>ppt_y</p:attrName>
                                        </p:attrNameLst>
                                      </p:cBhvr>
                                      <p:tavLst>
                                        <p:tav tm="0">
                                          <p:val>
                                            <p:strVal val="ppt_y"/>
                                          </p:val>
                                        </p:tav>
                                        <p:tav tm="100000">
                                          <p:val>
                                            <p:strVal val="0-ppt_h/2"/>
                                          </p:val>
                                        </p:tav>
                                      </p:tavLst>
                                    </p:anim>
                                    <p:set>
                                      <p:cBhvr>
                                        <p:cTn id="8" dur="1" fill="hold">
                                          <p:stCondLst>
                                            <p:cond delay="499"/>
                                          </p:stCondLst>
                                        </p:cTn>
                                        <p:tgtEl>
                                          <p:spTgt spid="12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63"/>
                                        </p:tgtEl>
                                        <p:attrNameLst>
                                          <p:attrName>style.visibility</p:attrName>
                                        </p:attrNameLst>
                                      </p:cBhvr>
                                      <p:to>
                                        <p:strVal val="visible"/>
                                      </p:to>
                                    </p:set>
                                    <p:animEffect transition="in" filter="wipe(left)">
                                      <p:cBhvr>
                                        <p:cTn id="13"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3"/>
            <a:ext cx="9144000" cy="2142570"/>
          </a:xfrm>
        </p:spPr>
        <p:txBody>
          <a:bodyPr/>
          <a:lstStyle/>
          <a:p>
            <a:r>
              <a:rPr lang="en-US" altLang="ja-JP" dirty="0" smtClean="0">
                <a:sym typeface="Symbol" pitchFamily="18" charset="2"/>
              </a:rPr>
              <a:t>When a labeling function </a:t>
            </a:r>
            <a:r>
              <a:rPr lang="en-US" altLang="ja-JP" i="1" dirty="0" smtClean="0">
                <a:sym typeface="Symbol" pitchFamily="18" charset="2"/>
              </a:rPr>
              <a:t>g</a:t>
            </a:r>
            <a:r>
              <a:rPr lang="en-US" altLang="ja-JP" dirty="0" smtClean="0">
                <a:sym typeface="Symbol" pitchFamily="18" charset="2"/>
              </a:rPr>
              <a:t> holds Conditions 1~4, </a:t>
            </a:r>
            <a:br>
              <a:rPr lang="en-US" altLang="ja-JP" dirty="0" smtClean="0">
                <a:sym typeface="Symbol" pitchFamily="18" charset="2"/>
              </a:rPr>
            </a:br>
            <a:r>
              <a:rPr lang="en-US" altLang="ja-JP" dirty="0" smtClean="0">
                <a:sym typeface="Symbol" pitchFamily="18" charset="2"/>
              </a:rPr>
              <a:t>we define the suffix tour graph </a:t>
            </a:r>
            <a:r>
              <a:rPr lang="ja-JP" altLang="en-US" dirty="0" smtClean="0">
                <a:sym typeface="Symbol" pitchFamily="18" charset="2"/>
              </a:rPr>
              <a:t> </a:t>
            </a:r>
            <a:r>
              <a:rPr lang="en-US" altLang="ja-JP" dirty="0" err="1" smtClean="0">
                <a:sym typeface="Symbol" pitchFamily="18" charset="2"/>
              </a:rPr>
              <a:t>STG</a:t>
            </a:r>
            <a:r>
              <a:rPr lang="en-US" altLang="ja-JP" i="1" baseline="-25000" dirty="0" err="1" smtClean="0">
                <a:sym typeface="Symbol" pitchFamily="18" charset="2"/>
              </a:rPr>
              <a:t>g</a:t>
            </a:r>
            <a:r>
              <a:rPr lang="en-US" altLang="ja-JP" dirty="0" smtClean="0">
                <a:sym typeface="Symbol" pitchFamily="18" charset="2"/>
              </a:rPr>
              <a:t> </a:t>
            </a:r>
            <a:r>
              <a:rPr lang="en-US" altLang="ja-JP" dirty="0" smtClean="0">
                <a:latin typeface="Times New Roman" pitchFamily="18" charset="0"/>
                <a:cs typeface="Times New Roman" pitchFamily="18" charset="0"/>
                <a:sym typeface="Symbol" pitchFamily="18" charset="2"/>
              </a:rPr>
              <a:t> (V</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 E</a:t>
            </a:r>
            <a:r>
              <a:rPr lang="en-US" altLang="ja-JP" baseline="-25000" dirty="0" smtClean="0">
                <a:latin typeface="Times New Roman" pitchFamily="18" charset="0"/>
                <a:cs typeface="Times New Roman" pitchFamily="18" charset="0"/>
                <a:sym typeface="Symbol" pitchFamily="18" charset="2"/>
              </a:rPr>
              <a:t>G</a:t>
            </a:r>
            <a:r>
              <a:rPr lang="en-US" altLang="ja-JP" dirty="0" smtClean="0">
                <a:latin typeface="Times New Roman" pitchFamily="18" charset="0"/>
                <a:cs typeface="Times New Roman" pitchFamily="18" charset="0"/>
                <a:sym typeface="Symbol" pitchFamily="18" charset="2"/>
              </a:rPr>
              <a:t>)</a:t>
            </a:r>
            <a:r>
              <a:rPr lang="en-US" altLang="ja-JP" dirty="0" smtClean="0">
                <a:sym typeface="Symbol" pitchFamily="18" charset="2"/>
              </a:rPr>
              <a:t> </a:t>
            </a:r>
            <a:r>
              <a:rPr lang="en-US" altLang="ja-JP" dirty="0" err="1" smtClean="0">
                <a:sym typeface="Symbol" pitchFamily="18" charset="2"/>
              </a:rPr>
              <a:t>w.r.t</a:t>
            </a:r>
            <a:r>
              <a:rPr lang="en-US" altLang="ja-JP" dirty="0" smtClean="0">
                <a:sym typeface="Symbol" pitchFamily="18" charset="2"/>
              </a:rPr>
              <a:t>. </a:t>
            </a:r>
            <a:r>
              <a:rPr lang="en-US" altLang="ja-JP" i="1" dirty="0" smtClean="0">
                <a:sym typeface="Symbol" pitchFamily="18" charset="2"/>
              </a:rPr>
              <a:t>g</a:t>
            </a:r>
            <a:r>
              <a:rPr lang="en-US" altLang="ja-JP" dirty="0" smtClean="0">
                <a:sym typeface="Symbol" pitchFamily="18" charset="2"/>
              </a:rPr>
              <a:t>.</a:t>
            </a:r>
            <a:r>
              <a:rPr lang="en-US" altLang="ja-JP" sz="800" dirty="0" smtClean="0">
                <a:sym typeface="Symbol" pitchFamily="18" charset="2"/>
              </a:rPr>
              <a:t/>
            </a:r>
            <a:br>
              <a:rPr lang="en-US" altLang="ja-JP" sz="800" dirty="0" smtClean="0">
                <a:sym typeface="Symbol" pitchFamily="18" charset="2"/>
              </a:rPr>
            </a:br>
            <a:r>
              <a:rPr lang="en-US" altLang="ja-JP" sz="2400" dirty="0" smtClean="0">
                <a:sym typeface="Symbol" pitchFamily="18" charset="2"/>
              </a:rPr>
              <a:t>V</a:t>
            </a:r>
            <a:r>
              <a:rPr lang="en-US" altLang="ja-JP" sz="2400" baseline="-25000" dirty="0" smtClean="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V</a:t>
            </a: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dirty="0" smtClean="0">
                <a:latin typeface="Times New Roman" pitchFamily="18" charset="0"/>
                <a:cs typeface="Times New Roman" pitchFamily="18" charset="0"/>
                <a:sym typeface="Symbol" pitchFamily="18" charset="2"/>
              </a:rPr>
              <a:t>E</a:t>
            </a:r>
            <a:r>
              <a:rPr lang="en-US" altLang="ja-JP" sz="2400" baseline="-25000" dirty="0" smtClean="0">
                <a:latin typeface="Times New Roman" pitchFamily="18" charset="0"/>
                <a:cs typeface="Times New Roman" pitchFamily="18" charset="0"/>
                <a:sym typeface="Symbol" pitchFamily="18" charset="2"/>
              </a:rPr>
              <a:t>G</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dirty="0" smtClean="0">
                <a:solidFill>
                  <a:srgbClr val="000000"/>
                </a:solidFill>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2400" i="1" baseline="30000"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)E, </a:t>
            </a:r>
            <a:r>
              <a:rPr lang="en-US" altLang="ja-JP" sz="2400" i="1" dirty="0" smtClean="0">
                <a:latin typeface="Times New Roman" pitchFamily="18" charset="0"/>
                <a:cs typeface="Times New Roman" pitchFamily="18" charset="0"/>
                <a:sym typeface="Symbol" pitchFamily="18" charset="2"/>
              </a:rPr>
              <a:t>k</a:t>
            </a:r>
            <a:r>
              <a:rPr lang="en-US" altLang="ja-JP" sz="2400" dirty="0" smtClean="0">
                <a:latin typeface="Times New Roman" pitchFamily="18" charset="0"/>
                <a:cs typeface="Times New Roman" pitchFamily="18" charset="0"/>
                <a:sym typeface="Symbol" pitchFamily="18" charset="2"/>
              </a:rPr>
              <a:t>  </a:t>
            </a:r>
            <a:r>
              <a:rPr lang="en-US" altLang="ja-JP" b="1" dirty="0"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b="1" dirty="0" smtClean="0">
                <a:latin typeface="Times New Roman" pitchFamily="18" charset="0"/>
                <a:cs typeface="Times New Roman" pitchFamily="18" charset="0"/>
                <a:sym typeface="Symbol" pitchFamily="18" charset="2"/>
              </a:rPr>
              <a:t>|</a:t>
            </a:r>
            <a:r>
              <a:rPr lang="en-US" altLang="ja-JP" sz="2400" b="1" dirty="0" smtClean="0">
                <a:latin typeface="Times New Roman" pitchFamily="18" charset="0"/>
                <a:cs typeface="Times New Roman" pitchFamily="18" charset="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p:txBody>
          <a:bodyPr/>
          <a:lstStyle/>
          <a:p>
            <a:r>
              <a:rPr lang="en-US" altLang="ja-JP" dirty="0" smtClean="0">
                <a:ea typeface="Arial Unicode MS" pitchFamily="50" charset="-128"/>
              </a:rPr>
              <a:t>Suffix Tour Graph</a:t>
            </a:r>
            <a:endParaRPr lang="ja-JP" altLang="en-US" baseline="-25000" dirty="0">
              <a:ea typeface="Arial Unicode MS" pitchFamily="50" charset="-128"/>
            </a:endParaRPr>
          </a:p>
        </p:txBody>
      </p:sp>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stCxn id="95" idx="0"/>
            <a:endCxn id="93"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1" dirty="0">
              <a:solidFill>
                <a:srgbClr val="FF0000"/>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a:stCxn id="111" idx="5"/>
          </p:cNvCxnSpPr>
          <p:nvPr/>
        </p:nvCxnSpPr>
        <p:spPr>
          <a:xfrm rot="16200000" flipH="1">
            <a:off x="5977827" y="5107138"/>
            <a:ext cx="402248" cy="129905"/>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05" idx="2"/>
          </p:cNvCxnSpPr>
          <p:nvPr/>
        </p:nvCxnSpPr>
        <p:spPr>
          <a:xfrm rot="16200000" flipH="1">
            <a:off x="5303048" y="5110220"/>
            <a:ext cx="360040" cy="165952"/>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solidFill>
              <a:schemeClr val="accent1"/>
            </a:solidFill>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3" name="正方形/長方形 162"/>
          <p:cNvSpPr/>
          <p:nvPr/>
        </p:nvSpPr>
        <p:spPr>
          <a:xfrm>
            <a:off x="2843808" y="5877272"/>
            <a:ext cx="3456384" cy="792088"/>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err="1" smtClean="0"/>
              <a:t>STG</a:t>
            </a:r>
            <a:r>
              <a:rPr lang="en-US" altLang="ja-JP" sz="2400" i="1" baseline="-25000" dirty="0" err="1" smtClean="0"/>
              <a:t>g</a:t>
            </a:r>
            <a:r>
              <a:rPr lang="en-US" altLang="ja-JP" sz="2400" dirty="0" smtClean="0"/>
              <a:t> is an </a:t>
            </a:r>
            <a:r>
              <a:rPr lang="en-US" altLang="ja-JP" sz="2400" dirty="0" err="1" smtClean="0"/>
              <a:t>Eulerian</a:t>
            </a:r>
            <a:r>
              <a:rPr lang="en-US" altLang="ja-JP" sz="2400" dirty="0" smtClean="0"/>
              <a:t> graph.</a:t>
            </a:r>
            <a:br>
              <a:rPr lang="en-US" altLang="ja-JP" sz="2400" dirty="0" smtClean="0"/>
            </a:br>
            <a:r>
              <a:rPr lang="en-US" altLang="ja-JP" sz="2400" dirty="0" smtClean="0"/>
              <a:t>(possibly disjoint)</a:t>
            </a:r>
            <a:endParaRPr lang="ja-JP" altLang="en-US" sz="2400" dirty="0"/>
          </a:p>
        </p:txBody>
      </p:sp>
      <p:cxnSp>
        <p:nvCxnSpPr>
          <p:cNvPr id="99" name="直線コネクタ 98"/>
          <p:cNvCxnSpPr/>
          <p:nvPr/>
        </p:nvCxnSpPr>
        <p:spPr>
          <a:xfrm>
            <a:off x="4067944" y="3356992"/>
            <a:ext cx="201622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259632" y="2894464"/>
            <a:ext cx="7416824" cy="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par>
                                <p:cTn id="8" presetID="7" presetClass="emph" presetSubtype="6" fill="hold" nodeType="withEffect">
                                  <p:stCondLst>
                                    <p:cond delay="0"/>
                                  </p:stCondLst>
                                  <p:childTnLst>
                                    <p:animClr clrSpc="hsl" dir="cw">
                                      <p:cBhvr>
                                        <p:cTn id="9" dur="1000" fill="hold"/>
                                        <p:tgtEl>
                                          <p:spTgt spid="133"/>
                                        </p:tgtEl>
                                        <p:attrNameLst>
                                          <p:attrName>stroke.color</p:attrName>
                                        </p:attrNameLst>
                                      </p:cBhvr>
                                      <p:to>
                                        <a:srgbClr val="33CC33"/>
                                      </p:to>
                                    </p:animClr>
                                    <p:set>
                                      <p:cBhvr>
                                        <p:cTn id="10" dur="1000" fill="hold"/>
                                        <p:tgtEl>
                                          <p:spTgt spid="133"/>
                                        </p:tgtEl>
                                        <p:attrNameLst>
                                          <p:attrName>stroke.on</p:attrName>
                                        </p:attrNameLst>
                                      </p:cBhvr>
                                      <p:to>
                                        <p:strVal val="true"/>
                                      </p:to>
                                    </p:set>
                                  </p:childTnLst>
                                </p:cTn>
                              </p:par>
                              <p:par>
                                <p:cTn id="11" presetID="7" presetClass="emph" presetSubtype="6" fill="hold" nodeType="withEffect">
                                  <p:stCondLst>
                                    <p:cond delay="0"/>
                                  </p:stCondLst>
                                  <p:childTnLst>
                                    <p:animClr clrSpc="hsl" dir="cw">
                                      <p:cBhvr>
                                        <p:cTn id="12" dur="1000" fill="hold"/>
                                        <p:tgtEl>
                                          <p:spTgt spid="157"/>
                                        </p:tgtEl>
                                        <p:attrNameLst>
                                          <p:attrName>stroke.color</p:attrName>
                                        </p:attrNameLst>
                                      </p:cBhvr>
                                      <p:to>
                                        <a:srgbClr val="33CC33"/>
                                      </p:to>
                                    </p:animClr>
                                    <p:set>
                                      <p:cBhvr>
                                        <p:cTn id="13" dur="1000" fill="hold"/>
                                        <p:tgtEl>
                                          <p:spTgt spid="157"/>
                                        </p:tgtEl>
                                        <p:attrNameLst>
                                          <p:attrName>stroke.on</p:attrName>
                                        </p:attrNameLst>
                                      </p:cBhvr>
                                      <p:to>
                                        <p:strVal val="true"/>
                                      </p:to>
                                    </p:set>
                                  </p:childTnLst>
                                </p:cTn>
                              </p:par>
                              <p:par>
                                <p:cTn id="14" presetID="7" presetClass="emph" presetSubtype="6" fill="hold" nodeType="withEffect">
                                  <p:stCondLst>
                                    <p:cond delay="0"/>
                                  </p:stCondLst>
                                  <p:childTnLst>
                                    <p:animClr clrSpc="hsl" dir="cw">
                                      <p:cBhvr>
                                        <p:cTn id="15" dur="1000" fill="hold"/>
                                        <p:tgtEl>
                                          <p:spTgt spid="154"/>
                                        </p:tgtEl>
                                        <p:attrNameLst>
                                          <p:attrName>stroke.color</p:attrName>
                                        </p:attrNameLst>
                                      </p:cBhvr>
                                      <p:to>
                                        <a:srgbClr val="33CC33"/>
                                      </p:to>
                                    </p:animClr>
                                    <p:set>
                                      <p:cBhvr>
                                        <p:cTn id="16" dur="1000" fill="hold"/>
                                        <p:tgtEl>
                                          <p:spTgt spid="154"/>
                                        </p:tgtEl>
                                        <p:attrNameLst>
                                          <p:attrName>stroke.on</p:attrName>
                                        </p:attrNameLst>
                                      </p:cBhvr>
                                      <p:to>
                                        <p:strVal val="true"/>
                                      </p:to>
                                    </p:set>
                                  </p:childTnLst>
                                </p:cTn>
                              </p:par>
                              <p:par>
                                <p:cTn id="17" presetID="7" presetClass="emph" presetSubtype="6" fill="hold" nodeType="withEffect">
                                  <p:stCondLst>
                                    <p:cond delay="0"/>
                                  </p:stCondLst>
                                  <p:childTnLst>
                                    <p:animClr clrSpc="hsl" dir="cw">
                                      <p:cBhvr>
                                        <p:cTn id="18" dur="1000" fill="hold"/>
                                        <p:tgtEl>
                                          <p:spTgt spid="151"/>
                                        </p:tgtEl>
                                        <p:attrNameLst>
                                          <p:attrName>stroke.color</p:attrName>
                                        </p:attrNameLst>
                                      </p:cBhvr>
                                      <p:to>
                                        <a:srgbClr val="33CC33"/>
                                      </p:to>
                                    </p:animClr>
                                    <p:set>
                                      <p:cBhvr>
                                        <p:cTn id="19" dur="1000" fill="hold"/>
                                        <p:tgtEl>
                                          <p:spTgt spid="151"/>
                                        </p:tgtEl>
                                        <p:attrNameLst>
                                          <p:attrName>stroke.on</p:attrName>
                                        </p:attrNameLst>
                                      </p:cBhvr>
                                      <p:to>
                                        <p:strVal val="true"/>
                                      </p:to>
                                    </p:set>
                                  </p:childTnLst>
                                </p:cTn>
                              </p:par>
                              <p:par>
                                <p:cTn id="20" presetID="7" presetClass="emph" presetSubtype="6" fill="hold" nodeType="withEffect">
                                  <p:stCondLst>
                                    <p:cond delay="0"/>
                                  </p:stCondLst>
                                  <p:childTnLst>
                                    <p:animClr clrSpc="hsl" dir="cw">
                                      <p:cBhvr>
                                        <p:cTn id="21" dur="1000" fill="hold"/>
                                        <p:tgtEl>
                                          <p:spTgt spid="140"/>
                                        </p:tgtEl>
                                        <p:attrNameLst>
                                          <p:attrName>stroke.color</p:attrName>
                                        </p:attrNameLst>
                                      </p:cBhvr>
                                      <p:to>
                                        <a:srgbClr val="33CC33"/>
                                      </p:to>
                                    </p:animClr>
                                    <p:set>
                                      <p:cBhvr>
                                        <p:cTn id="22" dur="1000" fill="hold"/>
                                        <p:tgtEl>
                                          <p:spTgt spid="140"/>
                                        </p:tgtEl>
                                        <p:attrNameLst>
                                          <p:attrName>stroke.on</p:attrName>
                                        </p:attrNameLst>
                                      </p:cBhvr>
                                      <p:to>
                                        <p:strVal val="true"/>
                                      </p:to>
                                    </p:set>
                                  </p:childTnLst>
                                </p:cTn>
                              </p:par>
                              <p:par>
                                <p:cTn id="23" presetID="7" presetClass="emph" presetSubtype="6" fill="hold" nodeType="withEffect">
                                  <p:stCondLst>
                                    <p:cond delay="0"/>
                                  </p:stCondLst>
                                  <p:childTnLst>
                                    <p:animClr clrSpc="hsl" dir="cw">
                                      <p:cBhvr>
                                        <p:cTn id="24" dur="1000" fill="hold"/>
                                        <p:tgtEl>
                                          <p:spTgt spid="136"/>
                                        </p:tgtEl>
                                        <p:attrNameLst>
                                          <p:attrName>stroke.color</p:attrName>
                                        </p:attrNameLst>
                                      </p:cBhvr>
                                      <p:to>
                                        <a:srgbClr val="33CC33"/>
                                      </p:to>
                                    </p:animClr>
                                    <p:set>
                                      <p:cBhvr>
                                        <p:cTn id="25" dur="1000" fill="hold"/>
                                        <p:tgtEl>
                                          <p:spTgt spid="136"/>
                                        </p:tgtEl>
                                        <p:attrNameLst>
                                          <p:attrName>stroke.on</p:attrName>
                                        </p:attrNameLst>
                                      </p:cBhvr>
                                      <p:to>
                                        <p:strVal val="true"/>
                                      </p:to>
                                    </p:set>
                                  </p:childTnLst>
                                </p:cTn>
                              </p:par>
                              <p:par>
                                <p:cTn id="26" presetID="7" presetClass="emph" presetSubtype="6" fill="hold" nodeType="withEffect">
                                  <p:stCondLst>
                                    <p:cond delay="0"/>
                                  </p:stCondLst>
                                  <p:childTnLst>
                                    <p:animClr clrSpc="hsl" dir="cw">
                                      <p:cBhvr>
                                        <p:cTn id="27" dur="1000" fill="hold"/>
                                        <p:tgtEl>
                                          <p:spTgt spid="145"/>
                                        </p:tgtEl>
                                        <p:attrNameLst>
                                          <p:attrName>stroke.color</p:attrName>
                                        </p:attrNameLst>
                                      </p:cBhvr>
                                      <p:to>
                                        <a:srgbClr val="33CC33"/>
                                      </p:to>
                                    </p:animClr>
                                    <p:set>
                                      <p:cBhvr>
                                        <p:cTn id="28" dur="1000" fill="hold"/>
                                        <p:tgtEl>
                                          <p:spTgt spid="145"/>
                                        </p:tgtEl>
                                        <p:attrNameLst>
                                          <p:attrName>stroke.on</p:attrName>
                                        </p:attrNameLst>
                                      </p:cBhvr>
                                      <p:to>
                                        <p:strVal val="true"/>
                                      </p:to>
                                    </p:set>
                                  </p:childTnLst>
                                </p:cTn>
                              </p:par>
                              <p:par>
                                <p:cTn id="29" presetID="7" presetClass="emph" presetSubtype="6" fill="hold" nodeType="withEffect">
                                  <p:stCondLst>
                                    <p:cond delay="0"/>
                                  </p:stCondLst>
                                  <p:childTnLst>
                                    <p:animClr clrSpc="hsl" dir="cw">
                                      <p:cBhvr>
                                        <p:cTn id="30" dur="1000" fill="hold"/>
                                        <p:tgtEl>
                                          <p:spTgt spid="148"/>
                                        </p:tgtEl>
                                        <p:attrNameLst>
                                          <p:attrName>stroke.color</p:attrName>
                                        </p:attrNameLst>
                                      </p:cBhvr>
                                      <p:to>
                                        <a:srgbClr val="33CC33"/>
                                      </p:to>
                                    </p:animClr>
                                    <p:set>
                                      <p:cBhvr>
                                        <p:cTn id="31" dur="1000" fill="hold"/>
                                        <p:tgtEl>
                                          <p:spTgt spid="148"/>
                                        </p:tgtEl>
                                        <p:attrNameLst>
                                          <p:attrName>stroke.on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3"/>
                                        </p:tgtEl>
                                        <p:attrNameLst>
                                          <p:attrName>style.visibility</p:attrName>
                                        </p:attrNameLst>
                                      </p:cBhvr>
                                      <p:to>
                                        <p:strVal val="visible"/>
                                      </p:to>
                                    </p:set>
                                    <p:animEffect transition="in" filter="wipe(left)">
                                      <p:cBhvr>
                                        <p:cTn id="36"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1"/>
          <p:cNvGrpSpPr/>
          <p:nvPr/>
        </p:nvGrpSpPr>
        <p:grpSpPr>
          <a:xfrm>
            <a:off x="0" y="3501008"/>
            <a:ext cx="9144000" cy="3357016"/>
            <a:chOff x="0" y="3501008"/>
            <a:chExt cx="9144000" cy="3357016"/>
          </a:xfrm>
        </p:grpSpPr>
        <p:sp>
          <p:nvSpPr>
            <p:cNvPr id="31" name="正方形/長方形 30"/>
            <p:cNvSpPr/>
            <p:nvPr/>
          </p:nvSpPr>
          <p:spPr>
            <a:xfrm>
              <a:off x="0" y="3501008"/>
              <a:ext cx="9144000" cy="24997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5" name="グループ化 29"/>
            <p:cNvGrpSpPr/>
            <p:nvPr/>
          </p:nvGrpSpPr>
          <p:grpSpPr>
            <a:xfrm>
              <a:off x="0" y="6000792"/>
              <a:ext cx="9144000" cy="857232"/>
              <a:chOff x="0" y="5572140"/>
              <a:chExt cx="8715404" cy="1285860"/>
            </a:xfrm>
          </p:grpSpPr>
          <p:pic>
            <p:nvPicPr>
              <p:cNvPr id="1026"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0" y="5572140"/>
                <a:ext cx="2286016" cy="1285860"/>
              </a:xfrm>
              <a:prstGeom prst="rect">
                <a:avLst/>
              </a:prstGeom>
              <a:noFill/>
            </p:spPr>
          </p:pic>
          <p:pic>
            <p:nvPicPr>
              <p:cNvPr id="27"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2143108" y="5572140"/>
                <a:ext cx="2286016" cy="1285860"/>
              </a:xfrm>
              <a:prstGeom prst="rect">
                <a:avLst/>
              </a:prstGeom>
              <a:noFill/>
            </p:spPr>
          </p:pic>
          <p:pic>
            <p:nvPicPr>
              <p:cNvPr id="28"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4286280" y="5572140"/>
                <a:ext cx="2286016" cy="1285860"/>
              </a:xfrm>
              <a:prstGeom prst="rect">
                <a:avLst/>
              </a:prstGeom>
              <a:noFill/>
            </p:spPr>
          </p:pic>
          <p:pic>
            <p:nvPicPr>
              <p:cNvPr id="29"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6429388" y="5572140"/>
                <a:ext cx="2286016" cy="1285860"/>
              </a:xfrm>
              <a:prstGeom prst="rect">
                <a:avLst/>
              </a:prstGeom>
              <a:noFill/>
            </p:spPr>
          </p:pic>
        </p:grpSp>
        <p:sp>
          <p:nvSpPr>
            <p:cNvPr id="7" name="正方形/長方形 6"/>
            <p:cNvSpPr/>
            <p:nvPr/>
          </p:nvSpPr>
          <p:spPr>
            <a:xfrm>
              <a:off x="3500430" y="5671241"/>
              <a:ext cx="2143140" cy="615279"/>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rgbClr val="FF0000"/>
                  </a:solidFill>
                </a:rPr>
                <a:t>Hot Topic</a:t>
              </a:r>
              <a:endParaRPr kumimoji="1" lang="ja-JP" altLang="en-US" sz="3200" dirty="0">
                <a:solidFill>
                  <a:srgbClr val="FF0000"/>
                </a:solidFill>
              </a:endParaRPr>
            </a:p>
          </p:txBody>
        </p:sp>
      </p:grpSp>
      <p:sp>
        <p:nvSpPr>
          <p:cNvPr id="3" name="コンテンツ プレースホルダ 2"/>
          <p:cNvSpPr>
            <a:spLocks noGrp="1"/>
          </p:cNvSpPr>
          <p:nvPr>
            <p:ph idx="1"/>
          </p:nvPr>
        </p:nvSpPr>
        <p:spPr>
          <a:xfrm>
            <a:off x="142844" y="2420889"/>
            <a:ext cx="8786874" cy="3168352"/>
          </a:xfrm>
        </p:spPr>
        <p:txBody>
          <a:bodyPr/>
          <a:lstStyle/>
          <a:p>
            <a:r>
              <a:rPr kumimoji="1" lang="en-US" altLang="ja-JP" dirty="0" smtClean="0"/>
              <a:t>Direct Problem</a:t>
            </a:r>
          </a:p>
          <a:p>
            <a:pPr lvl="1"/>
            <a:r>
              <a:rPr lang="en-US" altLang="ja-JP" dirty="0" smtClean="0"/>
              <a:t>Given a string, compute its data structure.</a:t>
            </a:r>
          </a:p>
          <a:p>
            <a:pPr lvl="3"/>
            <a:endParaRPr lang="en-US" altLang="ja-JP" dirty="0" smtClean="0"/>
          </a:p>
          <a:p>
            <a:r>
              <a:rPr lang="en-US" altLang="ja-JP" dirty="0" smtClean="0"/>
              <a:t>Reverse Problem</a:t>
            </a:r>
          </a:p>
          <a:p>
            <a:pPr lvl="1"/>
            <a:r>
              <a:rPr lang="en-US" altLang="ja-JP" dirty="0" smtClean="0"/>
              <a:t>Given a data structure, compute its string.</a:t>
            </a:r>
          </a:p>
          <a:p>
            <a:pPr lvl="1"/>
            <a:r>
              <a:rPr lang="en-US" altLang="ja-JP" dirty="0" smtClean="0"/>
              <a:t>Solving reverse problems could lead to deeper understanding </a:t>
            </a:r>
            <a:br>
              <a:rPr lang="en-US" altLang="ja-JP" dirty="0" smtClean="0"/>
            </a:br>
            <a:r>
              <a:rPr lang="en-US" altLang="ja-JP" dirty="0" smtClean="0"/>
              <a:t>of strings and data structures.</a:t>
            </a:r>
            <a:endParaRPr lang="ja-JP" altLang="en-US" dirty="0" smtClean="0"/>
          </a:p>
        </p:txBody>
      </p:sp>
      <p:sp>
        <p:nvSpPr>
          <p:cNvPr id="2" name="タイトル 1"/>
          <p:cNvSpPr>
            <a:spLocks noGrp="1"/>
          </p:cNvSpPr>
          <p:nvPr>
            <p:ph type="title"/>
          </p:nvPr>
        </p:nvSpPr>
        <p:spPr/>
        <p:txBody>
          <a:bodyPr/>
          <a:lstStyle/>
          <a:p>
            <a:r>
              <a:rPr lang="en-US" altLang="ja-JP" sz="3200" dirty="0" smtClean="0"/>
              <a:t>Reverse Problems on String Data Structures</a:t>
            </a:r>
            <a:endParaRPr kumimoji="1" lang="ja-JP" altLang="en-US" sz="3200" dirty="0"/>
          </a:p>
        </p:txBody>
      </p:sp>
      <p:sp>
        <p:nvSpPr>
          <p:cNvPr id="9" name="右矢印 8"/>
          <p:cNvSpPr/>
          <p:nvPr/>
        </p:nvSpPr>
        <p:spPr>
          <a:xfrm>
            <a:off x="6286512" y="2538977"/>
            <a:ext cx="357190" cy="357190"/>
          </a:xfrm>
          <a:prstGeom prst="rightArrow">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六角形 12"/>
          <p:cNvSpPr/>
          <p:nvPr/>
        </p:nvSpPr>
        <p:spPr>
          <a:xfrm>
            <a:off x="6786578" y="2538977"/>
            <a:ext cx="1571636" cy="357190"/>
          </a:xfrm>
          <a:prstGeom prst="hexagon">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altLang="ja-JP" sz="2000" dirty="0" smtClean="0"/>
              <a:t>data structure</a:t>
            </a:r>
            <a:endParaRPr kumimoji="1" lang="ja-JP" altLang="en-US" sz="2000" dirty="0"/>
          </a:p>
        </p:txBody>
      </p:sp>
      <p:sp>
        <p:nvSpPr>
          <p:cNvPr id="14" name="小波 13"/>
          <p:cNvSpPr/>
          <p:nvPr/>
        </p:nvSpPr>
        <p:spPr>
          <a:xfrm>
            <a:off x="6786578" y="3753423"/>
            <a:ext cx="1571636" cy="395657"/>
          </a:xfrm>
          <a:prstGeom prst="doubleWave">
            <a:avLst>
              <a:gd name="adj1" fmla="val 4709"/>
              <a:gd name="adj2" fmla="val 0"/>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t>string</a:t>
            </a:r>
            <a:endParaRPr kumimoji="1" lang="ja-JP" altLang="en-US" sz="2000" dirty="0"/>
          </a:p>
        </p:txBody>
      </p:sp>
      <p:sp>
        <p:nvSpPr>
          <p:cNvPr id="15" name="右矢印 14"/>
          <p:cNvSpPr/>
          <p:nvPr/>
        </p:nvSpPr>
        <p:spPr>
          <a:xfrm>
            <a:off x="6286512" y="3791890"/>
            <a:ext cx="357190" cy="357190"/>
          </a:xfrm>
          <a:prstGeom prst="rightArrow">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六角形 15"/>
          <p:cNvSpPr/>
          <p:nvPr/>
        </p:nvSpPr>
        <p:spPr>
          <a:xfrm>
            <a:off x="4572000" y="3791890"/>
            <a:ext cx="1571636" cy="357190"/>
          </a:xfrm>
          <a:prstGeom prst="hexagon">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altLang="ja-JP" sz="2000" dirty="0" smtClean="0"/>
              <a:t>data structure</a:t>
            </a:r>
            <a:endParaRPr kumimoji="1" lang="ja-JP" altLang="en-US" sz="2000" dirty="0"/>
          </a:p>
        </p:txBody>
      </p:sp>
      <p:sp>
        <p:nvSpPr>
          <p:cNvPr id="18" name="小波 17"/>
          <p:cNvSpPr/>
          <p:nvPr/>
        </p:nvSpPr>
        <p:spPr>
          <a:xfrm>
            <a:off x="4572000" y="2538977"/>
            <a:ext cx="1571636" cy="395657"/>
          </a:xfrm>
          <a:prstGeom prst="doubleWave">
            <a:avLst>
              <a:gd name="adj1" fmla="val 4709"/>
              <a:gd name="adj2" fmla="val 0"/>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t>string</a:t>
            </a:r>
            <a:endParaRPr kumimoji="1" lang="ja-JP" altLang="en-US" sz="2000" dirty="0"/>
          </a:p>
        </p:txBody>
      </p:sp>
      <p:sp>
        <p:nvSpPr>
          <p:cNvPr id="19" name="角丸四角形吹き出し 18"/>
          <p:cNvSpPr/>
          <p:nvPr/>
        </p:nvSpPr>
        <p:spPr>
          <a:xfrm>
            <a:off x="3635896" y="1268760"/>
            <a:ext cx="4824536" cy="864096"/>
          </a:xfrm>
          <a:prstGeom prst="wedgeRoundRectCallout">
            <a:avLst>
              <a:gd name="adj1" fmla="val 4106"/>
              <a:gd name="adj2" fmla="val -90724"/>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2400" dirty="0" smtClean="0"/>
              <a:t>border arrays, suffix arrays, DAWG, etc.</a:t>
            </a:r>
            <a:endParaRPr kumimoji="1" lang="ja-JP"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a:xfrm>
            <a:off x="214282" y="1844825"/>
            <a:ext cx="8715436" cy="1224136"/>
          </a:xfrm>
        </p:spPr>
        <p:txBody>
          <a:bodyPr/>
          <a:lstStyle/>
          <a:p>
            <a:r>
              <a:rPr lang="en-US" altLang="ja-JP" sz="2400" dirty="0" smtClean="0"/>
              <a:t>When there exists such a cycle, </a:t>
            </a:r>
            <a:br>
              <a:rPr lang="en-US" altLang="ja-JP" sz="2400" dirty="0" smtClean="0"/>
            </a:br>
            <a:r>
              <a:rPr lang="en-US" altLang="ja-JP" sz="2400" dirty="0" smtClean="0"/>
              <a:t>a correct order of leaves that realizes (</a:t>
            </a:r>
            <a:r>
              <a:rPr lang="en-US" altLang="ja-JP" sz="2400" i="1" dirty="0" smtClean="0"/>
              <a:t>T</a:t>
            </a:r>
            <a:r>
              <a:rPr lang="en-US" altLang="ja-JP" sz="2400" dirty="0" smtClean="0"/>
              <a:t>, </a:t>
            </a:r>
            <a:r>
              <a:rPr lang="en-US" altLang="ja-JP" sz="2400" i="1" dirty="0" smtClean="0"/>
              <a:t>f</a:t>
            </a:r>
            <a:r>
              <a:rPr lang="ja-JP" altLang="en-US" sz="2400" i="1" dirty="0" smtClean="0"/>
              <a:t> </a:t>
            </a:r>
            <a:r>
              <a:rPr lang="en-US" altLang="ja-JP" sz="2400" dirty="0" smtClean="0"/>
              <a:t>) and</a:t>
            </a:r>
            <a:r>
              <a:rPr lang="ja-JP" altLang="en-US" sz="2400" dirty="0" smtClean="0"/>
              <a:t> </a:t>
            </a:r>
            <a:r>
              <a:rPr lang="en-US" altLang="ja-JP" sz="2400" i="1" dirty="0" smtClean="0"/>
              <a:t>g</a:t>
            </a:r>
            <a:r>
              <a:rPr lang="en-US" altLang="ja-JP" sz="2400" dirty="0" smtClean="0"/>
              <a:t> can be obtained by the order of visiting leaves on the cycle.</a:t>
            </a:r>
            <a:endParaRPr lang="ja-JP" altLang="en-US" sz="2400" dirty="0"/>
          </a:p>
        </p:txBody>
      </p:sp>
      <p:sp>
        <p:nvSpPr>
          <p:cNvPr id="3" name="タイトル 2"/>
          <p:cNvSpPr>
            <a:spLocks noGrp="1"/>
          </p:cNvSpPr>
          <p:nvPr>
            <p:ph type="title"/>
          </p:nvPr>
        </p:nvSpPr>
        <p:spPr/>
        <p:txBody>
          <a:bodyPr/>
          <a:lstStyle/>
          <a:p>
            <a:r>
              <a:rPr lang="en-US" altLang="ja-JP" sz="3400" dirty="0" smtClean="0"/>
              <a:t>Necessary and Sufficient Condition</a:t>
            </a:r>
            <a:br>
              <a:rPr lang="en-US" altLang="ja-JP" sz="3400" dirty="0" smtClean="0"/>
            </a:br>
            <a:r>
              <a:rPr lang="en-US" altLang="ja-JP" sz="3400" dirty="0" smtClean="0"/>
              <a:t>for </a:t>
            </a:r>
            <a:r>
              <a:rPr lang="en-US" altLang="ja-JP" sz="3400" dirty="0" smtClean="0">
                <a:latin typeface="+mj-lt"/>
              </a:rPr>
              <a:t>(</a:t>
            </a:r>
            <a:r>
              <a:rPr lang="en-US" altLang="ja-JP" sz="3400" i="1" dirty="0" smtClean="0">
                <a:latin typeface="+mj-lt"/>
              </a:rPr>
              <a:t>T</a:t>
            </a:r>
            <a:r>
              <a:rPr lang="en-US" altLang="ja-JP" sz="3400" dirty="0" smtClean="0">
                <a:latin typeface="+mj-lt"/>
              </a:rPr>
              <a:t>, </a:t>
            </a:r>
            <a:r>
              <a:rPr lang="en-US" altLang="ja-JP" sz="3400" i="1" dirty="0" smtClean="0">
                <a:latin typeface="+mj-lt"/>
              </a:rPr>
              <a:t>f</a:t>
            </a:r>
            <a:r>
              <a:rPr lang="en-US" altLang="ja-JP" sz="3400" dirty="0" smtClean="0">
                <a:latin typeface="+mj-lt"/>
              </a:rPr>
              <a:t> )</a:t>
            </a:r>
            <a:r>
              <a:rPr lang="en-US" altLang="ja-JP" sz="3400" dirty="0" smtClean="0"/>
              <a:t> and</a:t>
            </a:r>
            <a:r>
              <a:rPr lang="ja-JP" altLang="en-US" sz="3400" dirty="0" smtClean="0"/>
              <a:t> </a:t>
            </a:r>
            <a:r>
              <a:rPr lang="en-US" altLang="ja-JP" sz="3400" i="1" dirty="0" smtClean="0">
                <a:latin typeface="+mj-lt"/>
              </a:rPr>
              <a:t>g</a:t>
            </a:r>
            <a:r>
              <a:rPr lang="en-US" altLang="ja-JP" sz="3400" dirty="0" smtClean="0"/>
              <a:t> to be valid</a:t>
            </a:r>
            <a:endParaRPr lang="ja-JP" altLang="en-US" sz="3400" dirty="0"/>
          </a:p>
        </p:txBody>
      </p:sp>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grpSp>
        <p:nvGrpSpPr>
          <p:cNvPr id="4" name="グループ化 161"/>
          <p:cNvGrpSpPr/>
          <p:nvPr/>
        </p:nvGrpSpPr>
        <p:grpSpPr>
          <a:xfrm>
            <a:off x="4283968" y="3399383"/>
            <a:ext cx="4392488" cy="2981945"/>
            <a:chOff x="4283968" y="3399383"/>
            <a:chExt cx="4392488" cy="2981945"/>
          </a:xfrm>
        </p:grpSpPr>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stCxn id="95" idx="0"/>
              <a:endCxn id="93"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4</a:t>
              </a:r>
              <a:endParaRPr kumimoji="1" lang="ja-JP" altLang="en-US" sz="2200" dirty="0">
                <a:solidFill>
                  <a:schemeClr val="tx1"/>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2</a:t>
              </a:r>
              <a:endParaRPr kumimoji="1" lang="ja-JP" altLang="en-US" sz="2200" dirty="0">
                <a:solidFill>
                  <a:schemeClr val="tx1"/>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5</a:t>
              </a:r>
              <a:endParaRPr kumimoji="1" lang="ja-JP" altLang="en-US" sz="2200" dirty="0">
                <a:solidFill>
                  <a:schemeClr val="tx1"/>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3</a:t>
              </a:r>
              <a:endParaRPr kumimoji="1" lang="ja-JP" altLang="en-US" sz="2200" dirty="0">
                <a:solidFill>
                  <a:schemeClr val="tx1"/>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7</a:t>
              </a:r>
              <a:endParaRPr kumimoji="1" lang="ja-JP" altLang="en-US" sz="2200" dirty="0">
                <a:solidFill>
                  <a:schemeClr val="tx1"/>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solidFill>
                    <a:schemeClr val="tx1"/>
                  </a:solidFill>
                </a:rPr>
                <a:t>8</a:t>
              </a:r>
              <a:endParaRPr kumimoji="1" lang="ja-JP" altLang="en-US" sz="2200" dirty="0">
                <a:solidFill>
                  <a:schemeClr val="tx1"/>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6</a:t>
              </a:r>
              <a:endParaRPr kumimoji="1" lang="ja-JP" altLang="en-US" sz="2200" dirty="0">
                <a:solidFill>
                  <a:schemeClr val="tx1"/>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solidFill>
                    <a:schemeClr val="tx1"/>
                  </a:solidFill>
                </a:rPr>
                <a:t>1</a:t>
              </a:r>
              <a:endParaRPr kumimoji="1" lang="ja-JP" altLang="en-US" sz="2200" dirty="0">
                <a:solidFill>
                  <a:schemeClr val="tx1"/>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a:stCxn id="111" idx="5"/>
            </p:cNvCxnSpPr>
            <p:nvPr/>
          </p:nvCxnSpPr>
          <p:spPr>
            <a:xfrm rot="16200000" flipH="1">
              <a:off x="5977827" y="5107138"/>
              <a:ext cx="402248" cy="129905"/>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05" idx="2"/>
            </p:cNvCxnSpPr>
            <p:nvPr/>
          </p:nvCxnSpPr>
          <p:spPr>
            <a:xfrm rot="16200000" flipH="1">
              <a:off x="5303048" y="5110220"/>
              <a:ext cx="360040" cy="1659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
        <p:nvSpPr>
          <p:cNvPr id="112" name="正方形/長方形 111"/>
          <p:cNvSpPr/>
          <p:nvPr/>
        </p:nvSpPr>
        <p:spPr>
          <a:xfrm>
            <a:off x="251520" y="1268760"/>
            <a:ext cx="8640960" cy="57606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800" dirty="0" err="1" smtClean="0">
                <a:sym typeface="Symbol" pitchFamily="18" charset="2"/>
              </a:rPr>
              <a:t>STG</a:t>
            </a:r>
            <a:r>
              <a:rPr lang="en-US" altLang="ja-JP" sz="2800" i="1" baseline="-25000" dirty="0" err="1" smtClean="0">
                <a:sym typeface="Symbol" pitchFamily="18" charset="2"/>
              </a:rPr>
              <a:t>g</a:t>
            </a:r>
            <a:r>
              <a:rPr lang="en-US" altLang="ja-JP" sz="2800" dirty="0" smtClean="0">
                <a:sym typeface="Symbol" pitchFamily="18" charset="2"/>
              </a:rPr>
              <a:t> has an </a:t>
            </a:r>
            <a:r>
              <a:rPr lang="en-US" altLang="ja-JP" sz="2800" dirty="0" err="1" smtClean="0">
                <a:sym typeface="Symbol" pitchFamily="18" charset="2"/>
              </a:rPr>
              <a:t>Eulerian</a:t>
            </a:r>
            <a:r>
              <a:rPr lang="en-US" altLang="ja-JP" sz="2800" dirty="0" smtClean="0">
                <a:sym typeface="Symbol" pitchFamily="18" charset="2"/>
              </a:rPr>
              <a:t> cycle that contains </a:t>
            </a:r>
            <a:r>
              <a:rPr lang="en-US" altLang="ja-JP" sz="2800" dirty="0" smtClean="0">
                <a:solidFill>
                  <a:schemeClr val="tx1"/>
                </a:solidFill>
                <a:latin typeface="Times New Roman" pitchFamily="18" charset="0"/>
                <a:cs typeface="Times New Roman" pitchFamily="18" charset="0"/>
                <a:sym typeface="Symbol" pitchFamily="18" charset="2"/>
              </a:rPr>
              <a:t></a:t>
            </a:r>
            <a:r>
              <a:rPr lang="ja-JP" altLang="en-US" sz="2800" dirty="0" smtClean="0">
                <a:sym typeface="Symbol" pitchFamily="18" charset="2"/>
              </a:rPr>
              <a:t> </a:t>
            </a:r>
            <a:r>
              <a:rPr lang="en-US" altLang="ja-JP" sz="2800" dirty="0" smtClean="0">
                <a:sym typeface="Symbol" pitchFamily="18" charset="2"/>
              </a:rPr>
              <a:t>and all leaves.</a:t>
            </a:r>
            <a:endParaRPr lang="ja-JP" altLang="en-US" sz="2800" dirty="0"/>
          </a:p>
        </p:txBody>
      </p:sp>
      <p:sp>
        <p:nvSpPr>
          <p:cNvPr id="99" name="正方形/長方形 98"/>
          <p:cNvSpPr/>
          <p:nvPr/>
        </p:nvSpPr>
        <p:spPr>
          <a:xfrm>
            <a:off x="2843808" y="5877272"/>
            <a:ext cx="3456384" cy="792088"/>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err="1" smtClean="0"/>
              <a:t>STG</a:t>
            </a:r>
            <a:r>
              <a:rPr lang="en-US" altLang="ja-JP" sz="2400" i="1" baseline="-25000" dirty="0" err="1" smtClean="0"/>
              <a:t>g</a:t>
            </a:r>
            <a:r>
              <a:rPr lang="en-US" altLang="ja-JP" sz="2400" dirty="0" smtClean="0"/>
              <a:t> is an </a:t>
            </a:r>
            <a:r>
              <a:rPr lang="en-US" altLang="ja-JP" sz="2400" dirty="0" err="1" smtClean="0"/>
              <a:t>Eulerian</a:t>
            </a:r>
            <a:r>
              <a:rPr lang="en-US" altLang="ja-JP" sz="2400" dirty="0" smtClean="0"/>
              <a:t> graph.</a:t>
            </a:r>
            <a:br>
              <a:rPr lang="en-US" altLang="ja-JP" sz="2400" dirty="0" smtClean="0"/>
            </a:br>
            <a:r>
              <a:rPr lang="en-US" altLang="ja-JP" sz="2400" dirty="0" smtClean="0"/>
              <a:t>(possibly disjoint)</a:t>
            </a:r>
            <a:endParaRPr lang="ja-JP" alt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a:xfrm>
            <a:off x="214282" y="1844825"/>
            <a:ext cx="8715436" cy="1152128"/>
          </a:xfrm>
        </p:spPr>
        <p:txBody>
          <a:bodyPr/>
          <a:lstStyle/>
          <a:p>
            <a:r>
              <a:rPr kumimoji="1" lang="en-US" altLang="ja-JP" sz="2400" dirty="0" smtClean="0"/>
              <a:t>When there exists such a cycle, </a:t>
            </a:r>
            <a:br>
              <a:rPr kumimoji="1" lang="en-US" altLang="ja-JP" sz="2400" dirty="0" smtClean="0"/>
            </a:br>
            <a:r>
              <a:rPr kumimoji="1" lang="en-US" altLang="ja-JP" sz="2400" dirty="0" smtClean="0"/>
              <a:t>a correct order of leaves that realizes (</a:t>
            </a:r>
            <a:r>
              <a:rPr kumimoji="1" lang="en-US" altLang="ja-JP" sz="2400" i="1" dirty="0" smtClean="0"/>
              <a:t>T</a:t>
            </a:r>
            <a:r>
              <a:rPr kumimoji="1" lang="en-US" altLang="ja-JP" sz="2400" dirty="0" smtClean="0"/>
              <a:t>, </a:t>
            </a:r>
            <a:r>
              <a:rPr kumimoji="1" lang="en-US" altLang="ja-JP" sz="2400" i="1" dirty="0" smtClean="0"/>
              <a:t>f</a:t>
            </a:r>
            <a:r>
              <a:rPr lang="ja-JP" altLang="en-US" sz="2400" i="1" dirty="0" smtClean="0"/>
              <a:t> </a:t>
            </a:r>
            <a:r>
              <a:rPr kumimoji="1" lang="en-US" altLang="ja-JP" sz="2400" dirty="0" smtClean="0"/>
              <a:t>) and</a:t>
            </a:r>
            <a:r>
              <a:rPr kumimoji="1" lang="ja-JP" altLang="en-US" sz="2400" dirty="0" smtClean="0"/>
              <a:t> </a:t>
            </a:r>
            <a:r>
              <a:rPr kumimoji="1" lang="en-US" altLang="ja-JP" sz="2400" i="1" dirty="0" smtClean="0"/>
              <a:t>g</a:t>
            </a:r>
            <a:r>
              <a:rPr kumimoji="1" lang="en-US" altLang="ja-JP" sz="2400" dirty="0" smtClean="0"/>
              <a:t> can be obtained </a:t>
            </a:r>
            <a:r>
              <a:rPr lang="en-US" altLang="ja-JP" sz="2400" dirty="0" smtClean="0"/>
              <a:t>by the order of visiting leaves on the cycle</a:t>
            </a:r>
            <a:r>
              <a:rPr kumimoji="1" lang="en-US" altLang="ja-JP" sz="2400" dirty="0" smtClean="0"/>
              <a:t>.</a:t>
            </a:r>
            <a:endParaRPr kumimoji="1" lang="ja-JP" altLang="en-US" sz="2400" dirty="0"/>
          </a:p>
        </p:txBody>
      </p:sp>
      <p:sp>
        <p:nvSpPr>
          <p:cNvPr id="3" name="タイトル 2"/>
          <p:cNvSpPr>
            <a:spLocks noGrp="1"/>
          </p:cNvSpPr>
          <p:nvPr>
            <p:ph type="title"/>
          </p:nvPr>
        </p:nvSpPr>
        <p:spPr/>
        <p:txBody>
          <a:bodyPr/>
          <a:lstStyle/>
          <a:p>
            <a:r>
              <a:rPr lang="en-US" altLang="ja-JP" sz="3400" dirty="0" smtClean="0"/>
              <a:t>Necessary and Sufficient Condition</a:t>
            </a:r>
            <a:br>
              <a:rPr lang="en-US" altLang="ja-JP" sz="3400" dirty="0" smtClean="0"/>
            </a:br>
            <a:r>
              <a:rPr lang="en-US" altLang="ja-JP" sz="3400" dirty="0" smtClean="0"/>
              <a:t>for </a:t>
            </a:r>
            <a:r>
              <a:rPr lang="en-US" altLang="ja-JP" sz="3400" dirty="0" smtClean="0">
                <a:latin typeface="+mj-lt"/>
              </a:rPr>
              <a:t>(</a:t>
            </a:r>
            <a:r>
              <a:rPr lang="en-US" altLang="ja-JP" sz="3400" i="1" dirty="0" smtClean="0">
                <a:latin typeface="+mj-lt"/>
              </a:rPr>
              <a:t>T</a:t>
            </a:r>
            <a:r>
              <a:rPr lang="en-US" altLang="ja-JP" sz="3400" dirty="0" smtClean="0">
                <a:latin typeface="+mj-lt"/>
              </a:rPr>
              <a:t>, </a:t>
            </a:r>
            <a:r>
              <a:rPr lang="en-US" altLang="ja-JP" sz="3400" i="1" dirty="0" smtClean="0">
                <a:latin typeface="+mj-lt"/>
              </a:rPr>
              <a:t>f</a:t>
            </a:r>
            <a:r>
              <a:rPr lang="en-US" altLang="ja-JP" sz="3400" dirty="0" smtClean="0">
                <a:latin typeface="+mj-lt"/>
              </a:rPr>
              <a:t> )</a:t>
            </a:r>
            <a:r>
              <a:rPr lang="en-US" altLang="ja-JP" sz="3400" dirty="0" smtClean="0"/>
              <a:t> and</a:t>
            </a:r>
            <a:r>
              <a:rPr lang="ja-JP" altLang="en-US" sz="3400" dirty="0" smtClean="0"/>
              <a:t> </a:t>
            </a:r>
            <a:r>
              <a:rPr lang="en-US" altLang="ja-JP" sz="3400" i="1" dirty="0" smtClean="0">
                <a:latin typeface="+mj-lt"/>
              </a:rPr>
              <a:t>g</a:t>
            </a:r>
            <a:r>
              <a:rPr lang="en-US" altLang="ja-JP" sz="3400" dirty="0" smtClean="0"/>
              <a:t> to be valid</a:t>
            </a:r>
            <a:endParaRPr lang="ja-JP" altLang="en-US" sz="3400" dirty="0"/>
          </a:p>
        </p:txBody>
      </p:sp>
      <p:grpSp>
        <p:nvGrpSpPr>
          <p:cNvPr id="126" name="グループ化 125"/>
          <p:cNvGrpSpPr/>
          <p:nvPr/>
        </p:nvGrpSpPr>
        <p:grpSpPr>
          <a:xfrm>
            <a:off x="467544" y="3028890"/>
            <a:ext cx="8208912" cy="3352438"/>
            <a:chOff x="467544" y="3028890"/>
            <a:chExt cx="8208912" cy="3352438"/>
          </a:xfrm>
        </p:grpSpPr>
        <p:sp>
          <p:nvSpPr>
            <p:cNvPr id="51" name="円/楕円 5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2" name="円/楕円 5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53" name="直線コネクタ 52"/>
            <p:cNvCxnSpPr>
              <a:stCxn id="52" idx="7"/>
              <a:endCxn id="5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0</a:t>
              </a:r>
              <a:endParaRPr kumimoji="1" lang="ja-JP" altLang="en-US" sz="2200" b="1" dirty="0">
                <a:solidFill>
                  <a:srgbClr val="FF0000"/>
                </a:solidFill>
              </a:endParaRPr>
            </a:p>
          </p:txBody>
        </p:sp>
        <p:cxnSp>
          <p:nvCxnSpPr>
            <p:cNvPr id="55" name="直線コネクタ 54"/>
            <p:cNvCxnSpPr>
              <a:stCxn id="54" idx="0"/>
              <a:endCxn id="5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1" name="正方形/長方形 6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62" name="正方形/長方形 6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3" name="正方形/長方形 6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64" name="正方形/長方形 6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65" name="直線コネクタ 69"/>
            <p:cNvCxnSpPr>
              <a:stCxn id="52" idx="2"/>
              <a:endCxn id="6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67" name="直線コネクタ 66"/>
            <p:cNvCxnSpPr>
              <a:stCxn id="66" idx="1"/>
              <a:endCxn id="5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70" name="円/楕円 6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71" name="直線コネクタ 70"/>
            <p:cNvCxnSpPr>
              <a:stCxn id="70" idx="7"/>
              <a:endCxn id="5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74" name="正方形/長方形 7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75" name="直線コネクタ 74"/>
            <p:cNvCxnSpPr>
              <a:stCxn id="54" idx="5"/>
              <a:endCxn id="7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6" name="直線コネクタ 69"/>
            <p:cNvCxnSpPr>
              <a:stCxn id="66" idx="2"/>
              <a:endCxn id="5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6" name="正方形/長方形 85"/>
            <p:cNvSpPr/>
            <p:nvPr/>
          </p:nvSpPr>
          <p:spPr>
            <a:xfrm>
              <a:off x="755576"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7" name="正方形/長方形 86"/>
            <p:cNvSpPr/>
            <p:nvPr/>
          </p:nvSpPr>
          <p:spPr>
            <a:xfrm>
              <a:off x="1250660"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8" name="正方形/長方形 87"/>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9" name="正方形/長方形 88"/>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3612856"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1" name="正方形/長方形 90"/>
            <p:cNvSpPr/>
            <p:nvPr/>
          </p:nvSpPr>
          <p:spPr>
            <a:xfrm>
              <a:off x="3050860" y="482713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2" name="円/楕円 91"/>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3" name="円/楕円 92"/>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4" name="直線コネクタ 93"/>
            <p:cNvCxnSpPr>
              <a:stCxn id="93" idx="7"/>
              <a:endCxn id="92"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96" name="直線コネクタ 95"/>
            <p:cNvCxnSpPr>
              <a:endCxn id="93" idx="2"/>
            </p:cNvCxnSpPr>
            <p:nvPr/>
          </p:nvCxnSpPr>
          <p:spPr>
            <a:xfrm flipV="1">
              <a:off x="5580112" y="4293080"/>
              <a:ext cx="864128" cy="360057"/>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103" idx="0"/>
              <a:endCxn id="111" idx="4"/>
            </p:cNvCxnSpPr>
            <p:nvPr/>
          </p:nvCxnSpPr>
          <p:spPr>
            <a:xfrm rot="16200000" flipV="1">
              <a:off x="588613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04" idx="0"/>
              <a:endCxn id="95"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02" name="正方形/長方形 101"/>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03" name="正方形/長方形 102"/>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04" name="正方形/長方形 103"/>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05" name="正方形/長方形 104"/>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07" name="円/楕円 106"/>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10" name="正方形/長方形 109"/>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11" name="円/楕円 110"/>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13" name="直線コネクタ 112"/>
            <p:cNvCxnSpPr>
              <a:stCxn id="114" idx="0"/>
              <a:endCxn id="111"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15" name="正方形/長方形 114"/>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116" name="直線コネクタ 115"/>
            <p:cNvCxnSpPr>
              <a:stCxn id="95" idx="5"/>
              <a:endCxn id="115"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92" idx="2"/>
              <a:endCxn id="110"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02" idx="2"/>
              <a:endCxn id="115"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a:stCxn id="101"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95" idx="7"/>
              <a:endCxn id="102"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35"/>
            <p:cNvCxnSpPr>
              <a:stCxn id="111" idx="6"/>
              <a:endCxn id="101"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rot="10800000">
              <a:off x="6300193"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11" idx="2"/>
            </p:cNvCxnSpPr>
            <p:nvPr/>
          </p:nvCxnSpPr>
          <p:spPr>
            <a:xfrm rot="10800000" flipV="1">
              <a:off x="5508104" y="4869144"/>
              <a:ext cx="360072" cy="50407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10" idx="2"/>
              <a:endCxn id="105"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60" name="正方形/長方形 15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61" name="右矢印 16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3" name="テキスト ボックス 122"/>
            <p:cNvSpPr txBox="1"/>
            <p:nvPr/>
          </p:nvSpPr>
          <p:spPr>
            <a:xfrm>
              <a:off x="2276920" y="3028890"/>
              <a:ext cx="4599336" cy="400110"/>
            </a:xfrm>
            <a:prstGeom prst="rect">
              <a:avLst/>
            </a:prstGeom>
            <a:solidFill>
              <a:schemeClr val="accent3">
                <a:lumMod val="40000"/>
                <a:lumOff val="60000"/>
              </a:schemeClr>
            </a:solidFill>
          </p:spPr>
          <p:txBody>
            <a:bodyPr wrap="none" rtlCol="0">
              <a:spAutoFit/>
            </a:bodyPr>
            <a:lstStyle/>
            <a:p>
              <a:r>
                <a:rPr lang="en-US" altLang="ja-JP" sz="2000" dirty="0" smtClean="0"/>
                <a:t>Example for an invalid labeling function</a:t>
              </a:r>
              <a:r>
                <a:rPr lang="ja-JP" altLang="en-US" sz="2000" dirty="0" smtClean="0"/>
                <a:t> </a:t>
              </a:r>
              <a:r>
                <a:rPr lang="en-US" altLang="ja-JP" sz="2000" i="1" dirty="0" smtClean="0"/>
                <a:t>g</a:t>
              </a:r>
              <a:r>
                <a:rPr lang="en-US" altLang="ja-JP" sz="2000" dirty="0" smtClean="0"/>
                <a:t>.</a:t>
              </a:r>
              <a:endParaRPr kumimoji="1" lang="ja-JP" altLang="en-US" sz="2000" dirty="0"/>
            </a:p>
          </p:txBody>
        </p:sp>
      </p:grpSp>
      <p:sp>
        <p:nvSpPr>
          <p:cNvPr id="99" name="正方形/長方形 98"/>
          <p:cNvSpPr/>
          <p:nvPr/>
        </p:nvSpPr>
        <p:spPr>
          <a:xfrm>
            <a:off x="251520" y="1268760"/>
            <a:ext cx="8640960" cy="576064"/>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800" dirty="0" err="1" smtClean="0">
                <a:sym typeface="Symbol" pitchFamily="18" charset="2"/>
              </a:rPr>
              <a:t>STG</a:t>
            </a:r>
            <a:r>
              <a:rPr lang="en-US" altLang="ja-JP" sz="2800" i="1" baseline="-25000" dirty="0" err="1" smtClean="0">
                <a:sym typeface="Symbol" pitchFamily="18" charset="2"/>
              </a:rPr>
              <a:t>g</a:t>
            </a:r>
            <a:r>
              <a:rPr lang="en-US" altLang="ja-JP" sz="2800" dirty="0" smtClean="0">
                <a:sym typeface="Symbol" pitchFamily="18" charset="2"/>
              </a:rPr>
              <a:t> has an </a:t>
            </a:r>
            <a:r>
              <a:rPr lang="en-US" altLang="ja-JP" sz="2800" dirty="0" err="1" smtClean="0">
                <a:sym typeface="Symbol" pitchFamily="18" charset="2"/>
              </a:rPr>
              <a:t>Eulerian</a:t>
            </a:r>
            <a:r>
              <a:rPr lang="en-US" altLang="ja-JP" sz="2800" dirty="0" smtClean="0">
                <a:sym typeface="Symbol" pitchFamily="18" charset="2"/>
              </a:rPr>
              <a:t> cycle that contains </a:t>
            </a:r>
            <a:r>
              <a:rPr lang="en-US" altLang="ja-JP" sz="2800" dirty="0" smtClean="0">
                <a:solidFill>
                  <a:schemeClr val="tx1"/>
                </a:solidFill>
                <a:latin typeface="Times New Roman" pitchFamily="18" charset="0"/>
                <a:cs typeface="Times New Roman" pitchFamily="18" charset="0"/>
                <a:sym typeface="Symbol" pitchFamily="18" charset="2"/>
              </a:rPr>
              <a:t></a:t>
            </a:r>
            <a:r>
              <a:rPr lang="ja-JP" altLang="en-US" sz="2800" dirty="0" smtClean="0">
                <a:sym typeface="Symbol" pitchFamily="18" charset="2"/>
              </a:rPr>
              <a:t> </a:t>
            </a:r>
            <a:r>
              <a:rPr lang="en-US" altLang="ja-JP" sz="2800" dirty="0" smtClean="0">
                <a:sym typeface="Symbol" pitchFamily="18" charset="2"/>
              </a:rPr>
              <a:t>and all leaves.</a:t>
            </a:r>
            <a:endParaRPr lang="ja-JP" altLang="en-US" sz="2800" dirty="0"/>
          </a:p>
        </p:txBody>
      </p:sp>
      <p:sp>
        <p:nvSpPr>
          <p:cNvPr id="100" name="正方形/長方形 99"/>
          <p:cNvSpPr/>
          <p:nvPr/>
        </p:nvSpPr>
        <p:spPr>
          <a:xfrm>
            <a:off x="2843808" y="5877272"/>
            <a:ext cx="3456384" cy="792088"/>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err="1" smtClean="0"/>
              <a:t>STG</a:t>
            </a:r>
            <a:r>
              <a:rPr lang="en-US" altLang="ja-JP" sz="2400" i="1" baseline="-25000" dirty="0" err="1" smtClean="0"/>
              <a:t>g</a:t>
            </a:r>
            <a:r>
              <a:rPr lang="en-US" altLang="ja-JP" sz="2400" dirty="0" smtClean="0"/>
              <a:t> is an </a:t>
            </a:r>
            <a:r>
              <a:rPr lang="en-US" altLang="ja-JP" sz="2400" dirty="0" err="1" smtClean="0"/>
              <a:t>Eulerian</a:t>
            </a:r>
            <a:r>
              <a:rPr lang="en-US" altLang="ja-JP" sz="2400" dirty="0" smtClean="0"/>
              <a:t> graph.</a:t>
            </a:r>
            <a:br>
              <a:rPr lang="en-US" altLang="ja-JP" sz="2400" dirty="0" smtClean="0"/>
            </a:br>
            <a:r>
              <a:rPr lang="en-US" altLang="ja-JP" sz="2400" dirty="0" smtClean="0"/>
              <a:t>(possibly disjoint)</a:t>
            </a:r>
            <a:endParaRPr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An </a:t>
            </a:r>
            <a:r>
              <a:rPr lang="en-US" altLang="ja-JP" dirty="0" err="1" smtClean="0"/>
              <a:t>Eulerian</a:t>
            </a:r>
            <a:r>
              <a:rPr lang="en-US" altLang="ja-JP" dirty="0" smtClean="0"/>
              <a:t> cycle can be computed in linear time in the graph size.</a:t>
            </a:r>
          </a:p>
          <a:p>
            <a:r>
              <a:rPr lang="en-US" altLang="ja-JP" dirty="0" smtClean="0"/>
              <a:t>We also showed that the </a:t>
            </a:r>
            <a:r>
              <a:rPr lang="en-US" altLang="ja-JP" dirty="0" smtClean="0"/>
              <a:t>size of </a:t>
            </a:r>
            <a:r>
              <a:rPr lang="en-US" altLang="ja-JP" dirty="0" err="1" smtClean="0"/>
              <a:t>STG</a:t>
            </a:r>
            <a:r>
              <a:rPr lang="en-US" altLang="ja-JP" i="1" baseline="-25000" dirty="0" err="1" smtClean="0"/>
              <a:t>g</a:t>
            </a:r>
            <a:r>
              <a:rPr lang="en-US" altLang="ja-JP" dirty="0" smtClean="0"/>
              <a:t> is linear in the input size</a:t>
            </a:r>
            <a:r>
              <a:rPr lang="en-US" altLang="ja-JP" dirty="0" smtClean="0"/>
              <a:t>.</a:t>
            </a:r>
          </a:p>
          <a:p>
            <a:endParaRPr lang="en-US" altLang="ja-JP" dirty="0" smtClean="0"/>
          </a:p>
          <a:p>
            <a:endParaRPr lang="en-US" altLang="ja-JP" dirty="0" smtClean="0"/>
          </a:p>
          <a:p>
            <a:r>
              <a:rPr lang="en-US" altLang="ja-JP" dirty="0" smtClean="0"/>
              <a:t>Given </a:t>
            </a:r>
            <a:r>
              <a:rPr lang="en-US" altLang="ja-JP" i="1" dirty="0" smtClean="0"/>
              <a:t>g</a:t>
            </a:r>
            <a:r>
              <a:rPr lang="en-US" altLang="ja-JP" dirty="0" smtClean="0"/>
              <a:t>, we can check if </a:t>
            </a:r>
            <a:r>
              <a:rPr lang="en-US" altLang="ja-JP" i="1" dirty="0" smtClean="0"/>
              <a:t>g</a:t>
            </a:r>
            <a:r>
              <a:rPr lang="en-US" altLang="ja-JP" dirty="0" smtClean="0"/>
              <a:t> is valid or not by</a:t>
            </a:r>
            <a:br>
              <a:rPr lang="en-US" altLang="ja-JP" dirty="0" smtClean="0"/>
            </a:br>
            <a:r>
              <a:rPr lang="en-US" altLang="ja-JP" dirty="0" smtClean="0"/>
              <a:t>	constructing </a:t>
            </a:r>
            <a:r>
              <a:rPr lang="en-US" altLang="ja-JP" dirty="0" err="1" smtClean="0"/>
              <a:t>STG</a:t>
            </a:r>
            <a:r>
              <a:rPr lang="en-US" altLang="ja-JP" i="1" baseline="-25000" dirty="0" err="1" smtClean="0"/>
              <a:t>g</a:t>
            </a:r>
            <a:r>
              <a:rPr lang="ja-JP" altLang="en-US" dirty="0" smtClean="0"/>
              <a:t> ⇒ </a:t>
            </a:r>
            <a:r>
              <a:rPr lang="en-US" altLang="ja-JP" dirty="0" smtClean="0"/>
              <a:t>computing an </a:t>
            </a:r>
            <a:r>
              <a:rPr lang="en-US" altLang="ja-JP" dirty="0" err="1" smtClean="0"/>
              <a:t>Eulerian</a:t>
            </a:r>
            <a:r>
              <a:rPr lang="en-US" altLang="ja-JP" dirty="0" smtClean="0"/>
              <a:t> cycle</a:t>
            </a:r>
            <a:br>
              <a:rPr lang="en-US" altLang="ja-JP" dirty="0" smtClean="0"/>
            </a:br>
            <a:r>
              <a:rPr lang="en-US" altLang="ja-JP" dirty="0" smtClean="0"/>
              <a:t>in linear time in the input size.</a:t>
            </a:r>
          </a:p>
        </p:txBody>
      </p:sp>
      <p:sp>
        <p:nvSpPr>
          <p:cNvPr id="3" name="タイトル 2"/>
          <p:cNvSpPr>
            <a:spLocks noGrp="1"/>
          </p:cNvSpPr>
          <p:nvPr>
            <p:ph type="title"/>
          </p:nvPr>
        </p:nvSpPr>
        <p:spPr/>
        <p:txBody>
          <a:bodyPr/>
          <a:lstStyle/>
          <a:p>
            <a:r>
              <a:rPr lang="en-US" altLang="ja-JP" dirty="0" smtClean="0"/>
              <a:t>Computing an </a:t>
            </a:r>
            <a:r>
              <a:rPr lang="en-US" altLang="ja-JP" dirty="0" err="1" smtClean="0"/>
              <a:t>Eulerian</a:t>
            </a:r>
            <a:r>
              <a:rPr lang="en-US" altLang="ja-JP" dirty="0" smtClean="0"/>
              <a:t> Cycle</a:t>
            </a:r>
            <a:endParaRPr lang="ja-JP" altLang="en-US" dirty="0"/>
          </a:p>
        </p:txBody>
      </p:sp>
      <p:sp>
        <p:nvSpPr>
          <p:cNvPr id="4" name="正方形/長方形 3"/>
          <p:cNvSpPr/>
          <p:nvPr/>
        </p:nvSpPr>
        <p:spPr>
          <a:xfrm>
            <a:off x="0" y="5733256"/>
            <a:ext cx="9144000" cy="648072"/>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800" dirty="0" smtClean="0"/>
              <a:t>What remains is to find a valid labeling function </a:t>
            </a:r>
            <a:r>
              <a:rPr lang="en-US" altLang="ja-JP" sz="2800" i="1" dirty="0" smtClean="0"/>
              <a:t>g</a:t>
            </a:r>
            <a:r>
              <a:rPr lang="en-US" altLang="ja-JP" sz="2800" dirty="0" smtClean="0"/>
              <a:t>.</a:t>
            </a:r>
            <a:endParaRPr lang="ja-JP" altLang="en-US" sz="2800" dirty="0"/>
          </a:p>
        </p:txBody>
      </p:sp>
      <p:sp>
        <p:nvSpPr>
          <p:cNvPr id="5" name="右矢印 4"/>
          <p:cNvSpPr/>
          <p:nvPr/>
        </p:nvSpPr>
        <p:spPr>
          <a:xfrm rot="5400000">
            <a:off x="4283968" y="3140968"/>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118">
                                            <p:txEl>
                                              <p:pRg st="4" end="4"/>
                                            </p:txEl>
                                          </p:spTgt>
                                        </p:tgtEl>
                                        <p:attrNameLst>
                                          <p:attrName>style.visibility</p:attrName>
                                        </p:attrNameLst>
                                      </p:cBhvr>
                                      <p:to>
                                        <p:strVal val="visible"/>
                                      </p:to>
                                    </p:set>
                                    <p:animEffect transition="in" filter="wipe(left)">
                                      <p:cBhvr>
                                        <p:cTn id="10" dur="500"/>
                                        <p:tgtEl>
                                          <p:spTgt spid="118">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sp>
        <p:nvSpPr>
          <p:cNvPr id="8" name="円/楕円 7"/>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 name="円/楕円 8"/>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 name="直線コネクタ 9"/>
          <p:cNvCxnSpPr>
            <a:stCxn id="9" idx="7"/>
            <a:endCxn id="8"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12" name="直線コネクタ 11"/>
          <p:cNvCxnSpPr>
            <a:stCxn id="11" idx="0"/>
            <a:endCxn id="9"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9" idx="0"/>
            <a:endCxn id="27"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20" idx="0"/>
            <a:endCxn id="11"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3" idx="3"/>
            <a:endCxn id="17"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 idx="5"/>
            <a:endCxn id="18"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8" name="正方形/長方形 17"/>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9" name="正方形/長方形 18"/>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0" name="正方形/長方形 19"/>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1" name="正方形/長方形 20"/>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2" name="直線コネクタ 69"/>
          <p:cNvCxnSpPr>
            <a:stCxn id="9" idx="2"/>
            <a:endCxn id="21"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4" name="直線コネクタ 23"/>
          <p:cNvCxnSpPr>
            <a:stCxn id="23" idx="1"/>
            <a:endCxn id="8"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69"/>
          <p:cNvCxnSpPr>
            <a:stCxn id="8" idx="2"/>
            <a:endCxn id="26"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27" name="円/楕円 26"/>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8" name="直線コネクタ 27"/>
          <p:cNvCxnSpPr>
            <a:stCxn id="27" idx="7"/>
            <a:endCxn id="9"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30" idx="0"/>
            <a:endCxn id="27"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31" name="正方形/長方形 30"/>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32" name="直線コネクタ 31"/>
          <p:cNvCxnSpPr>
            <a:stCxn id="11" idx="5"/>
            <a:endCxn id="31"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69"/>
          <p:cNvCxnSpPr>
            <a:stCxn id="23" idx="2"/>
            <a:endCxn id="11"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8" idx="2"/>
            <a:endCxn id="9"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69"/>
          <p:cNvCxnSpPr>
            <a:stCxn id="9" idx="6"/>
            <a:endCxn id="23"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6" name="直線コネクタ 69"/>
          <p:cNvCxnSpPr>
            <a:stCxn id="9" idx="2"/>
            <a:endCxn id="27"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38" name="正方形/長方形 37"/>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39" name="正方形/長方形 38"/>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0" name="正方形/長方形 39"/>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2" name="正方形/長方形 41"/>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3" name="正方形/長方形 42"/>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t>
            </a:r>
            <a:endParaRPr lang="ja-JP" altLang="en-US" sz="2400" u="sng" dirty="0">
              <a:latin typeface="Courier New" pitchFamily="49" charset="0"/>
              <a:cs typeface="Courier New" pitchFamily="49" charset="0"/>
            </a:endParaRPr>
          </a:p>
        </p:txBody>
      </p:sp>
      <p:sp>
        <p:nvSpPr>
          <p:cNvPr id="44" name="正方形/長方形 43"/>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45" name="正方形/長方形 44"/>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6" name="正方形/長方形 45"/>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7" name="正方形/長方形 46"/>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8" name="正方形/長方形 47"/>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50" name="円/楕円 49"/>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1" name="円/楕円 50"/>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2" name="直線コネクタ 51"/>
          <p:cNvCxnSpPr>
            <a:stCxn id="51" idx="7"/>
            <a:endCxn id="50"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4" name="直線コネクタ 53"/>
          <p:cNvCxnSpPr>
            <a:stCxn id="53" idx="0"/>
            <a:endCxn id="51"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0" idx="0"/>
            <a:endCxn id="53"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8" name="正方形/長方形 57"/>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9" name="正方形/長方形 58"/>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0" name="正方形/長方形 59"/>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1" name="正方形/長方形 60"/>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2" name="円/楕円 61"/>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63" name="正方形/長方形 62"/>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4" name="円/楕円 63"/>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65" name="直線コネクタ 64"/>
          <p:cNvCxnSpPr>
            <a:stCxn id="66" idx="0"/>
            <a:endCxn id="64"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7" name="正方形/長方形 66"/>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68" name="直線コネクタ 67"/>
          <p:cNvCxnSpPr>
            <a:stCxn id="53" idx="5"/>
            <a:endCxn id="67"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0" idx="2"/>
            <a:endCxn id="63"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0" name="直線コネクタ 135"/>
          <p:cNvCxnSpPr>
            <a:stCxn id="58" idx="2"/>
            <a:endCxn id="67"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stCxn id="57"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2" name="直線コネクタ 135"/>
          <p:cNvCxnSpPr>
            <a:stCxn id="53" idx="7"/>
            <a:endCxn id="58"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3" name="直線コネクタ 135"/>
          <p:cNvCxnSpPr>
            <a:stCxn id="64" idx="6"/>
            <a:endCxn id="57"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4" idx="5"/>
          </p:cNvCxnSpPr>
          <p:nvPr/>
        </p:nvCxnSpPr>
        <p:spPr>
          <a:xfrm rot="16200000" flipH="1">
            <a:off x="5977827" y="5107138"/>
            <a:ext cx="402248" cy="129905"/>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2"/>
          </p:cNvCxnSpPr>
          <p:nvPr/>
        </p:nvCxnSpPr>
        <p:spPr>
          <a:xfrm rot="16200000" flipH="1">
            <a:off x="5303048" y="5110220"/>
            <a:ext cx="360040" cy="1659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3" idx="2"/>
            <a:endCxn id="61"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78" name="右矢印 77"/>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sp>
        <p:nvSpPr>
          <p:cNvPr id="8" name="円/楕円 7"/>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 name="円/楕円 8"/>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 name="直線コネクタ 9"/>
          <p:cNvCxnSpPr>
            <a:stCxn id="9" idx="7"/>
            <a:endCxn id="8"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0</a:t>
            </a:r>
            <a:endParaRPr kumimoji="1" lang="ja-JP" altLang="en-US" sz="2200" b="1" dirty="0">
              <a:solidFill>
                <a:srgbClr val="FF0000"/>
              </a:solidFill>
            </a:endParaRPr>
          </a:p>
        </p:txBody>
      </p:sp>
      <p:cxnSp>
        <p:nvCxnSpPr>
          <p:cNvPr id="12" name="直線コネクタ 11"/>
          <p:cNvCxnSpPr>
            <a:stCxn id="11" idx="0"/>
            <a:endCxn id="9"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9" idx="0"/>
            <a:endCxn id="27"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20" idx="0"/>
            <a:endCxn id="11"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3" idx="3"/>
            <a:endCxn id="17"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 idx="5"/>
            <a:endCxn id="18"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8" name="正方形/長方形 17"/>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9" name="正方形/長方形 18"/>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0" name="正方形/長方形 19"/>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1" name="正方形/長方形 20"/>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2" name="直線コネクタ 69"/>
          <p:cNvCxnSpPr>
            <a:stCxn id="9" idx="2"/>
            <a:endCxn id="21"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4" name="直線コネクタ 23"/>
          <p:cNvCxnSpPr>
            <a:stCxn id="23" idx="1"/>
            <a:endCxn id="8"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69"/>
          <p:cNvCxnSpPr>
            <a:stCxn id="8" idx="2"/>
            <a:endCxn id="26"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27" name="円/楕円 26"/>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28" name="直線コネクタ 27"/>
          <p:cNvCxnSpPr>
            <a:stCxn id="27" idx="7"/>
            <a:endCxn id="9"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30" idx="0"/>
            <a:endCxn id="27"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31" name="正方形/長方形 30"/>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32" name="直線コネクタ 31"/>
          <p:cNvCxnSpPr>
            <a:stCxn id="11" idx="5"/>
            <a:endCxn id="31"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69"/>
          <p:cNvCxnSpPr>
            <a:stCxn id="23" idx="2"/>
            <a:endCxn id="11"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8" idx="2"/>
            <a:endCxn id="9"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69"/>
          <p:cNvCxnSpPr>
            <a:stCxn id="9" idx="6"/>
            <a:endCxn id="23"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6" name="直線コネクタ 69"/>
          <p:cNvCxnSpPr>
            <a:stCxn id="9" idx="2"/>
            <a:endCxn id="27"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38" name="正方形/長方形 37"/>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39" name="正方形/長方形 38"/>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0" name="正方形/長方形 39"/>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2" name="正方形/長方形 41"/>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3" name="正方形/長方形 42"/>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t>
            </a:r>
            <a:endParaRPr lang="ja-JP" altLang="en-US" sz="2400" u="sng" dirty="0">
              <a:latin typeface="Courier New" pitchFamily="49" charset="0"/>
              <a:cs typeface="Courier New" pitchFamily="49" charset="0"/>
            </a:endParaRPr>
          </a:p>
        </p:txBody>
      </p:sp>
      <p:sp>
        <p:nvSpPr>
          <p:cNvPr id="44" name="正方形/長方形 43"/>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5" name="正方形/長方形 44"/>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6" name="正方形/長方形 45"/>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7" name="正方形/長方形 46"/>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8" name="正方形/長方形 47"/>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50" name="円/楕円 49"/>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1" name="円/楕円 50"/>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2" name="直線コネクタ 51"/>
          <p:cNvCxnSpPr>
            <a:stCxn id="51" idx="7"/>
            <a:endCxn id="50"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4" name="直線コネクタ 53"/>
          <p:cNvCxnSpPr>
            <a:stCxn id="64" idx="7"/>
            <a:endCxn id="51" idx="3"/>
          </p:cNvCxnSpPr>
          <p:nvPr/>
        </p:nvCxnSpPr>
        <p:spPr>
          <a:xfrm rot="5400000" flipH="1" flipV="1">
            <a:off x="6113999" y="4394903"/>
            <a:ext cx="372418" cy="372418"/>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0" idx="0"/>
            <a:endCxn id="53"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8" name="正方形/長方形 57"/>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9" name="正方形/長方形 58"/>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0" name="正方形/長方形 59"/>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1" name="正方形/長方形 60"/>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2" name="円/楕円 61"/>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63" name="正方形/長方形 62"/>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4" name="円/楕円 63"/>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65" name="直線コネクタ 64"/>
          <p:cNvCxnSpPr>
            <a:stCxn id="66" idx="0"/>
            <a:endCxn id="64"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7" name="正方形/長方形 66"/>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68" name="直線コネクタ 67"/>
          <p:cNvCxnSpPr>
            <a:stCxn id="53" idx="5"/>
            <a:endCxn id="67"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0" idx="2"/>
            <a:endCxn id="63"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0" name="直線コネクタ 135"/>
          <p:cNvCxnSpPr>
            <a:stCxn id="58" idx="2"/>
            <a:endCxn id="67"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stCxn id="57"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2" name="直線コネクタ 135"/>
          <p:cNvCxnSpPr>
            <a:stCxn id="53" idx="7"/>
            <a:endCxn id="58"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3" name="直線コネクタ 135"/>
          <p:cNvCxnSpPr>
            <a:stCxn id="64" idx="6"/>
            <a:endCxn id="57"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10800000">
            <a:off x="6300192"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2"/>
          </p:cNvCxnSpPr>
          <p:nvPr/>
        </p:nvCxnSpPr>
        <p:spPr>
          <a:xfrm rot="16200000" flipH="1">
            <a:off x="5303048" y="5110220"/>
            <a:ext cx="360040" cy="1659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3" idx="2"/>
            <a:endCxn id="61"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78" name="右矢印 77"/>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sp>
        <p:nvSpPr>
          <p:cNvPr id="8" name="円/楕円 7"/>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 name="円/楕円 8"/>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 name="直線コネクタ 9"/>
          <p:cNvCxnSpPr>
            <a:stCxn id="9" idx="7"/>
            <a:endCxn id="8"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1</a:t>
            </a:r>
            <a:endParaRPr kumimoji="1" lang="ja-JP" altLang="en-US" sz="2200" b="1" dirty="0">
              <a:solidFill>
                <a:srgbClr val="FF0000"/>
              </a:solidFill>
            </a:endParaRPr>
          </a:p>
        </p:txBody>
      </p:sp>
      <p:cxnSp>
        <p:nvCxnSpPr>
          <p:cNvPr id="12" name="直線コネクタ 11"/>
          <p:cNvCxnSpPr>
            <a:stCxn id="11" idx="0"/>
            <a:endCxn id="9"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9" idx="0"/>
            <a:endCxn id="27"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20" idx="0"/>
            <a:endCxn id="11"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3" idx="3"/>
            <a:endCxn id="17"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 idx="5"/>
            <a:endCxn id="18"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8" name="正方形/長方形 17"/>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9" name="正方形/長方形 18"/>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0" name="正方形/長方形 19"/>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1" name="正方形/長方形 20"/>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2" name="直線コネクタ 69"/>
          <p:cNvCxnSpPr>
            <a:stCxn id="9" idx="2"/>
            <a:endCxn id="21"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4" name="直線コネクタ 23"/>
          <p:cNvCxnSpPr>
            <a:stCxn id="23" idx="1"/>
            <a:endCxn id="8"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69"/>
          <p:cNvCxnSpPr>
            <a:stCxn id="8" idx="2"/>
            <a:endCxn id="26"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27" name="円/楕円 26"/>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8" name="直線コネクタ 27"/>
          <p:cNvCxnSpPr>
            <a:stCxn id="27" idx="7"/>
            <a:endCxn id="9"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30" idx="0"/>
            <a:endCxn id="27"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31" name="正方形/長方形 30"/>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32" name="直線コネクタ 31"/>
          <p:cNvCxnSpPr>
            <a:stCxn id="11" idx="5"/>
            <a:endCxn id="31"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69"/>
          <p:cNvCxnSpPr>
            <a:stCxn id="23" idx="2"/>
            <a:endCxn id="11"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8" idx="2"/>
            <a:endCxn id="9"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69"/>
          <p:cNvCxnSpPr>
            <a:stCxn id="9" idx="6"/>
            <a:endCxn id="23"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6" name="直線コネクタ 69"/>
          <p:cNvCxnSpPr>
            <a:stCxn id="9" idx="2"/>
            <a:endCxn id="27"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38" name="正方形/長方形 37"/>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39" name="正方形/長方形 38"/>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0" name="正方形/長方形 39"/>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2" name="正方形/長方形 41"/>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3" name="正方形/長方形 42"/>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44" name="正方形/長方形 43"/>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5" name="正方形/長方形 44"/>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6" name="正方形/長方形 45"/>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7" name="正方形/長方形 46"/>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48" name="正方形/長方形 47"/>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t>
            </a:r>
            <a:endParaRPr lang="ja-JP" altLang="en-US" sz="2400" u="sng" dirty="0">
              <a:latin typeface="Courier New" pitchFamily="49" charset="0"/>
              <a:cs typeface="Courier New" pitchFamily="49" charset="0"/>
            </a:endParaRPr>
          </a:p>
        </p:txBody>
      </p:sp>
      <p:sp>
        <p:nvSpPr>
          <p:cNvPr id="50" name="円/楕円 49"/>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1" name="円/楕円 50"/>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2" name="直線コネクタ 51"/>
          <p:cNvCxnSpPr>
            <a:stCxn id="51" idx="7"/>
            <a:endCxn id="50"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5" name="直線コネクタ 54"/>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0" idx="0"/>
            <a:endCxn id="53"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8" name="正方形/長方形 57"/>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9" name="正方形/長方形 58"/>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0" name="正方形/長方形 59"/>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1" name="正方形/長方形 60"/>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2" name="円/楕円 61"/>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63" name="正方形/長方形 62"/>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4" name="円/楕円 63"/>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65" name="直線コネクタ 64"/>
          <p:cNvCxnSpPr>
            <a:stCxn id="66" idx="0"/>
            <a:endCxn id="64"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7" name="正方形/長方形 66"/>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68" name="直線コネクタ 67"/>
          <p:cNvCxnSpPr>
            <a:stCxn id="53" idx="5"/>
            <a:endCxn id="67"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0" idx="2"/>
            <a:endCxn id="63"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0" name="直線コネクタ 135"/>
          <p:cNvCxnSpPr>
            <a:stCxn id="58" idx="2"/>
            <a:endCxn id="67"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stCxn id="57"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2" name="直線コネクタ 135"/>
          <p:cNvCxnSpPr>
            <a:stCxn id="64" idx="6"/>
            <a:endCxn id="58" idx="0"/>
          </p:cNvCxnSpPr>
          <p:nvPr/>
        </p:nvCxnSpPr>
        <p:spPr>
          <a:xfrm>
            <a:off x="6156176" y="4869144"/>
            <a:ext cx="2340260"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3" name="直線コネクタ 135"/>
          <p:cNvCxnSpPr>
            <a:stCxn id="61" idx="2"/>
            <a:endCxn id="57" idx="0"/>
          </p:cNvCxnSpPr>
          <p:nvPr/>
        </p:nvCxnSpPr>
        <p:spPr>
          <a:xfrm rot="16200000" flipH="1">
            <a:off x="6516216" y="3897052"/>
            <a:ext cx="360040" cy="2592288"/>
          </a:xfrm>
          <a:prstGeom prst="curvedConnector3">
            <a:avLst>
              <a:gd name="adj1" fmla="val 50000"/>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10800000">
            <a:off x="6300192"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4" idx="2"/>
          </p:cNvCxnSpPr>
          <p:nvPr/>
        </p:nvCxnSpPr>
        <p:spPr>
          <a:xfrm rot="10800000" flipV="1">
            <a:off x="5508104" y="4869144"/>
            <a:ext cx="360072" cy="50407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3" idx="2"/>
            <a:endCxn id="61"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78" name="右矢印 77"/>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79" name="直線コネクタ 78"/>
          <p:cNvCxnSpPr>
            <a:stCxn id="53" idx="0"/>
            <a:endCxn id="51" idx="5"/>
          </p:cNvCxnSpPr>
          <p:nvPr/>
        </p:nvCxnSpPr>
        <p:spPr>
          <a:xfrm rot="16200000" flipV="1">
            <a:off x="6366004" y="4718963"/>
            <a:ext cx="978313" cy="330193"/>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sp>
        <p:nvSpPr>
          <p:cNvPr id="8" name="円/楕円 7"/>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9" name="円/楕円 8"/>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 name="直線コネクタ 9"/>
          <p:cNvCxnSpPr>
            <a:stCxn id="9" idx="7"/>
            <a:endCxn id="8"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0</a:t>
            </a:r>
            <a:endParaRPr kumimoji="1" lang="ja-JP" altLang="en-US" sz="2200" b="1" dirty="0">
              <a:solidFill>
                <a:srgbClr val="FF0000"/>
              </a:solidFill>
            </a:endParaRPr>
          </a:p>
        </p:txBody>
      </p:sp>
      <p:cxnSp>
        <p:nvCxnSpPr>
          <p:cNvPr id="12" name="直線コネクタ 11"/>
          <p:cNvCxnSpPr>
            <a:stCxn id="11" idx="0"/>
            <a:endCxn id="9"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9" idx="0"/>
            <a:endCxn id="27"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20" idx="0"/>
            <a:endCxn id="11"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3" idx="3"/>
            <a:endCxn id="17"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3" idx="5"/>
            <a:endCxn id="18"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8" name="正方形/長方形 17"/>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9" name="正方形/長方形 18"/>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0" name="正方形/長方形 19"/>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21" name="正方形/長方形 20"/>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2" name="直線コネクタ 69"/>
          <p:cNvCxnSpPr>
            <a:stCxn id="9" idx="2"/>
            <a:endCxn id="21"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24" name="直線コネクタ 23"/>
          <p:cNvCxnSpPr>
            <a:stCxn id="23" idx="1"/>
            <a:endCxn id="8"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69"/>
          <p:cNvCxnSpPr>
            <a:stCxn id="8" idx="2"/>
            <a:endCxn id="26"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27" name="円/楕円 26"/>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28" name="直線コネクタ 27"/>
          <p:cNvCxnSpPr>
            <a:stCxn id="27" idx="7"/>
            <a:endCxn id="9"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30" idx="0"/>
            <a:endCxn id="27"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31" name="正方形/長方形 30"/>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32" name="直線コネクタ 31"/>
          <p:cNvCxnSpPr>
            <a:stCxn id="11" idx="5"/>
            <a:endCxn id="31"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69"/>
          <p:cNvCxnSpPr>
            <a:stCxn id="23" idx="2"/>
            <a:endCxn id="11"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8" idx="2"/>
            <a:endCxn id="9"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69"/>
          <p:cNvCxnSpPr>
            <a:stCxn id="9" idx="6"/>
            <a:endCxn id="23"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6" name="直線コネクタ 69"/>
          <p:cNvCxnSpPr>
            <a:stCxn id="9" idx="2"/>
            <a:endCxn id="27"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38" name="正方形/長方形 37"/>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39" name="正方形/長方形 38"/>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0" name="正方形/長方形 39"/>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1" name="正方形/長方形 40"/>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42" name="正方形/長方形 41"/>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3" name="正方形/長方形 42"/>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44" name="正方形/長方形 43"/>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5" name="正方形/長方形 44"/>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46" name="正方形/長方形 45"/>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47" name="正方形/長方形 46"/>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48" name="正方形/長方形 47"/>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t>
            </a:r>
            <a:endParaRPr lang="ja-JP" altLang="en-US" sz="2400" u="sng" dirty="0">
              <a:latin typeface="Courier New" pitchFamily="49" charset="0"/>
              <a:cs typeface="Courier New" pitchFamily="49" charset="0"/>
            </a:endParaRPr>
          </a:p>
        </p:txBody>
      </p:sp>
      <p:sp>
        <p:nvSpPr>
          <p:cNvPr id="50" name="円/楕円 49"/>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51" name="円/楕円 50"/>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2" name="直線コネクタ 51"/>
          <p:cNvCxnSpPr>
            <a:stCxn id="51" idx="7"/>
            <a:endCxn id="50"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55" name="直線コネクタ 54"/>
          <p:cNvCxnSpPr/>
          <p:nvPr/>
        </p:nvCxnSpPr>
        <p:spPr>
          <a:xfrm rot="16200000" flipV="1">
            <a:off x="584391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0" idx="0"/>
            <a:endCxn id="53"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8" name="正方形/長方形 57"/>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59" name="正方形/長方形 58"/>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0" name="正方形/長方形 59"/>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1" name="正方形/長方形 60"/>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2" name="円/楕円 61"/>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63" name="正方形/長方形 62"/>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4" name="円/楕円 63"/>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65" name="直線コネクタ 64"/>
          <p:cNvCxnSpPr>
            <a:stCxn id="66" idx="0"/>
            <a:endCxn id="64"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67" name="正方形/長方形 66"/>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68" name="直線コネクタ 67"/>
          <p:cNvCxnSpPr>
            <a:stCxn id="53" idx="5"/>
            <a:endCxn id="67"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50" idx="2"/>
            <a:endCxn id="63"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0" name="直線コネクタ 135"/>
          <p:cNvCxnSpPr>
            <a:stCxn id="58" idx="2"/>
            <a:endCxn id="67"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a:stCxn id="57"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2" name="直線コネクタ 135"/>
          <p:cNvCxnSpPr>
            <a:stCxn id="53" idx="7"/>
            <a:endCxn id="58"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3" name="直線コネクタ 135"/>
          <p:cNvCxnSpPr>
            <a:stCxn id="61" idx="2"/>
            <a:endCxn id="57" idx="0"/>
          </p:cNvCxnSpPr>
          <p:nvPr/>
        </p:nvCxnSpPr>
        <p:spPr>
          <a:xfrm rot="16200000" flipH="1">
            <a:off x="6516216" y="3897052"/>
            <a:ext cx="360040" cy="2592288"/>
          </a:xfrm>
          <a:prstGeom prst="curvedConnector3">
            <a:avLst>
              <a:gd name="adj1" fmla="val 50000"/>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10800000">
            <a:off x="6300192"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4" idx="2"/>
          </p:cNvCxnSpPr>
          <p:nvPr/>
        </p:nvCxnSpPr>
        <p:spPr>
          <a:xfrm rot="10800000" flipV="1">
            <a:off x="5508104" y="4869144"/>
            <a:ext cx="360072" cy="50407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3" idx="2"/>
            <a:endCxn id="61"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78" name="右矢印 77"/>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80" name="直線コネクタ 79"/>
          <p:cNvCxnSpPr>
            <a:stCxn id="64" idx="7"/>
            <a:endCxn id="51" idx="3"/>
          </p:cNvCxnSpPr>
          <p:nvPr/>
        </p:nvCxnSpPr>
        <p:spPr>
          <a:xfrm rot="5400000" flipH="1" flipV="1">
            <a:off x="6113999" y="4394903"/>
            <a:ext cx="372418" cy="372418"/>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grpSp>
        <p:nvGrpSpPr>
          <p:cNvPr id="79" name="グループ化 78"/>
          <p:cNvGrpSpPr/>
          <p:nvPr/>
        </p:nvGrpSpPr>
        <p:grpSpPr>
          <a:xfrm>
            <a:off x="467544" y="3399383"/>
            <a:ext cx="8208912" cy="2981945"/>
            <a:chOff x="467544" y="3399383"/>
            <a:chExt cx="8208912" cy="2981945"/>
          </a:xfrm>
        </p:grpSpPr>
        <p:sp>
          <p:nvSpPr>
            <p:cNvPr id="81" name="円/楕円 8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82" name="円/楕円 8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83" name="直線コネクタ 82"/>
            <p:cNvCxnSpPr>
              <a:stCxn id="82" idx="7"/>
              <a:endCxn id="8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4" name="円/楕円 8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0</a:t>
              </a:r>
              <a:endParaRPr kumimoji="1" lang="ja-JP" altLang="en-US" sz="2200" b="1" dirty="0">
                <a:solidFill>
                  <a:srgbClr val="FF0000"/>
                </a:solidFill>
              </a:endParaRPr>
            </a:p>
          </p:txBody>
        </p:sp>
        <p:cxnSp>
          <p:nvCxnSpPr>
            <p:cNvPr id="85" name="直線コネクタ 84"/>
            <p:cNvCxnSpPr>
              <a:stCxn id="84" idx="0"/>
              <a:endCxn id="8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92" idx="0"/>
              <a:endCxn id="10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93" idx="0"/>
              <a:endCxn id="8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96" idx="3"/>
              <a:endCxn id="9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96" idx="5"/>
              <a:endCxn id="9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91" name="正方形/長方形 9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92" name="正方形/長方形 9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93" name="正方形/長方形 9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94" name="正方形/長方形 9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95" name="直線コネクタ 69"/>
            <p:cNvCxnSpPr>
              <a:stCxn id="82" idx="2"/>
              <a:endCxn id="9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6" name="円/楕円 9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97" name="直線コネクタ 96"/>
            <p:cNvCxnSpPr>
              <a:stCxn id="96" idx="1"/>
              <a:endCxn id="8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8" name="直線コネクタ 69"/>
            <p:cNvCxnSpPr>
              <a:stCxn id="81" idx="2"/>
              <a:endCxn id="9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00" name="円/楕円 9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101" name="直線コネクタ 100"/>
            <p:cNvCxnSpPr>
              <a:stCxn id="100" idx="7"/>
              <a:endCxn id="8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a:stCxn id="103" idx="0"/>
              <a:endCxn id="10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104" name="正方形/長方形 10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5" name="直線コネクタ 104"/>
            <p:cNvCxnSpPr>
              <a:stCxn id="84" idx="5"/>
              <a:endCxn id="10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6" name="直線コネクタ 69"/>
            <p:cNvCxnSpPr>
              <a:stCxn id="96" idx="2"/>
              <a:endCxn id="8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7" name="直線コネクタ 69"/>
            <p:cNvCxnSpPr>
              <a:stCxn id="81" idx="2"/>
              <a:endCxn id="8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8" name="直線コネクタ 69"/>
            <p:cNvCxnSpPr>
              <a:stCxn id="82" idx="6"/>
              <a:endCxn id="9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9" name="直線コネクタ 69"/>
            <p:cNvCxnSpPr>
              <a:stCxn id="82" idx="2"/>
              <a:endCxn id="10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10" name="正方形/長方形 10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11" name="正方形/長方形 11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12" name="正方形/長方形 11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13" name="正方形/長方形 11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14" name="正方形/長方形 11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15" name="正方形/長方形 11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16" name="正方形/長方形 115"/>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117" name="正方形/長方形 116"/>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119" name="正方形/長方形 118"/>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20" name="正方形/長方形 119"/>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21" name="正方形/長方形 120"/>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122" name="正方形/長方形 121"/>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123" name="円/楕円 122"/>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124" name="円/楕円 123"/>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25" name="直線コネクタ 124"/>
            <p:cNvCxnSpPr>
              <a:stCxn id="124" idx="7"/>
              <a:endCxn id="123"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26" name="円/楕円 125"/>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27" name="直線コネクタ 126"/>
            <p:cNvCxnSpPr>
              <a:endCxn id="124" idx="2"/>
            </p:cNvCxnSpPr>
            <p:nvPr/>
          </p:nvCxnSpPr>
          <p:spPr>
            <a:xfrm flipV="1">
              <a:off x="5580112" y="4293080"/>
              <a:ext cx="864128" cy="360057"/>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stCxn id="132" idx="0"/>
              <a:endCxn id="137" idx="4"/>
            </p:cNvCxnSpPr>
            <p:nvPr/>
          </p:nvCxnSpPr>
          <p:spPr>
            <a:xfrm rot="16200000" flipV="1">
              <a:off x="588613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133" idx="0"/>
              <a:endCxn id="126"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30" name="正方形/長方形 129"/>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1" name="正方形/長方形 130"/>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2" name="正方形/長方形 131"/>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3" name="正方形/長方形 132"/>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4" name="正方形/長方形 133"/>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5" name="円/楕円 134"/>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36" name="正方形/長方形 135"/>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7" name="円/楕円 136"/>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38" name="直線コネクタ 137"/>
            <p:cNvCxnSpPr>
              <a:stCxn id="139" idx="0"/>
              <a:endCxn id="137"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40" name="正方形/長方形 139"/>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141" name="直線コネクタ 140"/>
            <p:cNvCxnSpPr>
              <a:stCxn id="126" idx="5"/>
              <a:endCxn id="140"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a:stCxn id="123" idx="2"/>
              <a:endCxn id="136"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3" name="直線コネクタ 135"/>
            <p:cNvCxnSpPr>
              <a:stCxn id="131" idx="2"/>
              <a:endCxn id="140"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a:stCxn id="130"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126" idx="7"/>
              <a:endCxn id="131"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6" name="直線コネクタ 135"/>
            <p:cNvCxnSpPr>
              <a:stCxn id="137" idx="6"/>
              <a:endCxn id="130"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rot="10800000">
              <a:off x="6300193"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a:stCxn id="137" idx="2"/>
            </p:cNvCxnSpPr>
            <p:nvPr/>
          </p:nvCxnSpPr>
          <p:spPr>
            <a:xfrm rot="10800000" flipV="1">
              <a:off x="5508104" y="4869144"/>
              <a:ext cx="360072" cy="50407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stCxn id="136" idx="2"/>
              <a:endCxn id="134"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50" name="正方形/長方形 14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51" name="右矢印 15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r>
              <a:rPr lang="en-US" altLang="ja-JP" dirty="0" smtClean="0"/>
              <a:t>.</a:t>
            </a:r>
            <a:endParaRPr lang="en-US" altLang="ja-JP" dirty="0" smtClean="0"/>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grpSp>
        <p:nvGrpSpPr>
          <p:cNvPr id="2" name="グループ化 78"/>
          <p:cNvGrpSpPr/>
          <p:nvPr/>
        </p:nvGrpSpPr>
        <p:grpSpPr>
          <a:xfrm>
            <a:off x="467544" y="3399383"/>
            <a:ext cx="8208912" cy="2981945"/>
            <a:chOff x="467544" y="3399383"/>
            <a:chExt cx="8208912" cy="2981945"/>
          </a:xfrm>
        </p:grpSpPr>
        <p:sp>
          <p:nvSpPr>
            <p:cNvPr id="81" name="円/楕円 80"/>
            <p:cNvSpPr/>
            <p:nvPr/>
          </p:nvSpPr>
          <p:spPr>
            <a:xfrm>
              <a:off x="2267744"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82" name="円/楕円 81"/>
            <p:cNvSpPr/>
            <p:nvPr/>
          </p:nvSpPr>
          <p:spPr>
            <a:xfrm>
              <a:off x="1691712"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83" name="直線コネクタ 82"/>
            <p:cNvCxnSpPr>
              <a:stCxn id="82" idx="7"/>
              <a:endCxn id="81" idx="3"/>
            </p:cNvCxnSpPr>
            <p:nvPr/>
          </p:nvCxnSpPr>
          <p:spPr>
            <a:xfrm rot="5400000" flipH="1" flipV="1">
              <a:off x="1937519" y="381885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4" name="円/楕円 83"/>
            <p:cNvSpPr/>
            <p:nvPr/>
          </p:nvSpPr>
          <p:spPr>
            <a:xfrm>
              <a:off x="2123728"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b="1" dirty="0" smtClean="0">
                  <a:solidFill>
                    <a:srgbClr val="FF0000"/>
                  </a:solidFill>
                </a:rPr>
                <a:t>0</a:t>
              </a:r>
              <a:endParaRPr kumimoji="1" lang="ja-JP" altLang="en-US" sz="2200" b="1" dirty="0">
                <a:solidFill>
                  <a:srgbClr val="FF0000"/>
                </a:solidFill>
              </a:endParaRPr>
            </a:p>
          </p:txBody>
        </p:sp>
        <p:cxnSp>
          <p:nvCxnSpPr>
            <p:cNvPr id="85" name="直線コネクタ 84"/>
            <p:cNvCxnSpPr>
              <a:stCxn id="84" idx="0"/>
              <a:endCxn id="82" idx="5"/>
            </p:cNvCxnSpPr>
            <p:nvPr/>
          </p:nvCxnSpPr>
          <p:spPr>
            <a:xfrm rot="16200000" flipV="1">
              <a:off x="1613476" y="471896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92" idx="0"/>
              <a:endCxn id="100" idx="4"/>
            </p:cNvCxnSpPr>
            <p:nvPr/>
          </p:nvCxnSpPr>
          <p:spPr>
            <a:xfrm rot="16200000" flipV="1">
              <a:off x="1133610" y="5139182"/>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93" idx="0"/>
              <a:endCxn id="84" idx="3"/>
            </p:cNvCxnSpPr>
            <p:nvPr/>
          </p:nvCxnSpPr>
          <p:spPr>
            <a:xfrm rot="5400000" flipH="1" flipV="1">
              <a:off x="1889686" y="5745070"/>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96" idx="3"/>
              <a:endCxn id="90" idx="0"/>
            </p:cNvCxnSpPr>
            <p:nvPr/>
          </p:nvCxnSpPr>
          <p:spPr>
            <a:xfrm rot="5400000">
              <a:off x="3113823" y="5096997"/>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96" idx="5"/>
              <a:endCxn id="91" idx="0"/>
            </p:cNvCxnSpPr>
            <p:nvPr/>
          </p:nvCxnSpPr>
          <p:spPr>
            <a:xfrm rot="16200000" flipH="1">
              <a:off x="3467673" y="509698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305983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91" name="正方形/長方形 90"/>
            <p:cNvSpPr/>
            <p:nvPr/>
          </p:nvSpPr>
          <p:spPr>
            <a:xfrm>
              <a:off x="356388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92" name="正方形/長方形 91"/>
            <p:cNvSpPr/>
            <p:nvPr/>
          </p:nvSpPr>
          <p:spPr>
            <a:xfrm>
              <a:off x="1187624"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93" name="正方形/長方形 92"/>
            <p:cNvSpPr/>
            <p:nvPr/>
          </p:nvSpPr>
          <p:spPr>
            <a:xfrm>
              <a:off x="1835696"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94" name="正方形/長方形 93"/>
            <p:cNvSpPr/>
            <p:nvPr/>
          </p:nvSpPr>
          <p:spPr>
            <a:xfrm>
              <a:off x="467544"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95" name="直線コネクタ 69"/>
            <p:cNvCxnSpPr>
              <a:stCxn id="82" idx="2"/>
              <a:endCxn id="94" idx="0"/>
            </p:cNvCxnSpPr>
            <p:nvPr/>
          </p:nvCxnSpPr>
          <p:spPr>
            <a:xfrm rot="10800000" flipV="1">
              <a:off x="647564" y="429308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6" name="円/楕円 95"/>
            <p:cNvSpPr/>
            <p:nvPr/>
          </p:nvSpPr>
          <p:spPr>
            <a:xfrm>
              <a:off x="3347864"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97" name="直線コネクタ 96"/>
            <p:cNvCxnSpPr>
              <a:stCxn id="96" idx="1"/>
              <a:endCxn id="81" idx="5"/>
            </p:cNvCxnSpPr>
            <p:nvPr/>
          </p:nvCxnSpPr>
          <p:spPr>
            <a:xfrm rot="16200000" flipV="1">
              <a:off x="2477563" y="385484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8" name="直線コネクタ 69"/>
            <p:cNvCxnSpPr>
              <a:stCxn id="81" idx="2"/>
              <a:endCxn id="99" idx="0"/>
            </p:cNvCxnSpPr>
            <p:nvPr/>
          </p:nvCxnSpPr>
          <p:spPr>
            <a:xfrm rot="10800000" flipV="1">
              <a:off x="647564" y="371701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467544"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sp>
          <p:nvSpPr>
            <p:cNvPr id="100" name="円/楕円 99"/>
            <p:cNvSpPr/>
            <p:nvPr/>
          </p:nvSpPr>
          <p:spPr>
            <a:xfrm>
              <a:off x="1115648"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b="1" dirty="0" smtClean="0">
                  <a:solidFill>
                    <a:srgbClr val="FF0000"/>
                  </a:solidFill>
                </a:rPr>
                <a:t>0</a:t>
              </a:r>
              <a:endParaRPr kumimoji="1" lang="ja-JP" altLang="en-US" sz="2200" b="1" dirty="0">
                <a:solidFill>
                  <a:srgbClr val="FF0000"/>
                </a:solidFill>
              </a:endParaRPr>
            </a:p>
          </p:txBody>
        </p:sp>
        <p:cxnSp>
          <p:nvCxnSpPr>
            <p:cNvPr id="101" name="直線コネクタ 100"/>
            <p:cNvCxnSpPr>
              <a:stCxn id="100" idx="7"/>
              <a:endCxn id="82" idx="3"/>
            </p:cNvCxnSpPr>
            <p:nvPr/>
          </p:nvCxnSpPr>
          <p:spPr>
            <a:xfrm rot="5400000" flipH="1" flipV="1">
              <a:off x="1361471" y="439490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a:stCxn id="103" idx="0"/>
              <a:endCxn id="100" idx="3"/>
            </p:cNvCxnSpPr>
            <p:nvPr/>
          </p:nvCxnSpPr>
          <p:spPr>
            <a:xfrm rot="5400000" flipH="1" flipV="1">
              <a:off x="809582" y="502497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683568"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sp>
          <p:nvSpPr>
            <p:cNvPr id="104" name="正方形/長方形 103"/>
            <p:cNvSpPr/>
            <p:nvPr/>
          </p:nvSpPr>
          <p:spPr>
            <a:xfrm>
              <a:off x="2339752"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b="1" dirty="0" smtClean="0">
                  <a:solidFill>
                    <a:srgbClr val="FF0000"/>
                  </a:solidFill>
                </a:rPr>
                <a:t>1</a:t>
              </a:r>
              <a:endParaRPr kumimoji="1" lang="ja-JP" altLang="en-US" sz="2200" b="1" dirty="0">
                <a:solidFill>
                  <a:srgbClr val="FF0000"/>
                </a:solidFill>
              </a:endParaRPr>
            </a:p>
          </p:txBody>
        </p:sp>
        <p:cxnSp>
          <p:nvCxnSpPr>
            <p:cNvPr id="105" name="直線コネクタ 104"/>
            <p:cNvCxnSpPr>
              <a:stCxn id="84" idx="5"/>
              <a:endCxn id="104" idx="0"/>
            </p:cNvCxnSpPr>
            <p:nvPr/>
          </p:nvCxnSpPr>
          <p:spPr>
            <a:xfrm rot="16200000" flipH="1">
              <a:off x="2243537" y="5745052"/>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6" name="直線コネクタ 69"/>
            <p:cNvCxnSpPr>
              <a:stCxn id="96" idx="2"/>
              <a:endCxn id="84" idx="7"/>
            </p:cNvCxnSpPr>
            <p:nvPr/>
          </p:nvCxnSpPr>
          <p:spPr>
            <a:xfrm rot="10800000" flipV="1">
              <a:off x="2369552" y="486914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7" name="直線コネクタ 69"/>
            <p:cNvCxnSpPr>
              <a:stCxn id="81" idx="2"/>
              <a:endCxn id="82" idx="0"/>
            </p:cNvCxnSpPr>
            <p:nvPr/>
          </p:nvCxnSpPr>
          <p:spPr>
            <a:xfrm rot="10800000" flipV="1">
              <a:off x="1835712" y="371701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8" name="直線コネクタ 69"/>
            <p:cNvCxnSpPr>
              <a:stCxn id="82" idx="6"/>
              <a:endCxn id="96" idx="2"/>
            </p:cNvCxnSpPr>
            <p:nvPr/>
          </p:nvCxnSpPr>
          <p:spPr>
            <a:xfrm>
              <a:off x="1979712" y="429308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09" name="直線コネクタ 69"/>
            <p:cNvCxnSpPr>
              <a:stCxn id="82" idx="2"/>
              <a:endCxn id="100" idx="0"/>
            </p:cNvCxnSpPr>
            <p:nvPr/>
          </p:nvCxnSpPr>
          <p:spPr>
            <a:xfrm rot="10800000" flipV="1">
              <a:off x="1259648" y="429308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110" name="正方形/長方形 109"/>
            <p:cNvSpPr/>
            <p:nvPr/>
          </p:nvSpPr>
          <p:spPr>
            <a:xfrm>
              <a:off x="1131375"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11" name="正方形/長方形 110"/>
            <p:cNvSpPr/>
            <p:nvPr/>
          </p:nvSpPr>
          <p:spPr>
            <a:xfrm>
              <a:off x="2643543"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12" name="正方形/長方形 111"/>
            <p:cNvSpPr/>
            <p:nvPr/>
          </p:nvSpPr>
          <p:spPr>
            <a:xfrm>
              <a:off x="1788419" y="370480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13" name="正方形/長方形 112"/>
            <p:cNvSpPr/>
            <p:nvPr/>
          </p:nvSpPr>
          <p:spPr>
            <a:xfrm>
              <a:off x="1932435"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14" name="正方形/長方形 113"/>
            <p:cNvSpPr/>
            <p:nvPr/>
          </p:nvSpPr>
          <p:spPr>
            <a:xfrm>
              <a:off x="156342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15" name="正方形/長方形 114"/>
            <p:cNvSpPr/>
            <p:nvPr/>
          </p:nvSpPr>
          <p:spPr>
            <a:xfrm>
              <a:off x="857383" y="435288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16" name="正方形/長方形 115"/>
            <p:cNvSpPr/>
            <p:nvPr/>
          </p:nvSpPr>
          <p:spPr>
            <a:xfrm>
              <a:off x="755576"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117" name="正方形/長方形 116"/>
            <p:cNvSpPr/>
            <p:nvPr/>
          </p:nvSpPr>
          <p:spPr>
            <a:xfrm>
              <a:off x="1250660" y="4839543"/>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119" name="正方形/長方形 118"/>
            <p:cNvSpPr/>
            <p:nvPr/>
          </p:nvSpPr>
          <p:spPr>
            <a:xfrm>
              <a:off x="2339752"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20" name="正方形/長方形 119"/>
            <p:cNvSpPr/>
            <p:nvPr/>
          </p:nvSpPr>
          <p:spPr>
            <a:xfrm>
              <a:off x="1835696" y="547521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21" name="正方形/長方形 120"/>
            <p:cNvSpPr/>
            <p:nvPr/>
          </p:nvSpPr>
          <p:spPr>
            <a:xfrm>
              <a:off x="3612856"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b</a:t>
              </a:r>
              <a:endParaRPr lang="ja-JP" altLang="en-US" sz="2400" u="sng" dirty="0">
                <a:latin typeface="Courier New" pitchFamily="49" charset="0"/>
                <a:cs typeface="Courier New" pitchFamily="49" charset="0"/>
              </a:endParaRPr>
            </a:p>
          </p:txBody>
        </p:sp>
        <p:sp>
          <p:nvSpPr>
            <p:cNvPr id="122" name="正方形/長方形 121"/>
            <p:cNvSpPr/>
            <p:nvPr/>
          </p:nvSpPr>
          <p:spPr>
            <a:xfrm>
              <a:off x="3050860" y="4827138"/>
              <a:ext cx="369012" cy="461665"/>
            </a:xfrm>
            <a:prstGeom prst="rect">
              <a:avLst/>
            </a:prstGeom>
          </p:spPr>
          <p:txBody>
            <a:bodyPr wrap="none">
              <a:spAutoFit/>
            </a:bodyPr>
            <a:lstStyle/>
            <a:p>
              <a:r>
                <a:rPr lang="en-US" altLang="ja-JP" sz="2400" u="sng" dirty="0" smtClean="0">
                  <a:latin typeface="Courier New" pitchFamily="49" charset="0"/>
                  <a:cs typeface="Courier New" pitchFamily="49" charset="0"/>
                </a:rPr>
                <a:t>a</a:t>
              </a:r>
              <a:endParaRPr lang="ja-JP" altLang="en-US" sz="2400" u="sng" dirty="0">
                <a:latin typeface="Courier New" pitchFamily="49" charset="0"/>
                <a:cs typeface="Courier New" pitchFamily="49" charset="0"/>
              </a:endParaRPr>
            </a:p>
          </p:txBody>
        </p:sp>
        <p:sp>
          <p:nvSpPr>
            <p:cNvPr id="123" name="円/楕円 122"/>
            <p:cNvSpPr/>
            <p:nvPr/>
          </p:nvSpPr>
          <p:spPr>
            <a:xfrm>
              <a:off x="7020272" y="35730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p>
          </p:txBody>
        </p:sp>
        <p:sp>
          <p:nvSpPr>
            <p:cNvPr id="124" name="円/楕円 123"/>
            <p:cNvSpPr/>
            <p:nvPr/>
          </p:nvSpPr>
          <p:spPr>
            <a:xfrm>
              <a:off x="6444240" y="414908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25" name="直線コネクタ 124"/>
            <p:cNvCxnSpPr>
              <a:stCxn id="124" idx="7"/>
              <a:endCxn id="123" idx="3"/>
            </p:cNvCxnSpPr>
            <p:nvPr/>
          </p:nvCxnSpPr>
          <p:spPr>
            <a:xfrm rot="5400000" flipH="1" flipV="1">
              <a:off x="6690047" y="3818855"/>
              <a:ext cx="372418" cy="37238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26" name="円/楕円 125"/>
            <p:cNvSpPr/>
            <p:nvPr/>
          </p:nvSpPr>
          <p:spPr>
            <a:xfrm>
              <a:off x="6876256" y="537321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27" name="直線コネクタ 126"/>
            <p:cNvCxnSpPr>
              <a:endCxn id="124" idx="2"/>
            </p:cNvCxnSpPr>
            <p:nvPr/>
          </p:nvCxnSpPr>
          <p:spPr>
            <a:xfrm flipV="1">
              <a:off x="5580112" y="4293080"/>
              <a:ext cx="864128" cy="360057"/>
            </a:xfrm>
            <a:prstGeom prst="line">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stCxn id="132" idx="0"/>
              <a:endCxn id="137" idx="4"/>
            </p:cNvCxnSpPr>
            <p:nvPr/>
          </p:nvCxnSpPr>
          <p:spPr>
            <a:xfrm rot="16200000" flipV="1">
              <a:off x="5886138" y="5139182"/>
              <a:ext cx="360072" cy="10799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133" idx="0"/>
              <a:endCxn id="126" idx="3"/>
            </p:cNvCxnSpPr>
            <p:nvPr/>
          </p:nvCxnSpPr>
          <p:spPr>
            <a:xfrm rot="5400000" flipH="1" flipV="1">
              <a:off x="6642214" y="5745070"/>
              <a:ext cx="402249" cy="150189"/>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30" name="正方形/長方形 129"/>
            <p:cNvSpPr/>
            <p:nvPr/>
          </p:nvSpPr>
          <p:spPr>
            <a:xfrm>
              <a:off x="7812360"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1" name="正方形/長方形 130"/>
            <p:cNvSpPr/>
            <p:nvPr/>
          </p:nvSpPr>
          <p:spPr>
            <a:xfrm>
              <a:off x="831641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2" name="正方形/長方形 131"/>
            <p:cNvSpPr/>
            <p:nvPr/>
          </p:nvSpPr>
          <p:spPr>
            <a:xfrm>
              <a:off x="5940152"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3" name="正方形/長方形 132"/>
            <p:cNvSpPr/>
            <p:nvPr/>
          </p:nvSpPr>
          <p:spPr>
            <a:xfrm>
              <a:off x="6588224"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4" name="正方形/長方形 133"/>
            <p:cNvSpPr/>
            <p:nvPr/>
          </p:nvSpPr>
          <p:spPr>
            <a:xfrm>
              <a:off x="5220072" y="465313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5" name="円/楕円 134"/>
            <p:cNvSpPr/>
            <p:nvPr/>
          </p:nvSpPr>
          <p:spPr>
            <a:xfrm>
              <a:off x="8100392"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sp>
          <p:nvSpPr>
            <p:cNvPr id="136" name="正方形/長方形 135"/>
            <p:cNvSpPr/>
            <p:nvPr/>
          </p:nvSpPr>
          <p:spPr>
            <a:xfrm>
              <a:off x="5220072" y="40770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37" name="円/楕円 136"/>
            <p:cNvSpPr/>
            <p:nvPr/>
          </p:nvSpPr>
          <p:spPr>
            <a:xfrm>
              <a:off x="5868176" y="4725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a:solidFill>
                  <a:srgbClr val="FF0000"/>
                </a:solidFill>
              </a:endParaRPr>
            </a:p>
          </p:txBody>
        </p:sp>
        <p:cxnSp>
          <p:nvCxnSpPr>
            <p:cNvPr id="138" name="直線コネクタ 137"/>
            <p:cNvCxnSpPr>
              <a:stCxn id="139" idx="0"/>
              <a:endCxn id="137" idx="3"/>
            </p:cNvCxnSpPr>
            <p:nvPr/>
          </p:nvCxnSpPr>
          <p:spPr>
            <a:xfrm rot="5400000" flipH="1" flipV="1">
              <a:off x="5562110" y="5024974"/>
              <a:ext cx="402249" cy="294237"/>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5436096" y="537321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sp>
          <p:nvSpPr>
            <p:cNvPr id="140" name="正方形/長方形 139"/>
            <p:cNvSpPr/>
            <p:nvPr/>
          </p:nvSpPr>
          <p:spPr>
            <a:xfrm>
              <a:off x="7092280" y="6021288"/>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solidFill>
                  <a:schemeClr val="tx1"/>
                </a:solidFill>
              </a:endParaRPr>
            </a:p>
          </p:txBody>
        </p:sp>
        <p:cxnSp>
          <p:nvCxnSpPr>
            <p:cNvPr id="141" name="直線コネクタ 140"/>
            <p:cNvCxnSpPr>
              <a:stCxn id="126" idx="5"/>
              <a:endCxn id="140" idx="0"/>
            </p:cNvCxnSpPr>
            <p:nvPr/>
          </p:nvCxnSpPr>
          <p:spPr>
            <a:xfrm rot="16200000" flipH="1">
              <a:off x="6996065" y="5745052"/>
              <a:ext cx="402249" cy="150221"/>
            </a:xfrm>
            <a:prstGeom prst="line">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a:stCxn id="123" idx="2"/>
              <a:endCxn id="136" idx="0"/>
            </p:cNvCxnSpPr>
            <p:nvPr/>
          </p:nvCxnSpPr>
          <p:spPr>
            <a:xfrm rot="10800000" flipV="1">
              <a:off x="5400092" y="3717016"/>
              <a:ext cx="1620180" cy="360056"/>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3" name="直線コネクタ 135"/>
            <p:cNvCxnSpPr>
              <a:stCxn id="131" idx="2"/>
              <a:endCxn id="140" idx="3"/>
            </p:cNvCxnSpPr>
            <p:nvPr/>
          </p:nvCxnSpPr>
          <p:spPr>
            <a:xfrm rot="5400000">
              <a:off x="7740352" y="5445224"/>
              <a:ext cx="468052" cy="1044116"/>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a:stCxn id="130" idx="1"/>
            </p:cNvCxnSpPr>
            <p:nvPr/>
          </p:nvCxnSpPr>
          <p:spPr>
            <a:xfrm rot="10800000" flipV="1">
              <a:off x="6934196" y="5553236"/>
              <a:ext cx="878164" cy="46805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5" name="直線コネクタ 135"/>
            <p:cNvCxnSpPr>
              <a:stCxn id="126" idx="7"/>
              <a:endCxn id="131" idx="0"/>
            </p:cNvCxnSpPr>
            <p:nvPr/>
          </p:nvCxnSpPr>
          <p:spPr>
            <a:xfrm rot="5400000" flipH="1" flipV="1">
              <a:off x="7788169" y="4707127"/>
              <a:ext cx="42177" cy="1374357"/>
            </a:xfrm>
            <a:prstGeom prst="curvedConnector3">
              <a:avLst>
                <a:gd name="adj1" fmla="val 64200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6" name="直線コネクタ 135"/>
            <p:cNvCxnSpPr>
              <a:stCxn id="137" idx="6"/>
              <a:endCxn id="130" idx="0"/>
            </p:cNvCxnSpPr>
            <p:nvPr/>
          </p:nvCxnSpPr>
          <p:spPr>
            <a:xfrm>
              <a:off x="6156176" y="4869144"/>
              <a:ext cx="1836204" cy="504072"/>
            </a:xfrm>
            <a:prstGeom prst="curvedConnector2">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rot="10800000">
              <a:off x="6300193" y="5517231"/>
              <a:ext cx="57606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a:stCxn id="137" idx="2"/>
            </p:cNvCxnSpPr>
            <p:nvPr/>
          </p:nvCxnSpPr>
          <p:spPr>
            <a:xfrm rot="10800000" flipV="1">
              <a:off x="5508104" y="4869144"/>
              <a:ext cx="360072" cy="504072"/>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stCxn id="136" idx="2"/>
              <a:endCxn id="134" idx="0"/>
            </p:cNvCxnSpPr>
            <p:nvPr/>
          </p:nvCxnSpPr>
          <p:spPr>
            <a:xfrm rot="5400000">
              <a:off x="5292080" y="4545124"/>
              <a:ext cx="216024" cy="0"/>
            </a:xfrm>
            <a:prstGeom prst="line">
              <a:avLst/>
            </a:prstGeom>
            <a:ln w="25400">
              <a:headEnd type="triangle" w="lg" len="lg"/>
            </a:ln>
          </p:spPr>
          <p:style>
            <a:lnRef idx="1">
              <a:schemeClr val="accent1"/>
            </a:lnRef>
            <a:fillRef idx="0">
              <a:schemeClr val="accent1"/>
            </a:fillRef>
            <a:effectRef idx="0">
              <a:schemeClr val="accent1"/>
            </a:effectRef>
            <a:fontRef idx="minor">
              <a:schemeClr val="tx1"/>
            </a:fontRef>
          </p:style>
        </p:cxnSp>
        <p:sp>
          <p:nvSpPr>
            <p:cNvPr id="150" name="正方形/長方形 149"/>
            <p:cNvSpPr/>
            <p:nvPr/>
          </p:nvSpPr>
          <p:spPr>
            <a:xfrm>
              <a:off x="4917972" y="3399383"/>
              <a:ext cx="869149" cy="461665"/>
            </a:xfrm>
            <a:prstGeom prst="rect">
              <a:avLst/>
            </a:prstGeom>
          </p:spPr>
          <p:txBody>
            <a:bodyPr wrap="none">
              <a:spAutoFit/>
            </a:bodyPr>
            <a:lstStyle/>
            <a:p>
              <a:r>
                <a:rPr lang="en-US" altLang="ja-JP" sz="2400" dirty="0" err="1" smtClean="0">
                  <a:solidFill>
                    <a:prstClr val="black"/>
                  </a:solidFill>
                  <a:sym typeface="Symbol" pitchFamily="18" charset="2"/>
                </a:rPr>
                <a:t>STG</a:t>
              </a:r>
              <a:r>
                <a:rPr lang="en-US" altLang="ja-JP" sz="2400" i="1" baseline="-25000" dirty="0" err="1" smtClean="0">
                  <a:solidFill>
                    <a:prstClr val="black"/>
                  </a:solidFill>
                  <a:sym typeface="Symbol" pitchFamily="18" charset="2"/>
                </a:rPr>
                <a:t>g</a:t>
              </a:r>
              <a:endParaRPr lang="ja-JP" altLang="en-US" sz="2400" dirty="0"/>
            </a:p>
          </p:txBody>
        </p:sp>
        <p:sp>
          <p:nvSpPr>
            <p:cNvPr id="151" name="右矢印 150"/>
            <p:cNvSpPr/>
            <p:nvPr/>
          </p:nvSpPr>
          <p:spPr>
            <a:xfrm>
              <a:off x="4283968" y="4509120"/>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grpSp>
        <p:nvGrpSpPr>
          <p:cNvPr id="75" name="グループ化 116"/>
          <p:cNvGrpSpPr/>
          <p:nvPr/>
        </p:nvGrpSpPr>
        <p:grpSpPr>
          <a:xfrm>
            <a:off x="395536" y="2348880"/>
            <a:ext cx="8352928" cy="936104"/>
            <a:chOff x="539552" y="5301208"/>
            <a:chExt cx="8352928" cy="936104"/>
          </a:xfrm>
        </p:grpSpPr>
        <p:sp>
          <p:nvSpPr>
            <p:cNvPr id="77" name="正方形/長方形 76"/>
            <p:cNvSpPr/>
            <p:nvPr/>
          </p:nvSpPr>
          <p:spPr>
            <a:xfrm>
              <a:off x="2123728" y="5301208"/>
              <a:ext cx="6768752" cy="936104"/>
            </a:xfrm>
            <a:prstGeom prst="rect">
              <a:avLst/>
            </a:prstGeom>
            <a:solidFill>
              <a:schemeClr val="accent6">
                <a:lumMod val="20000"/>
                <a:lumOff val="80000"/>
              </a:schemeClr>
            </a:solidFill>
            <a:ln>
              <a:solidFill>
                <a:schemeClr val="accent2"/>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On a binary alphabet, </a:t>
              </a:r>
              <a:r>
                <a:rPr lang="en-US" altLang="ja-JP" sz="2800" dirty="0" smtClean="0"/>
                <a:t>the </a:t>
              </a:r>
              <a:r>
                <a:rPr lang="en-US" altLang="ja-JP" sz="2800" dirty="0" smtClean="0"/>
                <a:t>reverse problem </a:t>
              </a:r>
              <a:r>
                <a:rPr lang="en-US" altLang="ja-JP" sz="2800" dirty="0" smtClean="0"/>
                <a:t>on </a:t>
              </a:r>
              <a:r>
                <a:rPr lang="en-US" altLang="ja-JP" sz="2800" dirty="0" smtClean="0"/>
                <a:t>suffix trees can be solved in linear time.</a:t>
              </a:r>
              <a:endParaRPr lang="ja-JP" altLang="en-US" sz="2800" dirty="0"/>
            </a:p>
          </p:txBody>
        </p:sp>
        <p:sp>
          <p:nvSpPr>
            <p:cNvPr id="78" name="正方形/長方形 77"/>
            <p:cNvSpPr/>
            <p:nvPr/>
          </p:nvSpPr>
          <p:spPr>
            <a:xfrm>
              <a:off x="539552" y="5301208"/>
              <a:ext cx="1584176" cy="9361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800" dirty="0" smtClean="0"/>
                <a:t>Theorem</a:t>
              </a:r>
              <a:endParaRPr lang="ja-JP" altLang="en-US" sz="2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0" y="1214422"/>
            <a:ext cx="9144000" cy="5643578"/>
          </a:xfrm>
        </p:spPr>
        <p:txBody>
          <a:bodyPr/>
          <a:lstStyle/>
          <a:p>
            <a:r>
              <a:rPr kumimoji="1" lang="en-US" altLang="ja-JP" dirty="0" smtClean="0"/>
              <a:t>We introduced suffix tour graphs which lead to </a:t>
            </a:r>
            <a:br>
              <a:rPr kumimoji="1" lang="en-US" altLang="ja-JP" dirty="0" smtClean="0"/>
            </a:br>
            <a:r>
              <a:rPr kumimoji="1" lang="en-US" altLang="ja-JP" dirty="0" smtClean="0"/>
              <a:t>the efficient solution of the reverse problem </a:t>
            </a:r>
            <a:r>
              <a:rPr kumimoji="1" lang="en-US" altLang="ja-JP" dirty="0" smtClean="0"/>
              <a:t>on </a:t>
            </a:r>
            <a:r>
              <a:rPr kumimoji="1" lang="en-US" altLang="ja-JP" dirty="0" smtClean="0"/>
              <a:t>suffix trees.</a:t>
            </a:r>
            <a:br>
              <a:rPr kumimoji="1" lang="en-US" altLang="ja-JP" dirty="0" smtClean="0"/>
            </a:br>
            <a:r>
              <a:rPr kumimoji="1" lang="en-US" altLang="ja-JP" dirty="0" smtClean="0"/>
              <a:t>(Note that it can be applied to non-binary cases.)</a:t>
            </a:r>
          </a:p>
          <a:p>
            <a:r>
              <a:rPr lang="en-US" altLang="ja-JP" dirty="0" smtClean="0"/>
              <a:t>On a binary alphabet, we </a:t>
            </a:r>
            <a:r>
              <a:rPr lang="en-US" altLang="ja-JP" dirty="0" smtClean="0"/>
              <a:t>showed that the problem can be solved in </a:t>
            </a:r>
            <a:r>
              <a:rPr lang="en-US" altLang="ja-JP" dirty="0" smtClean="0"/>
              <a:t>linear time in the input size.</a:t>
            </a:r>
            <a:endParaRPr kumimoji="1" lang="en-US" altLang="ja-JP" dirty="0" smtClean="0"/>
          </a:p>
          <a:p>
            <a:pPr lvl="2"/>
            <a:endParaRPr lang="en-US" altLang="ja-JP" dirty="0" smtClean="0"/>
          </a:p>
          <a:p>
            <a:pPr lvl="2"/>
            <a:endParaRPr lang="en-US" altLang="ja-JP" dirty="0" smtClean="0"/>
          </a:p>
          <a:p>
            <a:r>
              <a:rPr kumimoji="1" lang="en-US" altLang="ja-JP" dirty="0" smtClean="0"/>
              <a:t>What about non-binary cases?</a:t>
            </a:r>
            <a:r>
              <a:rPr kumimoji="1" lang="ja-JP" altLang="en-US" dirty="0" smtClean="0"/>
              <a:t> </a:t>
            </a:r>
            <a:r>
              <a:rPr kumimoji="1" lang="en-US" altLang="ja-JP" dirty="0" smtClean="0"/>
              <a:t/>
            </a:r>
            <a:br>
              <a:rPr kumimoji="1" lang="en-US" altLang="ja-JP" dirty="0" smtClean="0"/>
            </a:br>
            <a:r>
              <a:rPr kumimoji="1" lang="ja-JP" altLang="en-US" dirty="0" smtClean="0"/>
              <a:t>⇒</a:t>
            </a:r>
            <a:r>
              <a:rPr kumimoji="1" lang="en-US" altLang="ja-JP" dirty="0" smtClean="0"/>
              <a:t>It seems to be difficult </a:t>
            </a:r>
            <a:br>
              <a:rPr kumimoji="1" lang="en-US" altLang="ja-JP" dirty="0" smtClean="0"/>
            </a:br>
            <a:r>
              <a:rPr lang="ja-JP" altLang="en-US" dirty="0" smtClean="0">
                <a:solidFill>
                  <a:schemeClr val="bg1"/>
                </a:solidFill>
              </a:rPr>
              <a:t>⇒</a:t>
            </a:r>
            <a:r>
              <a:rPr kumimoji="1" lang="en-US" altLang="ja-JP" dirty="0" smtClean="0"/>
              <a:t>since # of labeling functions </a:t>
            </a:r>
            <a:r>
              <a:rPr kumimoji="1" lang="en-US" altLang="ja-JP" i="1" dirty="0" smtClean="0"/>
              <a:t>g</a:t>
            </a:r>
            <a:r>
              <a:rPr kumimoji="1" lang="en-US" altLang="ja-JP" dirty="0" smtClean="0"/>
              <a:t> </a:t>
            </a:r>
            <a:r>
              <a:rPr lang="en-US" altLang="ja-JP" dirty="0" smtClean="0"/>
              <a:t>increase </a:t>
            </a:r>
            <a:r>
              <a:rPr lang="en-US" altLang="ja-JP" dirty="0" err="1" smtClean="0"/>
              <a:t>combinatorially</a:t>
            </a:r>
            <a:r>
              <a:rPr lang="en-US" altLang="ja-JP" dirty="0" smtClean="0"/>
              <a:t>.</a:t>
            </a:r>
            <a:endParaRPr kumimoji="1" lang="en-US" altLang="ja-JP" dirty="0" smtClean="0"/>
          </a:p>
          <a:p>
            <a:r>
              <a:rPr lang="en-US" altLang="ja-JP" dirty="0" smtClean="0"/>
              <a:t>What about the problem in which suffix links are not given?</a:t>
            </a:r>
            <a:br>
              <a:rPr lang="en-US" altLang="ja-JP" dirty="0" smtClean="0"/>
            </a:br>
            <a:r>
              <a:rPr lang="ja-JP" altLang="en-US" dirty="0" smtClean="0"/>
              <a:t>⇒</a:t>
            </a:r>
            <a:r>
              <a:rPr lang="en-US" altLang="ja-JP" dirty="0" smtClean="0"/>
              <a:t>I do not have any idea.</a:t>
            </a:r>
            <a:endParaRPr kumimoji="1" lang="en-US" altLang="ja-JP" dirty="0" smtClean="0"/>
          </a:p>
        </p:txBody>
      </p:sp>
      <p:sp>
        <p:nvSpPr>
          <p:cNvPr id="3" name="タイトル 2"/>
          <p:cNvSpPr>
            <a:spLocks noGrp="1"/>
          </p:cNvSpPr>
          <p:nvPr>
            <p:ph type="title"/>
          </p:nvPr>
        </p:nvSpPr>
        <p:spPr/>
        <p:txBody>
          <a:bodyPr/>
          <a:lstStyle/>
          <a:p>
            <a:r>
              <a:rPr lang="en-US" altLang="ja-JP" dirty="0" smtClean="0"/>
              <a:t>Summary</a:t>
            </a:r>
            <a:endParaRPr kumimoji="1" lang="ja-JP" altLang="en-US" dirty="0"/>
          </a:p>
        </p:txBody>
      </p:sp>
      <p:sp>
        <p:nvSpPr>
          <p:cNvPr id="4" name="タイトル 2"/>
          <p:cNvSpPr txBox="1">
            <a:spLocks/>
          </p:cNvSpPr>
          <p:nvPr/>
        </p:nvSpPr>
        <p:spPr>
          <a:xfrm>
            <a:off x="246202" y="3436410"/>
            <a:ext cx="8358246" cy="92869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3600" dirty="0" smtClean="0">
                <a:effectLst>
                  <a:outerShdw blurRad="38100" dist="38100" dir="2700000" algn="tl">
                    <a:srgbClr val="000000">
                      <a:alpha val="43137"/>
                    </a:srgbClr>
                  </a:outerShdw>
                </a:effectLst>
                <a:latin typeface="Arial" pitchFamily="34" charset="0"/>
                <a:ea typeface="+mj-ea"/>
                <a:cs typeface="Arial" pitchFamily="34" charset="0"/>
              </a:rPr>
              <a:t>Open Problems</a:t>
            </a:r>
            <a:endParaRPr kumimoji="1" lang="ja-JP" altLang="en-US"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0" y="6000792"/>
            <a:ext cx="2398435" cy="857232"/>
          </a:xfrm>
          <a:prstGeom prst="rect">
            <a:avLst/>
          </a:prstGeom>
          <a:noFill/>
        </p:spPr>
      </p:pic>
      <p:pic>
        <p:nvPicPr>
          <p:cNvPr id="7"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2248499" y="6000792"/>
            <a:ext cx="2398435" cy="857232"/>
          </a:xfrm>
          <a:prstGeom prst="rect">
            <a:avLst/>
          </a:prstGeom>
          <a:noFill/>
        </p:spPr>
      </p:pic>
      <p:pic>
        <p:nvPicPr>
          <p:cNvPr id="8"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4497066" y="6000792"/>
            <a:ext cx="2398435" cy="857232"/>
          </a:xfrm>
          <a:prstGeom prst="rect">
            <a:avLst/>
          </a:prstGeom>
          <a:noFill/>
        </p:spPr>
      </p:pic>
      <p:pic>
        <p:nvPicPr>
          <p:cNvPr id="9" name="Picture 2" descr="C:\das\it\Local Settings\Temporary Internet Files\Content.IE5\LMMACKGY\MPj04000160000[1].jpg"/>
          <p:cNvPicPr>
            <a:picLocks noChangeAspect="1" noChangeArrowheads="1"/>
          </p:cNvPicPr>
          <p:nvPr/>
        </p:nvPicPr>
        <p:blipFill>
          <a:blip r:embed="rId3" cstate="print"/>
          <a:srcRect/>
          <a:stretch>
            <a:fillRect/>
          </a:stretch>
        </p:blipFill>
        <p:spPr bwMode="auto">
          <a:xfrm>
            <a:off x="6745565" y="6000792"/>
            <a:ext cx="2398435" cy="857232"/>
          </a:xfrm>
          <a:prstGeom prst="rect">
            <a:avLst/>
          </a:prstGeom>
          <a:noFill/>
        </p:spPr>
      </p:pic>
      <p:sp>
        <p:nvSpPr>
          <p:cNvPr id="3" name="コンテンツ プレースホルダ 2"/>
          <p:cNvSpPr>
            <a:spLocks noGrp="1"/>
          </p:cNvSpPr>
          <p:nvPr>
            <p:ph idx="1"/>
          </p:nvPr>
        </p:nvSpPr>
        <p:spPr>
          <a:xfrm>
            <a:off x="-181286" y="1097220"/>
            <a:ext cx="4537262" cy="5572140"/>
          </a:xfrm>
        </p:spPr>
        <p:txBody>
          <a:bodyPr/>
          <a:lstStyle/>
          <a:p>
            <a:pPr lvl="1"/>
            <a:r>
              <a:rPr lang="en-US" altLang="ja-JP" dirty="0" smtClean="0"/>
              <a:t>Border Array</a:t>
            </a:r>
            <a:endParaRPr lang="en-US" altLang="ja-JP" dirty="0" smtClean="0">
              <a:solidFill>
                <a:schemeClr val="accent1"/>
              </a:solidFill>
            </a:endParaRPr>
          </a:p>
          <a:p>
            <a:pPr lvl="2"/>
            <a:r>
              <a:rPr lang="en-US" altLang="ja-JP" dirty="0" smtClean="0"/>
              <a:t>[Franek et al., 2002]</a:t>
            </a:r>
          </a:p>
          <a:p>
            <a:pPr lvl="2"/>
            <a:r>
              <a:rPr lang="en-US" altLang="ja-JP" dirty="0" smtClean="0"/>
              <a:t>[Duval et al., 2005]</a:t>
            </a:r>
          </a:p>
          <a:p>
            <a:pPr lvl="1"/>
            <a:r>
              <a:rPr lang="en-US" altLang="ja-JP" dirty="0" smtClean="0"/>
              <a:t>Suffix Array</a:t>
            </a:r>
          </a:p>
          <a:p>
            <a:pPr lvl="2"/>
            <a:r>
              <a:rPr lang="en-US" altLang="ja-JP" dirty="0" smtClean="0"/>
              <a:t>[Duval and Lefebvre, 2002]</a:t>
            </a:r>
          </a:p>
          <a:p>
            <a:pPr lvl="2"/>
            <a:r>
              <a:rPr lang="en-US" altLang="ja-JP" dirty="0" smtClean="0"/>
              <a:t>[</a:t>
            </a:r>
            <a:r>
              <a:rPr lang="en-US" altLang="ja-JP" dirty="0" err="1" smtClean="0"/>
              <a:t>Bannai</a:t>
            </a:r>
            <a:r>
              <a:rPr lang="en-US" altLang="ja-JP" dirty="0" smtClean="0"/>
              <a:t> et al., 2003]</a:t>
            </a:r>
          </a:p>
          <a:p>
            <a:pPr lvl="2"/>
            <a:r>
              <a:rPr lang="en-US" altLang="ja-JP" dirty="0" smtClean="0"/>
              <a:t>[</a:t>
            </a:r>
            <a:r>
              <a:rPr lang="en-US" altLang="ja-JP" dirty="0" err="1" smtClean="0"/>
              <a:t>Schürmann</a:t>
            </a:r>
            <a:r>
              <a:rPr lang="en-US" dirty="0" smtClean="0"/>
              <a:t> et al.,</a:t>
            </a:r>
            <a:r>
              <a:rPr lang="ja-JP" altLang="en-US" dirty="0" smtClean="0"/>
              <a:t> </a:t>
            </a:r>
            <a:r>
              <a:rPr lang="en-US" dirty="0" smtClean="0"/>
              <a:t>2005</a:t>
            </a:r>
            <a:r>
              <a:rPr lang="en-US" altLang="ja-JP" dirty="0" smtClean="0"/>
              <a:t>]</a:t>
            </a:r>
          </a:p>
          <a:p>
            <a:pPr lvl="1"/>
            <a:r>
              <a:rPr lang="en-US" altLang="ja-JP" dirty="0" smtClean="0"/>
              <a:t>DAWG</a:t>
            </a:r>
          </a:p>
          <a:p>
            <a:pPr lvl="2"/>
            <a:r>
              <a:rPr lang="en-US" altLang="ja-JP" dirty="0" smtClean="0"/>
              <a:t>[</a:t>
            </a:r>
            <a:r>
              <a:rPr lang="en-US" altLang="ja-JP" dirty="0" err="1" smtClean="0"/>
              <a:t>Bannai</a:t>
            </a:r>
            <a:r>
              <a:rPr lang="en-US" altLang="ja-JP" dirty="0" smtClean="0"/>
              <a:t> et al., 2003]</a:t>
            </a:r>
          </a:p>
          <a:p>
            <a:pPr lvl="1">
              <a:defRPr/>
            </a:pPr>
            <a:r>
              <a:rPr lang="en-US" altLang="ja-JP" dirty="0" smtClean="0"/>
              <a:t>Parameterized Border Array</a:t>
            </a:r>
          </a:p>
          <a:p>
            <a:pPr lvl="2"/>
            <a:r>
              <a:rPr lang="en-US" altLang="ja-JP" dirty="0" smtClean="0"/>
              <a:t>[I et al., 2009] </a:t>
            </a:r>
          </a:p>
          <a:p>
            <a:pPr lvl="2"/>
            <a:r>
              <a:rPr lang="en-US" altLang="ja-JP" dirty="0" smtClean="0"/>
              <a:t>[I et al., 2010]</a:t>
            </a:r>
          </a:p>
        </p:txBody>
      </p:sp>
      <p:sp>
        <p:nvSpPr>
          <p:cNvPr id="2" name="タイトル 1"/>
          <p:cNvSpPr>
            <a:spLocks noGrp="1"/>
          </p:cNvSpPr>
          <p:nvPr>
            <p:ph type="title"/>
          </p:nvPr>
        </p:nvSpPr>
        <p:spPr/>
        <p:txBody>
          <a:bodyPr/>
          <a:lstStyle/>
          <a:p>
            <a:r>
              <a:rPr lang="en-US" altLang="ja-JP" sz="3200" dirty="0" smtClean="0"/>
              <a:t>Reverse Problems on String Data Structures</a:t>
            </a:r>
            <a:endParaRPr kumimoji="1" lang="ja-JP" altLang="en-US" sz="3200" dirty="0"/>
          </a:p>
        </p:txBody>
      </p:sp>
      <p:sp>
        <p:nvSpPr>
          <p:cNvPr id="4" name="コンテンツ プレースホルダ 2"/>
          <p:cNvSpPr txBox="1">
            <a:spLocks/>
          </p:cNvSpPr>
          <p:nvPr/>
        </p:nvSpPr>
        <p:spPr>
          <a:xfrm>
            <a:off x="4032448" y="1097220"/>
            <a:ext cx="5004048" cy="5572140"/>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
                <a:schemeClr val="tx2"/>
              </a:buClr>
              <a:buSzPct val="100000"/>
              <a:buFontTx/>
              <a:buBlip>
                <a:blip r:embed="rId4"/>
              </a:buBlip>
              <a:tabLst/>
              <a:defRPr/>
            </a:pPr>
            <a:r>
              <a:rPr lang="en-US" altLang="ja-JP" sz="2400" dirty="0" smtClean="0"/>
              <a:t>KMP Failure Function</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1143000" lvl="2" indent="-228600">
              <a:spcBef>
                <a:spcPct val="20000"/>
              </a:spcBef>
              <a:buClr>
                <a:schemeClr val="tx2">
                  <a:lumMod val="60000"/>
                  <a:lumOff val="40000"/>
                </a:schemeClr>
              </a:buClr>
              <a:buFont typeface="Arial" pitchFamily="34" charset="0"/>
              <a:buChar char="•"/>
            </a:pPr>
            <a:r>
              <a:rPr lang="en-US" altLang="ja-JP" sz="2000" dirty="0" smtClean="0"/>
              <a:t>[</a:t>
            </a:r>
            <a:r>
              <a:rPr lang="en-US" altLang="ja-JP" sz="2000" dirty="0" err="1" smtClean="0"/>
              <a:t>Gawrychowski</a:t>
            </a:r>
            <a:r>
              <a:rPr lang="en-US" altLang="ja-JP" sz="2000" dirty="0" smtClean="0"/>
              <a:t> et al., 2010]</a:t>
            </a: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Clr>
                <a:schemeClr val="tx2"/>
              </a:buClr>
              <a:buSzPct val="100000"/>
              <a:buBlip>
                <a:blip r:embed="rId4"/>
              </a:buBlip>
              <a:defRPr/>
            </a:pPr>
            <a:r>
              <a:rPr lang="en-US" altLang="ja-JP" sz="2400" dirty="0" smtClean="0"/>
              <a:t>Runs</a:t>
            </a:r>
          </a:p>
          <a:p>
            <a:pPr marL="1143000" lvl="2" indent="-228600">
              <a:spcBef>
                <a:spcPct val="20000"/>
              </a:spcBef>
              <a:buClr>
                <a:schemeClr val="tx2">
                  <a:lumMod val="60000"/>
                  <a:lumOff val="40000"/>
                </a:schemeClr>
              </a:buClr>
              <a:buFont typeface="Arial" pitchFamily="34" charset="0"/>
              <a:buChar char="•"/>
              <a:defRPr/>
            </a:pPr>
            <a:r>
              <a:rPr lang="en-US" altLang="ja-JP" sz="2000" dirty="0" smtClean="0"/>
              <a:t>[Matsubara et al., 2010]</a:t>
            </a:r>
          </a:p>
          <a:p>
            <a:pPr marL="742950" lvl="1" indent="-285750">
              <a:spcBef>
                <a:spcPct val="20000"/>
              </a:spcBef>
              <a:buClr>
                <a:schemeClr val="tx2"/>
              </a:buClr>
              <a:buSzPct val="100000"/>
              <a:buBlip>
                <a:blip r:embed="rId4"/>
              </a:buBlip>
              <a:defRPr/>
            </a:pPr>
            <a:r>
              <a:rPr lang="en-US" altLang="ja-JP" sz="2400" dirty="0" smtClean="0"/>
              <a:t>Palindromic Structure</a:t>
            </a:r>
          </a:p>
          <a:p>
            <a:pPr marL="1143000" lvl="2" indent="-228600">
              <a:spcBef>
                <a:spcPct val="20000"/>
              </a:spcBef>
              <a:buClr>
                <a:schemeClr val="tx2">
                  <a:lumMod val="60000"/>
                  <a:lumOff val="40000"/>
                </a:schemeClr>
              </a:buClr>
              <a:buFont typeface="Arial" pitchFamily="34" charset="0"/>
              <a:buChar char="•"/>
              <a:defRPr/>
            </a:pPr>
            <a:r>
              <a:rPr lang="en-US" altLang="ja-JP" sz="2000" dirty="0" smtClean="0"/>
              <a:t>[I et al., 2010]</a:t>
            </a: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Clr>
                <a:srgbClr val="1F497D"/>
              </a:buClr>
              <a:buSzPct val="100000"/>
              <a:buBlip>
                <a:blip r:embed="rId4"/>
              </a:buBlip>
            </a:pPr>
            <a:r>
              <a:rPr lang="en-US" altLang="ja-JP" sz="2400" dirty="0" smtClean="0">
                <a:solidFill>
                  <a:prstClr val="black"/>
                </a:solidFill>
              </a:rPr>
              <a:t>Prefix Table</a:t>
            </a:r>
          </a:p>
          <a:p>
            <a:pPr marL="1143000" lvl="2" indent="-228600">
              <a:spcBef>
                <a:spcPct val="20000"/>
              </a:spcBef>
              <a:buClr>
                <a:srgbClr val="1F497D">
                  <a:lumMod val="60000"/>
                  <a:lumOff val="40000"/>
                </a:srgbClr>
              </a:buClr>
              <a:buFont typeface="Arial" pitchFamily="34" charset="0"/>
              <a:buChar char="•"/>
            </a:pPr>
            <a:r>
              <a:rPr lang="en-US" altLang="ja-JP" sz="2000" dirty="0" smtClean="0">
                <a:solidFill>
                  <a:prstClr val="black"/>
                </a:solidFill>
              </a:rPr>
              <a:t>[Clement et al., 2009]</a:t>
            </a:r>
          </a:p>
          <a:p>
            <a:pPr marL="742950" lvl="1" indent="-285750">
              <a:spcBef>
                <a:spcPct val="20000"/>
              </a:spcBef>
              <a:buClr>
                <a:schemeClr val="tx2"/>
              </a:buClr>
              <a:buSzPct val="100000"/>
              <a:buBlip>
                <a:blip r:embed="rId4"/>
              </a:buBlip>
              <a:defRPr/>
            </a:pPr>
            <a:r>
              <a:rPr lang="en-US" altLang="ja-JP" sz="2400" dirty="0" smtClean="0"/>
              <a:t>Cover Array</a:t>
            </a:r>
          </a:p>
          <a:p>
            <a:pPr marL="1143000" lvl="2" indent="-228600">
              <a:spcBef>
                <a:spcPct val="20000"/>
              </a:spcBef>
              <a:buClr>
                <a:schemeClr val="tx2">
                  <a:lumMod val="60000"/>
                  <a:lumOff val="40000"/>
                </a:schemeClr>
              </a:buClr>
              <a:buFont typeface="Arial" pitchFamily="34" charset="0"/>
              <a:buChar char="•"/>
              <a:defRPr/>
            </a:pPr>
            <a:r>
              <a:rPr lang="en-US" altLang="ja-JP" sz="2000" dirty="0" smtClean="0"/>
              <a:t>[</a:t>
            </a:r>
            <a:r>
              <a:rPr lang="en-US" altLang="ja-JP" sz="2000" dirty="0" err="1" smtClean="0"/>
              <a:t>Crochemore</a:t>
            </a:r>
            <a:r>
              <a:rPr lang="en-US" altLang="ja-JP" sz="2000" dirty="0" smtClean="0"/>
              <a:t> et al., 2010]</a:t>
            </a:r>
          </a:p>
          <a:p>
            <a:pPr marL="742950" lvl="1" indent="-285750">
              <a:spcBef>
                <a:spcPct val="20000"/>
              </a:spcBef>
              <a:buClr>
                <a:srgbClr val="1F497D"/>
              </a:buClr>
              <a:buSzPct val="100000"/>
              <a:buBlip>
                <a:blip r:embed="rId4"/>
              </a:buBlip>
            </a:pPr>
            <a:r>
              <a:rPr lang="en-US" altLang="ja-JP" sz="2400" dirty="0" smtClean="0">
                <a:solidFill>
                  <a:prstClr val="black"/>
                </a:solidFill>
              </a:rPr>
              <a:t>LPF Table</a:t>
            </a:r>
          </a:p>
          <a:p>
            <a:pPr marL="1143000" lvl="2" indent="-228600">
              <a:spcBef>
                <a:spcPct val="20000"/>
              </a:spcBef>
              <a:buClr>
                <a:srgbClr val="1F497D">
                  <a:lumMod val="60000"/>
                  <a:lumOff val="40000"/>
                </a:srgbClr>
              </a:buClr>
              <a:buFont typeface="Arial" pitchFamily="34" charset="0"/>
              <a:buChar char="•"/>
            </a:pPr>
            <a:r>
              <a:rPr lang="en-US" altLang="ja-JP" sz="2000" dirty="0" smtClean="0">
                <a:solidFill>
                  <a:prstClr val="black"/>
                </a:solidFill>
              </a:rPr>
              <a:t>[He et al., 2011]</a:t>
            </a:r>
          </a:p>
        </p:txBody>
      </p:sp>
      <p:sp>
        <p:nvSpPr>
          <p:cNvPr id="5" name="正方形/長方形 4"/>
          <p:cNvSpPr/>
          <p:nvPr/>
        </p:nvSpPr>
        <p:spPr>
          <a:xfrm>
            <a:off x="0" y="5949280"/>
            <a:ext cx="9144000" cy="648072"/>
          </a:xfrm>
          <a:prstGeom prst="rect">
            <a:avLst/>
          </a:prstGeom>
          <a:solidFill>
            <a:schemeClr val="accent6">
              <a:lumMod val="20000"/>
              <a:lumOff val="80000"/>
            </a:schemeClr>
          </a:solid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3200" dirty="0" smtClean="0">
                <a:solidFill>
                  <a:prstClr val="black"/>
                </a:solidFill>
                <a:latin typeface="Times New Roman" pitchFamily="18" charset="0"/>
                <a:cs typeface="Times New Roman" pitchFamily="18" charset="0"/>
              </a:rPr>
              <a:t>We consider the reverse problem </a:t>
            </a:r>
            <a:r>
              <a:rPr lang="en-US" altLang="ja-JP" sz="3200" dirty="0" smtClean="0">
                <a:solidFill>
                  <a:prstClr val="black"/>
                </a:solidFill>
                <a:latin typeface="Times New Roman" pitchFamily="18" charset="0"/>
                <a:cs typeface="Times New Roman" pitchFamily="18" charset="0"/>
              </a:rPr>
              <a:t>on </a:t>
            </a:r>
            <a:r>
              <a:rPr lang="en-US" altLang="ja-JP" sz="3200" dirty="0" smtClean="0">
                <a:solidFill>
                  <a:prstClr val="black"/>
                </a:solidFill>
                <a:latin typeface="Times New Roman" pitchFamily="18" charset="0"/>
                <a:cs typeface="Times New Roman" pitchFamily="18" charset="0"/>
              </a:rPr>
              <a:t>suffix trees.</a:t>
            </a:r>
            <a:endParaRPr lang="en-US" altLang="ja-JP" sz="3200" dirty="0" smtClean="0">
              <a:solidFill>
                <a:schemeClr val="tx1"/>
              </a:solidFill>
              <a:latin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r>
              <a:rPr lang="en-US" altLang="ja-JP" dirty="0" smtClean="0"/>
              <a:t>Compute a string which realizes this tree and links.</a:t>
            </a:r>
            <a:endParaRPr kumimoji="1" lang="ja-JP" altLang="en-US" dirty="0"/>
          </a:p>
        </p:txBody>
      </p:sp>
      <p:sp>
        <p:nvSpPr>
          <p:cNvPr id="3" name="タイトル 2"/>
          <p:cNvSpPr>
            <a:spLocks noGrp="1"/>
          </p:cNvSpPr>
          <p:nvPr>
            <p:ph type="title"/>
          </p:nvPr>
        </p:nvSpPr>
        <p:spPr/>
        <p:txBody>
          <a:bodyPr/>
          <a:lstStyle/>
          <a:p>
            <a:r>
              <a:rPr lang="en-US" altLang="ja-JP" dirty="0" smtClean="0"/>
              <a:t>Exercise?</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r>
              <a:rPr lang="en-US" altLang="ja-JP" dirty="0" smtClean="0"/>
              <a:t>These labels are determined uniquely.</a:t>
            </a:r>
            <a:endParaRPr lang="ja-JP" altLang="en-US" dirty="0" smtClean="0"/>
          </a:p>
        </p:txBody>
      </p:sp>
      <p:sp>
        <p:nvSpPr>
          <p:cNvPr id="3" name="タイトル 2"/>
          <p:cNvSpPr>
            <a:spLocks noGrp="1"/>
          </p:cNvSpPr>
          <p:nvPr>
            <p:ph type="title"/>
          </p:nvPr>
        </p:nvSpPr>
        <p:spPr/>
        <p:txBody>
          <a:bodyPr/>
          <a:lstStyle/>
          <a:p>
            <a:r>
              <a:rPr lang="en-US" altLang="ja-JP" dirty="0" smtClean="0"/>
              <a:t>Hints</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115616" y="1988840"/>
            <a:ext cx="300082" cy="369332"/>
          </a:xfrm>
          <a:prstGeom prst="rect">
            <a:avLst/>
          </a:prstGeom>
        </p:spPr>
        <p:txBody>
          <a:bodyPr wrap="none">
            <a:spAutoFit/>
          </a:bodyPr>
          <a:lstStyle/>
          <a:p>
            <a:r>
              <a:rPr lang="en-US" altLang="ja-JP" dirty="0" smtClean="0"/>
              <a:t>$</a:t>
            </a:r>
            <a:endParaRPr lang="ja-JP" altLang="en-US" dirty="0"/>
          </a:p>
        </p:txBody>
      </p:sp>
      <p:sp>
        <p:nvSpPr>
          <p:cNvPr id="65" name="正方形/長方形 64"/>
          <p:cNvSpPr/>
          <p:nvPr/>
        </p:nvSpPr>
        <p:spPr>
          <a:xfrm>
            <a:off x="2915816" y="2267580"/>
            <a:ext cx="287258" cy="369332"/>
          </a:xfrm>
          <a:prstGeom prst="rect">
            <a:avLst/>
          </a:prstGeom>
        </p:spPr>
        <p:txBody>
          <a:bodyPr wrap="none">
            <a:spAutoFit/>
          </a:bodyPr>
          <a:lstStyle/>
          <a:p>
            <a:r>
              <a:rPr lang="en-US" altLang="ja-JP" dirty="0" smtClean="0"/>
              <a:t>a</a:t>
            </a:r>
            <a:endParaRPr lang="ja-JP" altLang="en-US" dirty="0"/>
          </a:p>
        </p:txBody>
      </p:sp>
      <p:sp>
        <p:nvSpPr>
          <p:cNvPr id="75" name="正方形/長方形 74"/>
          <p:cNvSpPr/>
          <p:nvPr/>
        </p:nvSpPr>
        <p:spPr>
          <a:xfrm>
            <a:off x="3851920" y="2267580"/>
            <a:ext cx="300082" cy="369332"/>
          </a:xfrm>
          <a:prstGeom prst="rect">
            <a:avLst/>
          </a:prstGeom>
        </p:spPr>
        <p:txBody>
          <a:bodyPr wrap="none">
            <a:spAutoFit/>
          </a:bodyPr>
          <a:lstStyle/>
          <a:p>
            <a:r>
              <a:rPr lang="en-US" altLang="ja-JP" dirty="0" smtClean="0"/>
              <a:t>b</a:t>
            </a:r>
            <a:endParaRPr lang="ja-JP" altLang="en-US" dirty="0"/>
          </a:p>
        </p:txBody>
      </p:sp>
      <p:sp>
        <p:nvSpPr>
          <p:cNvPr id="76" name="正方形/長方形 75"/>
          <p:cNvSpPr/>
          <p:nvPr/>
        </p:nvSpPr>
        <p:spPr>
          <a:xfrm>
            <a:off x="2195736" y="2987660"/>
            <a:ext cx="287258" cy="369332"/>
          </a:xfrm>
          <a:prstGeom prst="rect">
            <a:avLst/>
          </a:prstGeom>
        </p:spPr>
        <p:txBody>
          <a:bodyPr wrap="none">
            <a:spAutoFit/>
          </a:bodyPr>
          <a:lstStyle/>
          <a:p>
            <a:r>
              <a:rPr lang="en-US" altLang="ja-JP" dirty="0" smtClean="0"/>
              <a:t>a</a:t>
            </a:r>
            <a:endParaRPr lang="ja-JP" altLang="en-US" dirty="0"/>
          </a:p>
        </p:txBody>
      </p:sp>
      <p:sp>
        <p:nvSpPr>
          <p:cNvPr id="77" name="正方形/長方形 76"/>
          <p:cNvSpPr/>
          <p:nvPr/>
        </p:nvSpPr>
        <p:spPr>
          <a:xfrm>
            <a:off x="2771800" y="2987660"/>
            <a:ext cx="300082" cy="369332"/>
          </a:xfrm>
          <a:prstGeom prst="rect">
            <a:avLst/>
          </a:prstGeom>
        </p:spPr>
        <p:txBody>
          <a:bodyPr wrap="none">
            <a:spAutoFit/>
          </a:bodyPr>
          <a:lstStyle/>
          <a:p>
            <a:r>
              <a:rPr lang="en-US" altLang="ja-JP" dirty="0" smtClean="0"/>
              <a:t>b</a:t>
            </a:r>
            <a:endParaRPr lang="ja-JP" altLang="en-US" dirty="0"/>
          </a:p>
        </p:txBody>
      </p:sp>
      <p:sp>
        <p:nvSpPr>
          <p:cNvPr id="78" name="正方形/長方形 77"/>
          <p:cNvSpPr/>
          <p:nvPr/>
        </p:nvSpPr>
        <p:spPr>
          <a:xfrm>
            <a:off x="1260406" y="3573016"/>
            <a:ext cx="287258" cy="369332"/>
          </a:xfrm>
          <a:prstGeom prst="rect">
            <a:avLst/>
          </a:prstGeom>
        </p:spPr>
        <p:txBody>
          <a:bodyPr wrap="none">
            <a:spAutoFit/>
          </a:bodyPr>
          <a:lstStyle/>
          <a:p>
            <a:r>
              <a:rPr lang="en-US" altLang="ja-JP" dirty="0" smtClean="0"/>
              <a:t>a</a:t>
            </a:r>
            <a:endParaRPr lang="ja-JP" altLang="en-US" dirty="0"/>
          </a:p>
        </p:txBody>
      </p:sp>
      <p:sp>
        <p:nvSpPr>
          <p:cNvPr id="79" name="正方形/長方形 78"/>
          <p:cNvSpPr/>
          <p:nvPr/>
        </p:nvSpPr>
        <p:spPr>
          <a:xfrm>
            <a:off x="1823646" y="3573016"/>
            <a:ext cx="300082" cy="369332"/>
          </a:xfrm>
          <a:prstGeom prst="rect">
            <a:avLst/>
          </a:prstGeom>
        </p:spPr>
        <p:txBody>
          <a:bodyPr wrap="none">
            <a:spAutoFit/>
          </a:bodyPr>
          <a:lstStyle/>
          <a:p>
            <a:r>
              <a:rPr lang="en-US" altLang="ja-JP" dirty="0" smtClean="0"/>
              <a:t>b</a:t>
            </a:r>
            <a:endParaRPr lang="ja-JP" altLang="en-US" dirty="0"/>
          </a:p>
        </p:txBody>
      </p:sp>
      <p:sp>
        <p:nvSpPr>
          <p:cNvPr id="80" name="正方形/長方形 79"/>
          <p:cNvSpPr/>
          <p:nvPr/>
        </p:nvSpPr>
        <p:spPr>
          <a:xfrm>
            <a:off x="4572774" y="3563724"/>
            <a:ext cx="287258" cy="369332"/>
          </a:xfrm>
          <a:prstGeom prst="rect">
            <a:avLst/>
          </a:prstGeom>
        </p:spPr>
        <p:txBody>
          <a:bodyPr wrap="none">
            <a:spAutoFit/>
          </a:bodyPr>
          <a:lstStyle/>
          <a:p>
            <a:r>
              <a:rPr lang="en-US" altLang="ja-JP" dirty="0" smtClean="0"/>
              <a:t>a</a:t>
            </a:r>
            <a:endParaRPr lang="ja-JP" altLang="en-US" dirty="0"/>
          </a:p>
        </p:txBody>
      </p:sp>
      <p:sp>
        <p:nvSpPr>
          <p:cNvPr id="81" name="正方形/長方形 80"/>
          <p:cNvSpPr/>
          <p:nvPr/>
        </p:nvSpPr>
        <p:spPr>
          <a:xfrm>
            <a:off x="5220846" y="3563724"/>
            <a:ext cx="300082" cy="369332"/>
          </a:xfrm>
          <a:prstGeom prst="rect">
            <a:avLst/>
          </a:prstGeom>
        </p:spPr>
        <p:txBody>
          <a:bodyPr wrap="none">
            <a:spAutoFit/>
          </a:bodyPr>
          <a:lstStyle/>
          <a:p>
            <a:r>
              <a:rPr lang="en-US" altLang="ja-JP" dirty="0" smtClean="0"/>
              <a:t>b</a:t>
            </a:r>
            <a:endParaRPr lang="ja-JP" altLang="en-US" dirty="0"/>
          </a:p>
        </p:txBody>
      </p:sp>
      <p:sp>
        <p:nvSpPr>
          <p:cNvPr id="82" name="正方形/長方形 81"/>
          <p:cNvSpPr/>
          <p:nvPr/>
        </p:nvSpPr>
        <p:spPr>
          <a:xfrm>
            <a:off x="2555776" y="4355812"/>
            <a:ext cx="287258" cy="369332"/>
          </a:xfrm>
          <a:prstGeom prst="rect">
            <a:avLst/>
          </a:prstGeom>
        </p:spPr>
        <p:txBody>
          <a:bodyPr wrap="none">
            <a:spAutoFit/>
          </a:bodyPr>
          <a:lstStyle/>
          <a:p>
            <a:r>
              <a:rPr lang="en-US" altLang="ja-JP" dirty="0" smtClean="0"/>
              <a:t>a</a:t>
            </a:r>
            <a:endParaRPr lang="ja-JP" altLang="en-US" dirty="0"/>
          </a:p>
        </p:txBody>
      </p:sp>
      <p:sp>
        <p:nvSpPr>
          <p:cNvPr id="83" name="正方形/長方形 82"/>
          <p:cNvSpPr/>
          <p:nvPr/>
        </p:nvSpPr>
        <p:spPr>
          <a:xfrm>
            <a:off x="3348638" y="4355812"/>
            <a:ext cx="300082" cy="369332"/>
          </a:xfrm>
          <a:prstGeom prst="rect">
            <a:avLst/>
          </a:prstGeom>
        </p:spPr>
        <p:txBody>
          <a:bodyPr wrap="none">
            <a:spAutoFit/>
          </a:bodyPr>
          <a:lstStyle/>
          <a:p>
            <a:r>
              <a:rPr lang="en-US" altLang="ja-JP" dirty="0" smtClean="0"/>
              <a:t>b</a:t>
            </a:r>
            <a:endParaRPr lang="ja-JP" altLang="en-US" dirty="0"/>
          </a:p>
        </p:txBody>
      </p:sp>
      <p:sp>
        <p:nvSpPr>
          <p:cNvPr id="84" name="正方形/長方形 83"/>
          <p:cNvSpPr/>
          <p:nvPr/>
        </p:nvSpPr>
        <p:spPr>
          <a:xfrm>
            <a:off x="4283968" y="4355812"/>
            <a:ext cx="287258" cy="369332"/>
          </a:xfrm>
          <a:prstGeom prst="rect">
            <a:avLst/>
          </a:prstGeom>
        </p:spPr>
        <p:txBody>
          <a:bodyPr wrap="none">
            <a:spAutoFit/>
          </a:bodyPr>
          <a:lstStyle/>
          <a:p>
            <a:r>
              <a:rPr lang="en-US" altLang="ja-JP" dirty="0" smtClean="0"/>
              <a:t>a</a:t>
            </a:r>
            <a:endParaRPr lang="ja-JP" altLang="en-US" dirty="0"/>
          </a:p>
        </p:txBody>
      </p:sp>
      <p:sp>
        <p:nvSpPr>
          <p:cNvPr id="85" name="正方形/長方形 84"/>
          <p:cNvSpPr/>
          <p:nvPr/>
        </p:nvSpPr>
        <p:spPr>
          <a:xfrm>
            <a:off x="4860032" y="4355812"/>
            <a:ext cx="300082" cy="369332"/>
          </a:xfrm>
          <a:prstGeom prst="rect">
            <a:avLst/>
          </a:prstGeom>
        </p:spPr>
        <p:txBody>
          <a:bodyPr wrap="none">
            <a:spAutoFit/>
          </a:bodyPr>
          <a:lstStyle/>
          <a:p>
            <a:r>
              <a:rPr lang="en-US" altLang="ja-JP" dirty="0" smtClean="0"/>
              <a:t>b</a:t>
            </a:r>
            <a:endParaRPr lang="ja-JP" altLang="en-US" dirty="0"/>
          </a:p>
        </p:txBody>
      </p:sp>
      <p:sp>
        <p:nvSpPr>
          <p:cNvPr id="86" name="正方形/長方形 85"/>
          <p:cNvSpPr/>
          <p:nvPr/>
        </p:nvSpPr>
        <p:spPr>
          <a:xfrm>
            <a:off x="3996710" y="4355812"/>
            <a:ext cx="300082" cy="369332"/>
          </a:xfrm>
          <a:prstGeom prst="rect">
            <a:avLst/>
          </a:prstGeom>
        </p:spPr>
        <p:txBody>
          <a:bodyPr wrap="none">
            <a:spAutoFit/>
          </a:bodyPr>
          <a:lstStyle/>
          <a:p>
            <a:r>
              <a:rPr lang="en-US" altLang="ja-JP" dirty="0" smtClean="0"/>
              <a:t>$</a:t>
            </a:r>
            <a:endParaRPr lang="ja-JP" altLang="en-US" dirty="0"/>
          </a:p>
        </p:txBody>
      </p:sp>
      <p:sp>
        <p:nvSpPr>
          <p:cNvPr id="87" name="正方形/長方形 86"/>
          <p:cNvSpPr/>
          <p:nvPr/>
        </p:nvSpPr>
        <p:spPr>
          <a:xfrm>
            <a:off x="2411760" y="5147900"/>
            <a:ext cx="287258" cy="369332"/>
          </a:xfrm>
          <a:prstGeom prst="rect">
            <a:avLst/>
          </a:prstGeom>
        </p:spPr>
        <p:txBody>
          <a:bodyPr wrap="none">
            <a:spAutoFit/>
          </a:bodyPr>
          <a:lstStyle/>
          <a:p>
            <a:r>
              <a:rPr lang="en-US" altLang="ja-JP" dirty="0" smtClean="0"/>
              <a:t>a</a:t>
            </a:r>
            <a:endParaRPr lang="ja-JP" altLang="en-US" dirty="0"/>
          </a:p>
        </p:txBody>
      </p:sp>
      <p:sp>
        <p:nvSpPr>
          <p:cNvPr id="88" name="正方形/長方形 87"/>
          <p:cNvSpPr/>
          <p:nvPr/>
        </p:nvSpPr>
        <p:spPr>
          <a:xfrm>
            <a:off x="898818" y="5147900"/>
            <a:ext cx="287258" cy="369332"/>
          </a:xfrm>
          <a:prstGeom prst="rect">
            <a:avLst/>
          </a:prstGeom>
        </p:spPr>
        <p:txBody>
          <a:bodyPr wrap="none">
            <a:spAutoFit/>
          </a:bodyPr>
          <a:lstStyle/>
          <a:p>
            <a:r>
              <a:rPr lang="en-US" altLang="ja-JP" dirty="0" smtClean="0"/>
              <a:t>a</a:t>
            </a:r>
            <a:endParaRPr lang="ja-JP" altLang="en-US" dirty="0"/>
          </a:p>
        </p:txBody>
      </p:sp>
      <p:sp>
        <p:nvSpPr>
          <p:cNvPr id="89" name="正方形/長方形 88"/>
          <p:cNvSpPr/>
          <p:nvPr/>
        </p:nvSpPr>
        <p:spPr>
          <a:xfrm>
            <a:off x="1474882" y="5147900"/>
            <a:ext cx="300082" cy="369332"/>
          </a:xfrm>
          <a:prstGeom prst="rect">
            <a:avLst/>
          </a:prstGeom>
        </p:spPr>
        <p:txBody>
          <a:bodyPr wrap="none">
            <a:spAutoFit/>
          </a:bodyPr>
          <a:lstStyle/>
          <a:p>
            <a:r>
              <a:rPr lang="en-US" altLang="ja-JP" dirty="0" smtClean="0"/>
              <a:t>b</a:t>
            </a:r>
            <a:endParaRPr lang="ja-JP" altLang="en-US" dirty="0"/>
          </a:p>
        </p:txBody>
      </p:sp>
      <p:sp>
        <p:nvSpPr>
          <p:cNvPr id="92" name="正方形/長方形 91"/>
          <p:cNvSpPr/>
          <p:nvPr/>
        </p:nvSpPr>
        <p:spPr>
          <a:xfrm>
            <a:off x="2975774" y="5147900"/>
            <a:ext cx="300082" cy="369332"/>
          </a:xfrm>
          <a:prstGeom prst="rect">
            <a:avLst/>
          </a:prstGeom>
        </p:spPr>
        <p:txBody>
          <a:bodyPr wrap="none">
            <a:spAutoFit/>
          </a:bodyPr>
          <a:lstStyle/>
          <a:p>
            <a:r>
              <a:rPr lang="en-US" altLang="ja-JP" dirty="0" smtClean="0"/>
              <a:t>b</a:t>
            </a:r>
            <a:endParaRPr lang="ja-JP" altLang="en-US" dirty="0"/>
          </a:p>
        </p:txBody>
      </p:sp>
      <p:sp>
        <p:nvSpPr>
          <p:cNvPr id="93" name="正方形/長方形 92"/>
          <p:cNvSpPr/>
          <p:nvPr/>
        </p:nvSpPr>
        <p:spPr>
          <a:xfrm>
            <a:off x="2039670" y="5147900"/>
            <a:ext cx="300082" cy="369332"/>
          </a:xfrm>
          <a:prstGeom prst="rect">
            <a:avLst/>
          </a:prstGeom>
        </p:spPr>
        <p:txBody>
          <a:bodyPr wrap="none">
            <a:spAutoFit/>
          </a:bodyPr>
          <a:lstStyle/>
          <a:p>
            <a:r>
              <a:rPr lang="en-US" altLang="ja-JP" dirty="0" smtClean="0"/>
              <a:t>$</a:t>
            </a:r>
            <a:endParaRPr lang="ja-JP" altLang="en-US" dirty="0"/>
          </a:p>
        </p:txBody>
      </p:sp>
      <p:sp>
        <p:nvSpPr>
          <p:cNvPr id="99" name="正方形/長方形 98"/>
          <p:cNvSpPr/>
          <p:nvPr/>
        </p:nvSpPr>
        <p:spPr>
          <a:xfrm>
            <a:off x="1115616" y="2915652"/>
            <a:ext cx="300082" cy="369332"/>
          </a:xfrm>
          <a:prstGeom prst="rect">
            <a:avLst/>
          </a:prstGeom>
        </p:spPr>
        <p:txBody>
          <a:bodyPr wrap="none">
            <a:spAutoFit/>
          </a:bodyPr>
          <a:lstStyle/>
          <a:p>
            <a:r>
              <a:rPr lang="en-US" altLang="ja-JP" dirty="0" smtClean="0"/>
              <a:t>$</a:t>
            </a:r>
            <a:endParaRPr lang="ja-JP" altLang="en-US" dirty="0"/>
          </a:p>
        </p:txBody>
      </p:sp>
      <p:sp>
        <p:nvSpPr>
          <p:cNvPr id="100" name="正方形/長方形 99"/>
          <p:cNvSpPr/>
          <p:nvPr/>
        </p:nvSpPr>
        <p:spPr>
          <a:xfrm>
            <a:off x="1115616" y="3275692"/>
            <a:ext cx="300082" cy="369332"/>
          </a:xfrm>
          <a:prstGeom prst="rect">
            <a:avLst/>
          </a:prstGeom>
        </p:spPr>
        <p:txBody>
          <a:bodyPr wrap="none">
            <a:spAutoFit/>
          </a:bodyPr>
          <a:lstStyle/>
          <a:p>
            <a:r>
              <a:rPr lang="en-US" altLang="ja-JP" dirty="0" smtClean="0"/>
              <a:t>$</a:t>
            </a:r>
            <a:endParaRPr lang="ja-JP" alt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r>
              <a:rPr lang="en-US" altLang="ja-JP" dirty="0" smtClean="0"/>
              <a:t>Compute a string which realizes this tree and links.</a:t>
            </a:r>
            <a:endParaRPr kumimoji="1" lang="ja-JP" altLang="en-US" dirty="0"/>
          </a:p>
        </p:txBody>
      </p:sp>
      <p:sp>
        <p:nvSpPr>
          <p:cNvPr id="3" name="タイトル 2"/>
          <p:cNvSpPr>
            <a:spLocks noGrp="1"/>
          </p:cNvSpPr>
          <p:nvPr>
            <p:ph type="title"/>
          </p:nvPr>
        </p:nvSpPr>
        <p:spPr/>
        <p:txBody>
          <a:bodyPr/>
          <a:lstStyle/>
          <a:p>
            <a:r>
              <a:rPr lang="en-US" altLang="ja-JP" dirty="0" smtClean="0"/>
              <a:t>Exercise?</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nvGrpSpPr>
          <p:cNvPr id="61" name="グループ化 225"/>
          <p:cNvGrpSpPr/>
          <p:nvPr/>
        </p:nvGrpSpPr>
        <p:grpSpPr>
          <a:xfrm>
            <a:off x="5724128" y="3861048"/>
            <a:ext cx="3312368" cy="1159679"/>
            <a:chOff x="5724128" y="4005064"/>
            <a:chExt cx="3312368" cy="1159679"/>
          </a:xfrm>
        </p:grpSpPr>
        <p:sp>
          <p:nvSpPr>
            <p:cNvPr id="62" name="右矢印 61"/>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6543506" y="4149080"/>
              <a:ext cx="2492990" cy="1015663"/>
            </a:xfrm>
            <a:prstGeom prst="rect">
              <a:avLst/>
            </a:prstGeom>
            <a:noFill/>
          </p:spPr>
          <p:txBody>
            <a:bodyPr wrap="none" rtlCol="0">
              <a:spAutoFit/>
            </a:bodyPr>
            <a:lstStyle/>
            <a:p>
              <a:r>
                <a:rPr kumimoji="1" lang="en-US" altLang="ja-JP" sz="2000" dirty="0" err="1" smtClean="0">
                  <a:latin typeface="Courier New" pitchFamily="49" charset="0"/>
                  <a:cs typeface="Courier New" pitchFamily="49" charset="0"/>
                </a:rPr>
                <a:t>babaabaaababaa</a:t>
              </a:r>
              <a:r>
                <a:rPr lang="en-US" altLang="ja-JP" sz="2000" dirty="0" smtClean="0">
                  <a:latin typeface="Courier New" pitchFamily="49" charset="0"/>
                  <a:cs typeface="Courier New" pitchFamily="49" charset="0"/>
                </a:rPr>
                <a:t>$</a:t>
              </a:r>
              <a:br>
                <a:rPr lang="en-US" altLang="ja-JP" sz="2000" dirty="0" smtClean="0">
                  <a:latin typeface="Courier New" pitchFamily="49" charset="0"/>
                  <a:cs typeface="Courier New" pitchFamily="49" charset="0"/>
                </a:rPr>
              </a:br>
              <a:r>
                <a:rPr lang="en-US" altLang="ja-JP" sz="2000" dirty="0" err="1" smtClean="0">
                  <a:latin typeface="Courier New" pitchFamily="49" charset="0"/>
                  <a:cs typeface="Courier New" pitchFamily="49" charset="0"/>
                </a:rPr>
                <a:t>babaababaaabaa</a:t>
              </a:r>
              <a:r>
                <a:rPr lang="en-US" altLang="ja-JP" sz="2000" dirty="0" smtClean="0">
                  <a:latin typeface="Courier New" pitchFamily="49" charset="0"/>
                  <a:cs typeface="Courier New" pitchFamily="49" charset="0"/>
                </a:rPr>
                <a:t>$</a:t>
              </a:r>
              <a:br>
                <a:rPr lang="en-US" altLang="ja-JP" sz="2000" dirty="0" smtClean="0">
                  <a:latin typeface="Courier New" pitchFamily="49" charset="0"/>
                  <a:cs typeface="Courier New" pitchFamily="49" charset="0"/>
                </a:rPr>
              </a:br>
              <a:r>
                <a:rPr lang="en-US" altLang="ja-JP" sz="2000" dirty="0" err="1" smtClean="0">
                  <a:latin typeface="Courier New" pitchFamily="49" charset="0"/>
                  <a:cs typeface="Courier New" pitchFamily="49" charset="0"/>
                </a:rPr>
                <a:t>babaaababaabaa</a:t>
              </a:r>
              <a:r>
                <a:rPr lang="en-US" altLang="ja-JP" sz="2000" dirty="0" smtClean="0">
                  <a:latin typeface="Courier New" pitchFamily="49" charset="0"/>
                  <a:cs typeface="Courier New" pitchFamily="49" charset="0"/>
                </a:rPr>
                <a:t>$</a:t>
              </a:r>
              <a:endParaRPr lang="ja-JP" altLang="en-US" sz="2000" dirty="0" smtClean="0">
                <a:latin typeface="Courier New" pitchFamily="49" charset="0"/>
                <a:cs typeface="Courier New" pitchFamily="49"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en-US" altLang="ja-JP" dirty="0" smtClean="0"/>
              <a:t>Ex</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115616" y="1988840"/>
            <a:ext cx="300082" cy="369332"/>
          </a:xfrm>
          <a:prstGeom prst="rect">
            <a:avLst/>
          </a:prstGeom>
        </p:spPr>
        <p:txBody>
          <a:bodyPr wrap="none">
            <a:spAutoFit/>
          </a:bodyPr>
          <a:lstStyle/>
          <a:p>
            <a:r>
              <a:rPr lang="en-US" altLang="ja-JP" dirty="0" smtClean="0"/>
              <a:t>$</a:t>
            </a:r>
            <a:endParaRPr lang="ja-JP" altLang="en-US" dirty="0"/>
          </a:p>
        </p:txBody>
      </p:sp>
      <p:sp>
        <p:nvSpPr>
          <p:cNvPr id="65" name="正方形/長方形 64"/>
          <p:cNvSpPr/>
          <p:nvPr/>
        </p:nvSpPr>
        <p:spPr>
          <a:xfrm>
            <a:off x="2915816" y="2267580"/>
            <a:ext cx="287258" cy="369332"/>
          </a:xfrm>
          <a:prstGeom prst="rect">
            <a:avLst/>
          </a:prstGeom>
        </p:spPr>
        <p:txBody>
          <a:bodyPr wrap="none">
            <a:spAutoFit/>
          </a:bodyPr>
          <a:lstStyle/>
          <a:p>
            <a:r>
              <a:rPr lang="en-US" altLang="ja-JP" dirty="0" smtClean="0"/>
              <a:t>a</a:t>
            </a:r>
            <a:endParaRPr lang="ja-JP" altLang="en-US" dirty="0"/>
          </a:p>
        </p:txBody>
      </p:sp>
      <p:sp>
        <p:nvSpPr>
          <p:cNvPr id="75" name="正方形/長方形 74"/>
          <p:cNvSpPr/>
          <p:nvPr/>
        </p:nvSpPr>
        <p:spPr>
          <a:xfrm>
            <a:off x="3851920" y="2267580"/>
            <a:ext cx="300082" cy="369332"/>
          </a:xfrm>
          <a:prstGeom prst="rect">
            <a:avLst/>
          </a:prstGeom>
        </p:spPr>
        <p:txBody>
          <a:bodyPr wrap="none">
            <a:spAutoFit/>
          </a:bodyPr>
          <a:lstStyle/>
          <a:p>
            <a:r>
              <a:rPr lang="en-US" altLang="ja-JP" dirty="0" smtClean="0"/>
              <a:t>b</a:t>
            </a:r>
            <a:endParaRPr lang="ja-JP" altLang="en-US" dirty="0"/>
          </a:p>
        </p:txBody>
      </p:sp>
      <p:sp>
        <p:nvSpPr>
          <p:cNvPr id="76" name="正方形/長方形 75"/>
          <p:cNvSpPr/>
          <p:nvPr/>
        </p:nvSpPr>
        <p:spPr>
          <a:xfrm>
            <a:off x="2195736" y="2987660"/>
            <a:ext cx="287258" cy="369332"/>
          </a:xfrm>
          <a:prstGeom prst="rect">
            <a:avLst/>
          </a:prstGeom>
        </p:spPr>
        <p:txBody>
          <a:bodyPr wrap="none">
            <a:spAutoFit/>
          </a:bodyPr>
          <a:lstStyle/>
          <a:p>
            <a:r>
              <a:rPr lang="en-US" altLang="ja-JP" dirty="0" smtClean="0"/>
              <a:t>a</a:t>
            </a:r>
            <a:endParaRPr lang="ja-JP" altLang="en-US" dirty="0"/>
          </a:p>
        </p:txBody>
      </p:sp>
      <p:sp>
        <p:nvSpPr>
          <p:cNvPr id="77" name="正方形/長方形 76"/>
          <p:cNvSpPr/>
          <p:nvPr/>
        </p:nvSpPr>
        <p:spPr>
          <a:xfrm>
            <a:off x="2771800" y="2987660"/>
            <a:ext cx="300082" cy="369332"/>
          </a:xfrm>
          <a:prstGeom prst="rect">
            <a:avLst/>
          </a:prstGeom>
        </p:spPr>
        <p:txBody>
          <a:bodyPr wrap="none">
            <a:spAutoFit/>
          </a:bodyPr>
          <a:lstStyle/>
          <a:p>
            <a:r>
              <a:rPr lang="en-US" altLang="ja-JP" dirty="0" smtClean="0"/>
              <a:t>b</a:t>
            </a:r>
            <a:endParaRPr lang="ja-JP" altLang="en-US" dirty="0"/>
          </a:p>
        </p:txBody>
      </p:sp>
      <p:sp>
        <p:nvSpPr>
          <p:cNvPr id="78" name="正方形/長方形 77"/>
          <p:cNvSpPr/>
          <p:nvPr/>
        </p:nvSpPr>
        <p:spPr>
          <a:xfrm>
            <a:off x="1260406" y="3573016"/>
            <a:ext cx="287258" cy="369332"/>
          </a:xfrm>
          <a:prstGeom prst="rect">
            <a:avLst/>
          </a:prstGeom>
        </p:spPr>
        <p:txBody>
          <a:bodyPr wrap="none">
            <a:spAutoFit/>
          </a:bodyPr>
          <a:lstStyle/>
          <a:p>
            <a:r>
              <a:rPr lang="en-US" altLang="ja-JP" dirty="0" smtClean="0"/>
              <a:t>a</a:t>
            </a:r>
            <a:endParaRPr lang="ja-JP" altLang="en-US" dirty="0"/>
          </a:p>
        </p:txBody>
      </p:sp>
      <p:sp>
        <p:nvSpPr>
          <p:cNvPr id="79" name="正方形/長方形 78"/>
          <p:cNvSpPr/>
          <p:nvPr/>
        </p:nvSpPr>
        <p:spPr>
          <a:xfrm>
            <a:off x="1823646" y="3573016"/>
            <a:ext cx="300082" cy="369332"/>
          </a:xfrm>
          <a:prstGeom prst="rect">
            <a:avLst/>
          </a:prstGeom>
        </p:spPr>
        <p:txBody>
          <a:bodyPr wrap="none">
            <a:spAutoFit/>
          </a:bodyPr>
          <a:lstStyle/>
          <a:p>
            <a:r>
              <a:rPr lang="en-US" altLang="ja-JP" dirty="0" smtClean="0"/>
              <a:t>b</a:t>
            </a:r>
            <a:endParaRPr lang="ja-JP" altLang="en-US" dirty="0"/>
          </a:p>
        </p:txBody>
      </p:sp>
      <p:sp>
        <p:nvSpPr>
          <p:cNvPr id="80" name="正方形/長方形 79"/>
          <p:cNvSpPr/>
          <p:nvPr/>
        </p:nvSpPr>
        <p:spPr>
          <a:xfrm>
            <a:off x="4572774" y="3563724"/>
            <a:ext cx="287258" cy="369332"/>
          </a:xfrm>
          <a:prstGeom prst="rect">
            <a:avLst/>
          </a:prstGeom>
        </p:spPr>
        <p:txBody>
          <a:bodyPr wrap="none">
            <a:spAutoFit/>
          </a:bodyPr>
          <a:lstStyle/>
          <a:p>
            <a:r>
              <a:rPr lang="en-US" altLang="ja-JP" dirty="0" smtClean="0"/>
              <a:t>a</a:t>
            </a:r>
            <a:endParaRPr lang="ja-JP" altLang="en-US" dirty="0"/>
          </a:p>
        </p:txBody>
      </p:sp>
      <p:sp>
        <p:nvSpPr>
          <p:cNvPr id="81" name="正方形/長方形 80"/>
          <p:cNvSpPr/>
          <p:nvPr/>
        </p:nvSpPr>
        <p:spPr>
          <a:xfrm>
            <a:off x="5220846" y="3563724"/>
            <a:ext cx="300082" cy="369332"/>
          </a:xfrm>
          <a:prstGeom prst="rect">
            <a:avLst/>
          </a:prstGeom>
        </p:spPr>
        <p:txBody>
          <a:bodyPr wrap="none">
            <a:spAutoFit/>
          </a:bodyPr>
          <a:lstStyle/>
          <a:p>
            <a:r>
              <a:rPr lang="en-US" altLang="ja-JP" dirty="0" smtClean="0"/>
              <a:t>b</a:t>
            </a:r>
            <a:endParaRPr lang="ja-JP" altLang="en-US" dirty="0"/>
          </a:p>
        </p:txBody>
      </p:sp>
      <p:sp>
        <p:nvSpPr>
          <p:cNvPr id="82" name="正方形/長方形 81"/>
          <p:cNvSpPr/>
          <p:nvPr/>
        </p:nvSpPr>
        <p:spPr>
          <a:xfrm>
            <a:off x="2555776" y="4355812"/>
            <a:ext cx="287258" cy="369332"/>
          </a:xfrm>
          <a:prstGeom prst="rect">
            <a:avLst/>
          </a:prstGeom>
        </p:spPr>
        <p:txBody>
          <a:bodyPr wrap="none">
            <a:spAutoFit/>
          </a:bodyPr>
          <a:lstStyle/>
          <a:p>
            <a:r>
              <a:rPr lang="en-US" altLang="ja-JP" dirty="0" smtClean="0"/>
              <a:t>a</a:t>
            </a:r>
            <a:endParaRPr lang="ja-JP" altLang="en-US" dirty="0"/>
          </a:p>
        </p:txBody>
      </p:sp>
      <p:sp>
        <p:nvSpPr>
          <p:cNvPr id="83" name="正方形/長方形 82"/>
          <p:cNvSpPr/>
          <p:nvPr/>
        </p:nvSpPr>
        <p:spPr>
          <a:xfrm>
            <a:off x="3348638" y="4355812"/>
            <a:ext cx="300082" cy="369332"/>
          </a:xfrm>
          <a:prstGeom prst="rect">
            <a:avLst/>
          </a:prstGeom>
        </p:spPr>
        <p:txBody>
          <a:bodyPr wrap="none">
            <a:spAutoFit/>
          </a:bodyPr>
          <a:lstStyle/>
          <a:p>
            <a:r>
              <a:rPr lang="en-US" altLang="ja-JP" dirty="0" smtClean="0"/>
              <a:t>b</a:t>
            </a:r>
            <a:endParaRPr lang="ja-JP" altLang="en-US" dirty="0"/>
          </a:p>
        </p:txBody>
      </p:sp>
      <p:sp>
        <p:nvSpPr>
          <p:cNvPr id="84" name="正方形/長方形 83"/>
          <p:cNvSpPr/>
          <p:nvPr/>
        </p:nvSpPr>
        <p:spPr>
          <a:xfrm>
            <a:off x="4283968" y="4355812"/>
            <a:ext cx="287258" cy="369332"/>
          </a:xfrm>
          <a:prstGeom prst="rect">
            <a:avLst/>
          </a:prstGeom>
        </p:spPr>
        <p:txBody>
          <a:bodyPr wrap="none">
            <a:spAutoFit/>
          </a:bodyPr>
          <a:lstStyle/>
          <a:p>
            <a:r>
              <a:rPr lang="en-US" altLang="ja-JP" dirty="0" smtClean="0"/>
              <a:t>a</a:t>
            </a:r>
            <a:endParaRPr lang="ja-JP" altLang="en-US" dirty="0"/>
          </a:p>
        </p:txBody>
      </p:sp>
      <p:sp>
        <p:nvSpPr>
          <p:cNvPr id="85" name="正方形/長方形 84"/>
          <p:cNvSpPr/>
          <p:nvPr/>
        </p:nvSpPr>
        <p:spPr>
          <a:xfrm>
            <a:off x="4860032" y="4355812"/>
            <a:ext cx="300082" cy="369332"/>
          </a:xfrm>
          <a:prstGeom prst="rect">
            <a:avLst/>
          </a:prstGeom>
        </p:spPr>
        <p:txBody>
          <a:bodyPr wrap="none">
            <a:spAutoFit/>
          </a:bodyPr>
          <a:lstStyle/>
          <a:p>
            <a:r>
              <a:rPr lang="en-US" altLang="ja-JP" dirty="0" smtClean="0"/>
              <a:t>b</a:t>
            </a:r>
            <a:endParaRPr lang="ja-JP" altLang="en-US" dirty="0"/>
          </a:p>
        </p:txBody>
      </p:sp>
      <p:sp>
        <p:nvSpPr>
          <p:cNvPr id="86" name="正方形/長方形 85"/>
          <p:cNvSpPr/>
          <p:nvPr/>
        </p:nvSpPr>
        <p:spPr>
          <a:xfrm>
            <a:off x="3996710" y="4355812"/>
            <a:ext cx="300082" cy="369332"/>
          </a:xfrm>
          <a:prstGeom prst="rect">
            <a:avLst/>
          </a:prstGeom>
        </p:spPr>
        <p:txBody>
          <a:bodyPr wrap="none">
            <a:spAutoFit/>
          </a:bodyPr>
          <a:lstStyle/>
          <a:p>
            <a:r>
              <a:rPr lang="en-US" altLang="ja-JP" dirty="0" smtClean="0"/>
              <a:t>$</a:t>
            </a:r>
            <a:endParaRPr lang="ja-JP" altLang="en-US" dirty="0"/>
          </a:p>
        </p:txBody>
      </p:sp>
      <p:sp>
        <p:nvSpPr>
          <p:cNvPr id="87" name="正方形/長方形 86"/>
          <p:cNvSpPr/>
          <p:nvPr/>
        </p:nvSpPr>
        <p:spPr>
          <a:xfrm>
            <a:off x="2411760" y="5147900"/>
            <a:ext cx="287258" cy="369332"/>
          </a:xfrm>
          <a:prstGeom prst="rect">
            <a:avLst/>
          </a:prstGeom>
        </p:spPr>
        <p:txBody>
          <a:bodyPr wrap="none">
            <a:spAutoFit/>
          </a:bodyPr>
          <a:lstStyle/>
          <a:p>
            <a:r>
              <a:rPr lang="en-US" altLang="ja-JP" dirty="0" smtClean="0"/>
              <a:t>a</a:t>
            </a:r>
            <a:endParaRPr lang="ja-JP" altLang="en-US" dirty="0"/>
          </a:p>
        </p:txBody>
      </p:sp>
      <p:sp>
        <p:nvSpPr>
          <p:cNvPr id="88" name="正方形/長方形 87"/>
          <p:cNvSpPr/>
          <p:nvPr/>
        </p:nvSpPr>
        <p:spPr>
          <a:xfrm>
            <a:off x="898818" y="5147900"/>
            <a:ext cx="287258" cy="369332"/>
          </a:xfrm>
          <a:prstGeom prst="rect">
            <a:avLst/>
          </a:prstGeom>
        </p:spPr>
        <p:txBody>
          <a:bodyPr wrap="none">
            <a:spAutoFit/>
          </a:bodyPr>
          <a:lstStyle/>
          <a:p>
            <a:r>
              <a:rPr lang="en-US" altLang="ja-JP" dirty="0" smtClean="0"/>
              <a:t>a</a:t>
            </a:r>
            <a:endParaRPr lang="ja-JP" altLang="en-US" dirty="0"/>
          </a:p>
        </p:txBody>
      </p:sp>
      <p:sp>
        <p:nvSpPr>
          <p:cNvPr id="89" name="正方形/長方形 88"/>
          <p:cNvSpPr/>
          <p:nvPr/>
        </p:nvSpPr>
        <p:spPr>
          <a:xfrm>
            <a:off x="1474882" y="5147900"/>
            <a:ext cx="300082" cy="369332"/>
          </a:xfrm>
          <a:prstGeom prst="rect">
            <a:avLst/>
          </a:prstGeom>
        </p:spPr>
        <p:txBody>
          <a:bodyPr wrap="none">
            <a:spAutoFit/>
          </a:bodyPr>
          <a:lstStyle/>
          <a:p>
            <a:r>
              <a:rPr lang="en-US" altLang="ja-JP" dirty="0" smtClean="0"/>
              <a:t>b</a:t>
            </a:r>
            <a:endParaRPr lang="ja-JP" altLang="en-US" dirty="0"/>
          </a:p>
        </p:txBody>
      </p:sp>
      <p:sp>
        <p:nvSpPr>
          <p:cNvPr id="92" name="正方形/長方形 91"/>
          <p:cNvSpPr/>
          <p:nvPr/>
        </p:nvSpPr>
        <p:spPr>
          <a:xfrm>
            <a:off x="2975774" y="5147900"/>
            <a:ext cx="300082" cy="369332"/>
          </a:xfrm>
          <a:prstGeom prst="rect">
            <a:avLst/>
          </a:prstGeom>
        </p:spPr>
        <p:txBody>
          <a:bodyPr wrap="none">
            <a:spAutoFit/>
          </a:bodyPr>
          <a:lstStyle/>
          <a:p>
            <a:r>
              <a:rPr lang="en-US" altLang="ja-JP" dirty="0" smtClean="0"/>
              <a:t>b</a:t>
            </a:r>
            <a:endParaRPr lang="ja-JP" altLang="en-US" dirty="0"/>
          </a:p>
        </p:txBody>
      </p:sp>
      <p:sp>
        <p:nvSpPr>
          <p:cNvPr id="93" name="正方形/長方形 92"/>
          <p:cNvSpPr/>
          <p:nvPr/>
        </p:nvSpPr>
        <p:spPr>
          <a:xfrm>
            <a:off x="2039670" y="5147900"/>
            <a:ext cx="300082" cy="369332"/>
          </a:xfrm>
          <a:prstGeom prst="rect">
            <a:avLst/>
          </a:prstGeom>
        </p:spPr>
        <p:txBody>
          <a:bodyPr wrap="none">
            <a:spAutoFit/>
          </a:bodyPr>
          <a:lstStyle/>
          <a:p>
            <a:r>
              <a:rPr lang="en-US" altLang="ja-JP" dirty="0" smtClean="0"/>
              <a:t>$</a:t>
            </a:r>
            <a:endParaRPr lang="ja-JP" altLang="en-US" dirty="0"/>
          </a:p>
        </p:txBody>
      </p:sp>
      <p:sp>
        <p:nvSpPr>
          <p:cNvPr id="94" name="正方形/長方形 93"/>
          <p:cNvSpPr/>
          <p:nvPr/>
        </p:nvSpPr>
        <p:spPr>
          <a:xfrm>
            <a:off x="5136014" y="5867980"/>
            <a:ext cx="300082" cy="369332"/>
          </a:xfrm>
          <a:prstGeom prst="rect">
            <a:avLst/>
          </a:prstGeom>
        </p:spPr>
        <p:txBody>
          <a:bodyPr wrap="none">
            <a:spAutoFit/>
          </a:bodyPr>
          <a:lstStyle/>
          <a:p>
            <a:r>
              <a:rPr lang="en-US" altLang="ja-JP" dirty="0" smtClean="0"/>
              <a:t>$</a:t>
            </a:r>
            <a:endParaRPr lang="ja-JP" altLang="en-US" dirty="0"/>
          </a:p>
        </p:txBody>
      </p:sp>
      <p:sp>
        <p:nvSpPr>
          <p:cNvPr id="95" name="正方形/長方形 94"/>
          <p:cNvSpPr/>
          <p:nvPr/>
        </p:nvSpPr>
        <p:spPr>
          <a:xfrm>
            <a:off x="5712078" y="5867980"/>
            <a:ext cx="300082" cy="369332"/>
          </a:xfrm>
          <a:prstGeom prst="rect">
            <a:avLst/>
          </a:prstGeom>
        </p:spPr>
        <p:txBody>
          <a:bodyPr wrap="none">
            <a:spAutoFit/>
          </a:bodyPr>
          <a:lstStyle/>
          <a:p>
            <a:r>
              <a:rPr lang="en-US" altLang="ja-JP" dirty="0" smtClean="0"/>
              <a:t>b</a:t>
            </a:r>
            <a:endParaRPr lang="ja-JP" altLang="en-US" dirty="0"/>
          </a:p>
        </p:txBody>
      </p:sp>
      <p:sp>
        <p:nvSpPr>
          <p:cNvPr id="99" name="正方形/長方形 98"/>
          <p:cNvSpPr/>
          <p:nvPr/>
        </p:nvSpPr>
        <p:spPr>
          <a:xfrm>
            <a:off x="1115616" y="2915652"/>
            <a:ext cx="300082" cy="369332"/>
          </a:xfrm>
          <a:prstGeom prst="rect">
            <a:avLst/>
          </a:prstGeom>
        </p:spPr>
        <p:txBody>
          <a:bodyPr wrap="none">
            <a:spAutoFit/>
          </a:bodyPr>
          <a:lstStyle/>
          <a:p>
            <a:r>
              <a:rPr lang="en-US" altLang="ja-JP" dirty="0" smtClean="0"/>
              <a:t>$</a:t>
            </a:r>
            <a:endParaRPr lang="ja-JP" altLang="en-US" dirty="0"/>
          </a:p>
        </p:txBody>
      </p:sp>
      <p:sp>
        <p:nvSpPr>
          <p:cNvPr id="100" name="正方形/長方形 99"/>
          <p:cNvSpPr/>
          <p:nvPr/>
        </p:nvSpPr>
        <p:spPr>
          <a:xfrm>
            <a:off x="1115616" y="3275692"/>
            <a:ext cx="300082" cy="369332"/>
          </a:xfrm>
          <a:prstGeom prst="rect">
            <a:avLst/>
          </a:prstGeom>
        </p:spPr>
        <p:txBody>
          <a:bodyPr wrap="none">
            <a:spAutoFit/>
          </a:bodyPr>
          <a:lstStyle/>
          <a:p>
            <a:r>
              <a:rPr lang="en-US" altLang="ja-JP" dirty="0" smtClean="0"/>
              <a:t>$</a:t>
            </a:r>
            <a:endParaRPr lang="ja-JP" alt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en-US" altLang="ja-JP" dirty="0" smtClean="0"/>
              <a:t>Ex</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115616" y="1988840"/>
            <a:ext cx="300082" cy="369332"/>
          </a:xfrm>
          <a:prstGeom prst="rect">
            <a:avLst/>
          </a:prstGeom>
        </p:spPr>
        <p:txBody>
          <a:bodyPr wrap="none">
            <a:spAutoFit/>
          </a:bodyPr>
          <a:lstStyle/>
          <a:p>
            <a:r>
              <a:rPr lang="en-US" altLang="ja-JP" dirty="0" smtClean="0"/>
              <a:t>$</a:t>
            </a:r>
            <a:endParaRPr lang="ja-JP" altLang="en-US" dirty="0"/>
          </a:p>
        </p:txBody>
      </p:sp>
      <p:sp>
        <p:nvSpPr>
          <p:cNvPr id="65" name="正方形/長方形 64"/>
          <p:cNvSpPr/>
          <p:nvPr/>
        </p:nvSpPr>
        <p:spPr>
          <a:xfrm>
            <a:off x="2915816" y="2267580"/>
            <a:ext cx="287258" cy="369332"/>
          </a:xfrm>
          <a:prstGeom prst="rect">
            <a:avLst/>
          </a:prstGeom>
        </p:spPr>
        <p:txBody>
          <a:bodyPr wrap="none">
            <a:spAutoFit/>
          </a:bodyPr>
          <a:lstStyle/>
          <a:p>
            <a:r>
              <a:rPr lang="en-US" altLang="ja-JP" dirty="0" smtClean="0"/>
              <a:t>a</a:t>
            </a:r>
            <a:endParaRPr lang="ja-JP" altLang="en-US" dirty="0"/>
          </a:p>
        </p:txBody>
      </p:sp>
      <p:sp>
        <p:nvSpPr>
          <p:cNvPr id="75" name="正方形/長方形 74"/>
          <p:cNvSpPr/>
          <p:nvPr/>
        </p:nvSpPr>
        <p:spPr>
          <a:xfrm>
            <a:off x="3851920" y="2267580"/>
            <a:ext cx="300082" cy="369332"/>
          </a:xfrm>
          <a:prstGeom prst="rect">
            <a:avLst/>
          </a:prstGeom>
        </p:spPr>
        <p:txBody>
          <a:bodyPr wrap="none">
            <a:spAutoFit/>
          </a:bodyPr>
          <a:lstStyle/>
          <a:p>
            <a:r>
              <a:rPr lang="en-US" altLang="ja-JP" dirty="0" smtClean="0"/>
              <a:t>b</a:t>
            </a:r>
            <a:endParaRPr lang="ja-JP" altLang="en-US" dirty="0"/>
          </a:p>
        </p:txBody>
      </p:sp>
      <p:sp>
        <p:nvSpPr>
          <p:cNvPr id="76" name="正方形/長方形 75"/>
          <p:cNvSpPr/>
          <p:nvPr/>
        </p:nvSpPr>
        <p:spPr>
          <a:xfrm>
            <a:off x="2195736" y="2987660"/>
            <a:ext cx="287258" cy="369332"/>
          </a:xfrm>
          <a:prstGeom prst="rect">
            <a:avLst/>
          </a:prstGeom>
        </p:spPr>
        <p:txBody>
          <a:bodyPr wrap="none">
            <a:spAutoFit/>
          </a:bodyPr>
          <a:lstStyle/>
          <a:p>
            <a:r>
              <a:rPr lang="en-US" altLang="ja-JP" dirty="0" smtClean="0"/>
              <a:t>a</a:t>
            </a:r>
            <a:endParaRPr lang="ja-JP" altLang="en-US" dirty="0"/>
          </a:p>
        </p:txBody>
      </p:sp>
      <p:sp>
        <p:nvSpPr>
          <p:cNvPr id="77" name="正方形/長方形 76"/>
          <p:cNvSpPr/>
          <p:nvPr/>
        </p:nvSpPr>
        <p:spPr>
          <a:xfrm>
            <a:off x="2771800" y="2987660"/>
            <a:ext cx="300082" cy="369332"/>
          </a:xfrm>
          <a:prstGeom prst="rect">
            <a:avLst/>
          </a:prstGeom>
        </p:spPr>
        <p:txBody>
          <a:bodyPr wrap="none">
            <a:spAutoFit/>
          </a:bodyPr>
          <a:lstStyle/>
          <a:p>
            <a:r>
              <a:rPr lang="en-US" altLang="ja-JP" dirty="0" smtClean="0"/>
              <a:t>b</a:t>
            </a:r>
            <a:endParaRPr lang="ja-JP" altLang="en-US" dirty="0"/>
          </a:p>
        </p:txBody>
      </p:sp>
      <p:sp>
        <p:nvSpPr>
          <p:cNvPr id="78" name="正方形/長方形 77"/>
          <p:cNvSpPr/>
          <p:nvPr/>
        </p:nvSpPr>
        <p:spPr>
          <a:xfrm>
            <a:off x="1260406" y="3573016"/>
            <a:ext cx="287258" cy="369332"/>
          </a:xfrm>
          <a:prstGeom prst="rect">
            <a:avLst/>
          </a:prstGeom>
        </p:spPr>
        <p:txBody>
          <a:bodyPr wrap="none">
            <a:spAutoFit/>
          </a:bodyPr>
          <a:lstStyle/>
          <a:p>
            <a:r>
              <a:rPr lang="en-US" altLang="ja-JP" dirty="0" smtClean="0"/>
              <a:t>a</a:t>
            </a:r>
            <a:endParaRPr lang="ja-JP" altLang="en-US" dirty="0"/>
          </a:p>
        </p:txBody>
      </p:sp>
      <p:sp>
        <p:nvSpPr>
          <p:cNvPr id="79" name="正方形/長方形 78"/>
          <p:cNvSpPr/>
          <p:nvPr/>
        </p:nvSpPr>
        <p:spPr>
          <a:xfrm>
            <a:off x="1823646" y="3573016"/>
            <a:ext cx="300082" cy="369332"/>
          </a:xfrm>
          <a:prstGeom prst="rect">
            <a:avLst/>
          </a:prstGeom>
        </p:spPr>
        <p:txBody>
          <a:bodyPr wrap="none">
            <a:spAutoFit/>
          </a:bodyPr>
          <a:lstStyle/>
          <a:p>
            <a:r>
              <a:rPr lang="en-US" altLang="ja-JP" dirty="0" smtClean="0"/>
              <a:t>b</a:t>
            </a:r>
            <a:endParaRPr lang="ja-JP" altLang="en-US" dirty="0"/>
          </a:p>
        </p:txBody>
      </p:sp>
      <p:sp>
        <p:nvSpPr>
          <p:cNvPr id="80" name="正方形/長方形 79"/>
          <p:cNvSpPr/>
          <p:nvPr/>
        </p:nvSpPr>
        <p:spPr>
          <a:xfrm>
            <a:off x="4572774" y="3563724"/>
            <a:ext cx="287258" cy="369332"/>
          </a:xfrm>
          <a:prstGeom prst="rect">
            <a:avLst/>
          </a:prstGeom>
        </p:spPr>
        <p:txBody>
          <a:bodyPr wrap="none">
            <a:spAutoFit/>
          </a:bodyPr>
          <a:lstStyle/>
          <a:p>
            <a:r>
              <a:rPr lang="en-US" altLang="ja-JP" dirty="0" smtClean="0"/>
              <a:t>a</a:t>
            </a:r>
            <a:endParaRPr lang="ja-JP" altLang="en-US" dirty="0"/>
          </a:p>
        </p:txBody>
      </p:sp>
      <p:sp>
        <p:nvSpPr>
          <p:cNvPr id="81" name="正方形/長方形 80"/>
          <p:cNvSpPr/>
          <p:nvPr/>
        </p:nvSpPr>
        <p:spPr>
          <a:xfrm>
            <a:off x="5220846" y="3563724"/>
            <a:ext cx="300082" cy="369332"/>
          </a:xfrm>
          <a:prstGeom prst="rect">
            <a:avLst/>
          </a:prstGeom>
        </p:spPr>
        <p:txBody>
          <a:bodyPr wrap="none">
            <a:spAutoFit/>
          </a:bodyPr>
          <a:lstStyle/>
          <a:p>
            <a:r>
              <a:rPr lang="en-US" altLang="ja-JP" dirty="0" smtClean="0"/>
              <a:t>b</a:t>
            </a:r>
            <a:endParaRPr lang="ja-JP" altLang="en-US" dirty="0"/>
          </a:p>
        </p:txBody>
      </p:sp>
      <p:sp>
        <p:nvSpPr>
          <p:cNvPr id="82" name="正方形/長方形 81"/>
          <p:cNvSpPr/>
          <p:nvPr/>
        </p:nvSpPr>
        <p:spPr>
          <a:xfrm>
            <a:off x="2555776" y="4355812"/>
            <a:ext cx="287258" cy="369332"/>
          </a:xfrm>
          <a:prstGeom prst="rect">
            <a:avLst/>
          </a:prstGeom>
        </p:spPr>
        <p:txBody>
          <a:bodyPr wrap="none">
            <a:spAutoFit/>
          </a:bodyPr>
          <a:lstStyle/>
          <a:p>
            <a:r>
              <a:rPr lang="en-US" altLang="ja-JP" dirty="0" smtClean="0"/>
              <a:t>a</a:t>
            </a:r>
            <a:endParaRPr lang="ja-JP" altLang="en-US" dirty="0"/>
          </a:p>
        </p:txBody>
      </p:sp>
      <p:sp>
        <p:nvSpPr>
          <p:cNvPr id="83" name="正方形/長方形 82"/>
          <p:cNvSpPr/>
          <p:nvPr/>
        </p:nvSpPr>
        <p:spPr>
          <a:xfrm>
            <a:off x="3348638" y="4355812"/>
            <a:ext cx="300082" cy="369332"/>
          </a:xfrm>
          <a:prstGeom prst="rect">
            <a:avLst/>
          </a:prstGeom>
        </p:spPr>
        <p:txBody>
          <a:bodyPr wrap="none">
            <a:spAutoFit/>
          </a:bodyPr>
          <a:lstStyle/>
          <a:p>
            <a:r>
              <a:rPr lang="en-US" altLang="ja-JP" dirty="0" smtClean="0"/>
              <a:t>b</a:t>
            </a:r>
            <a:endParaRPr lang="ja-JP" altLang="en-US" dirty="0"/>
          </a:p>
        </p:txBody>
      </p:sp>
      <p:sp>
        <p:nvSpPr>
          <p:cNvPr id="84" name="正方形/長方形 83"/>
          <p:cNvSpPr/>
          <p:nvPr/>
        </p:nvSpPr>
        <p:spPr>
          <a:xfrm>
            <a:off x="4283968" y="4355812"/>
            <a:ext cx="287258" cy="369332"/>
          </a:xfrm>
          <a:prstGeom prst="rect">
            <a:avLst/>
          </a:prstGeom>
        </p:spPr>
        <p:txBody>
          <a:bodyPr wrap="none">
            <a:spAutoFit/>
          </a:bodyPr>
          <a:lstStyle/>
          <a:p>
            <a:r>
              <a:rPr lang="en-US" altLang="ja-JP" dirty="0" smtClean="0"/>
              <a:t>a</a:t>
            </a:r>
            <a:endParaRPr lang="ja-JP" altLang="en-US" dirty="0"/>
          </a:p>
        </p:txBody>
      </p:sp>
      <p:sp>
        <p:nvSpPr>
          <p:cNvPr id="85" name="正方形/長方形 84"/>
          <p:cNvSpPr/>
          <p:nvPr/>
        </p:nvSpPr>
        <p:spPr>
          <a:xfrm>
            <a:off x="4860032" y="4355812"/>
            <a:ext cx="300082" cy="369332"/>
          </a:xfrm>
          <a:prstGeom prst="rect">
            <a:avLst/>
          </a:prstGeom>
        </p:spPr>
        <p:txBody>
          <a:bodyPr wrap="none">
            <a:spAutoFit/>
          </a:bodyPr>
          <a:lstStyle/>
          <a:p>
            <a:r>
              <a:rPr lang="en-US" altLang="ja-JP" dirty="0" smtClean="0"/>
              <a:t>b</a:t>
            </a:r>
            <a:endParaRPr lang="ja-JP" altLang="en-US" dirty="0"/>
          </a:p>
        </p:txBody>
      </p:sp>
      <p:sp>
        <p:nvSpPr>
          <p:cNvPr id="86" name="正方形/長方形 85"/>
          <p:cNvSpPr/>
          <p:nvPr/>
        </p:nvSpPr>
        <p:spPr>
          <a:xfrm>
            <a:off x="3996710" y="4355812"/>
            <a:ext cx="300082" cy="369332"/>
          </a:xfrm>
          <a:prstGeom prst="rect">
            <a:avLst/>
          </a:prstGeom>
        </p:spPr>
        <p:txBody>
          <a:bodyPr wrap="none">
            <a:spAutoFit/>
          </a:bodyPr>
          <a:lstStyle/>
          <a:p>
            <a:r>
              <a:rPr lang="en-US" altLang="ja-JP" dirty="0" smtClean="0"/>
              <a:t>$</a:t>
            </a:r>
            <a:endParaRPr lang="ja-JP" altLang="en-US" dirty="0"/>
          </a:p>
        </p:txBody>
      </p:sp>
      <p:sp>
        <p:nvSpPr>
          <p:cNvPr id="87" name="正方形/長方形 86"/>
          <p:cNvSpPr/>
          <p:nvPr/>
        </p:nvSpPr>
        <p:spPr>
          <a:xfrm>
            <a:off x="2411760" y="5147900"/>
            <a:ext cx="287258" cy="369332"/>
          </a:xfrm>
          <a:prstGeom prst="rect">
            <a:avLst/>
          </a:prstGeom>
        </p:spPr>
        <p:txBody>
          <a:bodyPr wrap="none">
            <a:spAutoFit/>
          </a:bodyPr>
          <a:lstStyle/>
          <a:p>
            <a:r>
              <a:rPr lang="en-US" altLang="ja-JP" dirty="0" smtClean="0"/>
              <a:t>a</a:t>
            </a:r>
            <a:endParaRPr lang="ja-JP" altLang="en-US" dirty="0"/>
          </a:p>
        </p:txBody>
      </p:sp>
      <p:sp>
        <p:nvSpPr>
          <p:cNvPr id="88" name="正方形/長方形 87"/>
          <p:cNvSpPr/>
          <p:nvPr/>
        </p:nvSpPr>
        <p:spPr>
          <a:xfrm>
            <a:off x="898818" y="5147900"/>
            <a:ext cx="287258" cy="369332"/>
          </a:xfrm>
          <a:prstGeom prst="rect">
            <a:avLst/>
          </a:prstGeom>
        </p:spPr>
        <p:txBody>
          <a:bodyPr wrap="none">
            <a:spAutoFit/>
          </a:bodyPr>
          <a:lstStyle/>
          <a:p>
            <a:r>
              <a:rPr lang="en-US" altLang="ja-JP" dirty="0" smtClean="0"/>
              <a:t>a</a:t>
            </a:r>
            <a:endParaRPr lang="ja-JP" altLang="en-US" dirty="0"/>
          </a:p>
        </p:txBody>
      </p:sp>
      <p:sp>
        <p:nvSpPr>
          <p:cNvPr id="89" name="正方形/長方形 88"/>
          <p:cNvSpPr/>
          <p:nvPr/>
        </p:nvSpPr>
        <p:spPr>
          <a:xfrm>
            <a:off x="1474882" y="5147900"/>
            <a:ext cx="300082" cy="369332"/>
          </a:xfrm>
          <a:prstGeom prst="rect">
            <a:avLst/>
          </a:prstGeom>
        </p:spPr>
        <p:txBody>
          <a:bodyPr wrap="none">
            <a:spAutoFit/>
          </a:bodyPr>
          <a:lstStyle/>
          <a:p>
            <a:r>
              <a:rPr lang="en-US" altLang="ja-JP" dirty="0" smtClean="0"/>
              <a:t>b</a:t>
            </a:r>
            <a:endParaRPr lang="ja-JP" altLang="en-US" dirty="0"/>
          </a:p>
        </p:txBody>
      </p:sp>
      <p:sp>
        <p:nvSpPr>
          <p:cNvPr id="92" name="正方形/長方形 91"/>
          <p:cNvSpPr/>
          <p:nvPr/>
        </p:nvSpPr>
        <p:spPr>
          <a:xfrm>
            <a:off x="2975774" y="5147900"/>
            <a:ext cx="300082" cy="369332"/>
          </a:xfrm>
          <a:prstGeom prst="rect">
            <a:avLst/>
          </a:prstGeom>
        </p:spPr>
        <p:txBody>
          <a:bodyPr wrap="none">
            <a:spAutoFit/>
          </a:bodyPr>
          <a:lstStyle/>
          <a:p>
            <a:r>
              <a:rPr lang="en-US" altLang="ja-JP" dirty="0" smtClean="0"/>
              <a:t>b</a:t>
            </a:r>
            <a:endParaRPr lang="ja-JP" altLang="en-US" dirty="0"/>
          </a:p>
        </p:txBody>
      </p:sp>
      <p:sp>
        <p:nvSpPr>
          <p:cNvPr id="93" name="正方形/長方形 92"/>
          <p:cNvSpPr/>
          <p:nvPr/>
        </p:nvSpPr>
        <p:spPr>
          <a:xfrm>
            <a:off x="2039670" y="5147900"/>
            <a:ext cx="300082" cy="369332"/>
          </a:xfrm>
          <a:prstGeom prst="rect">
            <a:avLst/>
          </a:prstGeom>
        </p:spPr>
        <p:txBody>
          <a:bodyPr wrap="none">
            <a:spAutoFit/>
          </a:bodyPr>
          <a:lstStyle/>
          <a:p>
            <a:r>
              <a:rPr lang="en-US" altLang="ja-JP" dirty="0" smtClean="0"/>
              <a:t>$</a:t>
            </a:r>
            <a:endParaRPr lang="ja-JP" altLang="en-US" dirty="0"/>
          </a:p>
        </p:txBody>
      </p:sp>
      <p:sp>
        <p:nvSpPr>
          <p:cNvPr id="94" name="正方形/長方形 93"/>
          <p:cNvSpPr/>
          <p:nvPr/>
        </p:nvSpPr>
        <p:spPr>
          <a:xfrm>
            <a:off x="5136014" y="5867980"/>
            <a:ext cx="300082" cy="369332"/>
          </a:xfrm>
          <a:prstGeom prst="rect">
            <a:avLst/>
          </a:prstGeom>
        </p:spPr>
        <p:txBody>
          <a:bodyPr wrap="none">
            <a:spAutoFit/>
          </a:bodyPr>
          <a:lstStyle/>
          <a:p>
            <a:r>
              <a:rPr lang="en-US" altLang="ja-JP" dirty="0" smtClean="0"/>
              <a:t>$</a:t>
            </a:r>
            <a:endParaRPr lang="ja-JP" altLang="en-US" dirty="0"/>
          </a:p>
        </p:txBody>
      </p:sp>
      <p:sp>
        <p:nvSpPr>
          <p:cNvPr id="95" name="正方形/長方形 94"/>
          <p:cNvSpPr/>
          <p:nvPr/>
        </p:nvSpPr>
        <p:spPr>
          <a:xfrm>
            <a:off x="5712078" y="5867980"/>
            <a:ext cx="300082" cy="369332"/>
          </a:xfrm>
          <a:prstGeom prst="rect">
            <a:avLst/>
          </a:prstGeom>
        </p:spPr>
        <p:txBody>
          <a:bodyPr wrap="none">
            <a:spAutoFit/>
          </a:bodyPr>
          <a:lstStyle/>
          <a:p>
            <a:r>
              <a:rPr lang="en-US" altLang="ja-JP" dirty="0" smtClean="0"/>
              <a:t>b</a:t>
            </a:r>
            <a:endParaRPr lang="ja-JP" altLang="en-US" dirty="0"/>
          </a:p>
        </p:txBody>
      </p:sp>
      <p:sp>
        <p:nvSpPr>
          <p:cNvPr id="99" name="正方形/長方形 98"/>
          <p:cNvSpPr/>
          <p:nvPr/>
        </p:nvSpPr>
        <p:spPr>
          <a:xfrm>
            <a:off x="1115616" y="2915652"/>
            <a:ext cx="300082" cy="369332"/>
          </a:xfrm>
          <a:prstGeom prst="rect">
            <a:avLst/>
          </a:prstGeom>
        </p:spPr>
        <p:txBody>
          <a:bodyPr wrap="none">
            <a:spAutoFit/>
          </a:bodyPr>
          <a:lstStyle/>
          <a:p>
            <a:r>
              <a:rPr lang="en-US" altLang="ja-JP" dirty="0" smtClean="0"/>
              <a:t>$</a:t>
            </a:r>
            <a:endParaRPr lang="ja-JP" altLang="en-US" dirty="0"/>
          </a:p>
        </p:txBody>
      </p:sp>
      <p:sp>
        <p:nvSpPr>
          <p:cNvPr id="100" name="正方形/長方形 99"/>
          <p:cNvSpPr/>
          <p:nvPr/>
        </p:nvSpPr>
        <p:spPr>
          <a:xfrm>
            <a:off x="1115616" y="3275692"/>
            <a:ext cx="300082" cy="369332"/>
          </a:xfrm>
          <a:prstGeom prst="rect">
            <a:avLst/>
          </a:prstGeom>
        </p:spPr>
        <p:txBody>
          <a:bodyPr wrap="none">
            <a:spAutoFit/>
          </a:bodyPr>
          <a:lstStyle/>
          <a:p>
            <a:r>
              <a:rPr lang="en-US" altLang="ja-JP" dirty="0" smtClean="0"/>
              <a:t>$</a:t>
            </a:r>
            <a:endParaRPr lang="ja-JP" alt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 name="コンテンツ プレースホルダ 96"/>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en-US" altLang="ja-JP" dirty="0" smtClean="0"/>
              <a:t>Ex</a:t>
            </a:r>
            <a:endParaRPr lang="ja-JP" altLang="en-US"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dirty="0" smtClean="0">
                <a:solidFill>
                  <a:schemeClr val="tx1"/>
                </a:solidFill>
              </a:rPr>
              <a:t>1</a:t>
            </a: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dirty="0" smtClean="0">
                <a:solidFill>
                  <a:schemeClr val="tx1"/>
                </a:solidFill>
              </a:rPr>
              <a:t>1</a:t>
            </a: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115616" y="1988840"/>
            <a:ext cx="300082" cy="369332"/>
          </a:xfrm>
          <a:prstGeom prst="rect">
            <a:avLst/>
          </a:prstGeom>
        </p:spPr>
        <p:txBody>
          <a:bodyPr wrap="none">
            <a:spAutoFit/>
          </a:bodyPr>
          <a:lstStyle/>
          <a:p>
            <a:r>
              <a:rPr lang="en-US" altLang="ja-JP" dirty="0" smtClean="0"/>
              <a:t>$</a:t>
            </a:r>
            <a:endParaRPr lang="ja-JP" altLang="en-US" dirty="0"/>
          </a:p>
        </p:txBody>
      </p:sp>
      <p:sp>
        <p:nvSpPr>
          <p:cNvPr id="65" name="正方形/長方形 64"/>
          <p:cNvSpPr/>
          <p:nvPr/>
        </p:nvSpPr>
        <p:spPr>
          <a:xfrm>
            <a:off x="2915816" y="2267580"/>
            <a:ext cx="287258" cy="369332"/>
          </a:xfrm>
          <a:prstGeom prst="rect">
            <a:avLst/>
          </a:prstGeom>
        </p:spPr>
        <p:txBody>
          <a:bodyPr wrap="none">
            <a:spAutoFit/>
          </a:bodyPr>
          <a:lstStyle/>
          <a:p>
            <a:r>
              <a:rPr lang="en-US" altLang="ja-JP" dirty="0" smtClean="0"/>
              <a:t>a</a:t>
            </a:r>
            <a:endParaRPr lang="ja-JP" altLang="en-US" dirty="0"/>
          </a:p>
        </p:txBody>
      </p:sp>
      <p:sp>
        <p:nvSpPr>
          <p:cNvPr id="75" name="正方形/長方形 74"/>
          <p:cNvSpPr/>
          <p:nvPr/>
        </p:nvSpPr>
        <p:spPr>
          <a:xfrm>
            <a:off x="3851920" y="2267580"/>
            <a:ext cx="300082" cy="369332"/>
          </a:xfrm>
          <a:prstGeom prst="rect">
            <a:avLst/>
          </a:prstGeom>
        </p:spPr>
        <p:txBody>
          <a:bodyPr wrap="none">
            <a:spAutoFit/>
          </a:bodyPr>
          <a:lstStyle/>
          <a:p>
            <a:r>
              <a:rPr lang="en-US" altLang="ja-JP" dirty="0" smtClean="0"/>
              <a:t>b</a:t>
            </a:r>
            <a:endParaRPr lang="ja-JP" altLang="en-US" dirty="0"/>
          </a:p>
        </p:txBody>
      </p:sp>
      <p:sp>
        <p:nvSpPr>
          <p:cNvPr id="76" name="正方形/長方形 75"/>
          <p:cNvSpPr/>
          <p:nvPr/>
        </p:nvSpPr>
        <p:spPr>
          <a:xfrm>
            <a:off x="2195736" y="2987660"/>
            <a:ext cx="287258" cy="369332"/>
          </a:xfrm>
          <a:prstGeom prst="rect">
            <a:avLst/>
          </a:prstGeom>
        </p:spPr>
        <p:txBody>
          <a:bodyPr wrap="none">
            <a:spAutoFit/>
          </a:bodyPr>
          <a:lstStyle/>
          <a:p>
            <a:r>
              <a:rPr lang="en-US" altLang="ja-JP" dirty="0" smtClean="0"/>
              <a:t>a</a:t>
            </a:r>
            <a:endParaRPr lang="ja-JP" altLang="en-US" dirty="0"/>
          </a:p>
        </p:txBody>
      </p:sp>
      <p:sp>
        <p:nvSpPr>
          <p:cNvPr id="77" name="正方形/長方形 76"/>
          <p:cNvSpPr/>
          <p:nvPr/>
        </p:nvSpPr>
        <p:spPr>
          <a:xfrm>
            <a:off x="2771800" y="2987660"/>
            <a:ext cx="300082" cy="369332"/>
          </a:xfrm>
          <a:prstGeom prst="rect">
            <a:avLst/>
          </a:prstGeom>
        </p:spPr>
        <p:txBody>
          <a:bodyPr wrap="none">
            <a:spAutoFit/>
          </a:bodyPr>
          <a:lstStyle/>
          <a:p>
            <a:r>
              <a:rPr lang="en-US" altLang="ja-JP" dirty="0" smtClean="0"/>
              <a:t>b</a:t>
            </a:r>
            <a:endParaRPr lang="ja-JP" altLang="en-US" dirty="0"/>
          </a:p>
        </p:txBody>
      </p:sp>
      <p:sp>
        <p:nvSpPr>
          <p:cNvPr id="78" name="正方形/長方形 77"/>
          <p:cNvSpPr/>
          <p:nvPr/>
        </p:nvSpPr>
        <p:spPr>
          <a:xfrm>
            <a:off x="1260406" y="3573016"/>
            <a:ext cx="287258" cy="369332"/>
          </a:xfrm>
          <a:prstGeom prst="rect">
            <a:avLst/>
          </a:prstGeom>
        </p:spPr>
        <p:txBody>
          <a:bodyPr wrap="none">
            <a:spAutoFit/>
          </a:bodyPr>
          <a:lstStyle/>
          <a:p>
            <a:r>
              <a:rPr lang="en-US" altLang="ja-JP" dirty="0" smtClean="0"/>
              <a:t>a</a:t>
            </a:r>
            <a:endParaRPr lang="ja-JP" altLang="en-US" dirty="0"/>
          </a:p>
        </p:txBody>
      </p:sp>
      <p:sp>
        <p:nvSpPr>
          <p:cNvPr id="79" name="正方形/長方形 78"/>
          <p:cNvSpPr/>
          <p:nvPr/>
        </p:nvSpPr>
        <p:spPr>
          <a:xfrm>
            <a:off x="1823646" y="3573016"/>
            <a:ext cx="300082" cy="369332"/>
          </a:xfrm>
          <a:prstGeom prst="rect">
            <a:avLst/>
          </a:prstGeom>
        </p:spPr>
        <p:txBody>
          <a:bodyPr wrap="none">
            <a:spAutoFit/>
          </a:bodyPr>
          <a:lstStyle/>
          <a:p>
            <a:r>
              <a:rPr lang="en-US" altLang="ja-JP" dirty="0" smtClean="0"/>
              <a:t>b</a:t>
            </a:r>
            <a:endParaRPr lang="ja-JP" altLang="en-US" dirty="0"/>
          </a:p>
        </p:txBody>
      </p:sp>
      <p:sp>
        <p:nvSpPr>
          <p:cNvPr id="80" name="正方形/長方形 79"/>
          <p:cNvSpPr/>
          <p:nvPr/>
        </p:nvSpPr>
        <p:spPr>
          <a:xfrm>
            <a:off x="4572774" y="3563724"/>
            <a:ext cx="287258" cy="369332"/>
          </a:xfrm>
          <a:prstGeom prst="rect">
            <a:avLst/>
          </a:prstGeom>
        </p:spPr>
        <p:txBody>
          <a:bodyPr wrap="none">
            <a:spAutoFit/>
          </a:bodyPr>
          <a:lstStyle/>
          <a:p>
            <a:r>
              <a:rPr lang="en-US" altLang="ja-JP" dirty="0" smtClean="0"/>
              <a:t>a</a:t>
            </a:r>
            <a:endParaRPr lang="ja-JP" altLang="en-US" dirty="0"/>
          </a:p>
        </p:txBody>
      </p:sp>
      <p:sp>
        <p:nvSpPr>
          <p:cNvPr id="81" name="正方形/長方形 80"/>
          <p:cNvSpPr/>
          <p:nvPr/>
        </p:nvSpPr>
        <p:spPr>
          <a:xfrm>
            <a:off x="5220846" y="3563724"/>
            <a:ext cx="300082" cy="369332"/>
          </a:xfrm>
          <a:prstGeom prst="rect">
            <a:avLst/>
          </a:prstGeom>
        </p:spPr>
        <p:txBody>
          <a:bodyPr wrap="none">
            <a:spAutoFit/>
          </a:bodyPr>
          <a:lstStyle/>
          <a:p>
            <a:r>
              <a:rPr lang="en-US" altLang="ja-JP" dirty="0" smtClean="0"/>
              <a:t>b</a:t>
            </a:r>
            <a:endParaRPr lang="ja-JP" altLang="en-US" dirty="0"/>
          </a:p>
        </p:txBody>
      </p:sp>
      <p:sp>
        <p:nvSpPr>
          <p:cNvPr id="82" name="正方形/長方形 81"/>
          <p:cNvSpPr/>
          <p:nvPr/>
        </p:nvSpPr>
        <p:spPr>
          <a:xfrm>
            <a:off x="2555776" y="4355812"/>
            <a:ext cx="287258" cy="369332"/>
          </a:xfrm>
          <a:prstGeom prst="rect">
            <a:avLst/>
          </a:prstGeom>
        </p:spPr>
        <p:txBody>
          <a:bodyPr wrap="none">
            <a:spAutoFit/>
          </a:bodyPr>
          <a:lstStyle/>
          <a:p>
            <a:r>
              <a:rPr lang="en-US" altLang="ja-JP" dirty="0" smtClean="0"/>
              <a:t>a</a:t>
            </a:r>
            <a:endParaRPr lang="ja-JP" altLang="en-US" dirty="0"/>
          </a:p>
        </p:txBody>
      </p:sp>
      <p:sp>
        <p:nvSpPr>
          <p:cNvPr id="83" name="正方形/長方形 82"/>
          <p:cNvSpPr/>
          <p:nvPr/>
        </p:nvSpPr>
        <p:spPr>
          <a:xfrm>
            <a:off x="3348638" y="4355812"/>
            <a:ext cx="300082" cy="369332"/>
          </a:xfrm>
          <a:prstGeom prst="rect">
            <a:avLst/>
          </a:prstGeom>
        </p:spPr>
        <p:txBody>
          <a:bodyPr wrap="none">
            <a:spAutoFit/>
          </a:bodyPr>
          <a:lstStyle/>
          <a:p>
            <a:r>
              <a:rPr lang="en-US" altLang="ja-JP" dirty="0" smtClean="0"/>
              <a:t>b</a:t>
            </a:r>
            <a:endParaRPr lang="ja-JP" altLang="en-US" dirty="0"/>
          </a:p>
        </p:txBody>
      </p:sp>
      <p:sp>
        <p:nvSpPr>
          <p:cNvPr id="84" name="正方形/長方形 83"/>
          <p:cNvSpPr/>
          <p:nvPr/>
        </p:nvSpPr>
        <p:spPr>
          <a:xfrm>
            <a:off x="4283968" y="4355812"/>
            <a:ext cx="287258" cy="369332"/>
          </a:xfrm>
          <a:prstGeom prst="rect">
            <a:avLst/>
          </a:prstGeom>
        </p:spPr>
        <p:txBody>
          <a:bodyPr wrap="none">
            <a:spAutoFit/>
          </a:bodyPr>
          <a:lstStyle/>
          <a:p>
            <a:r>
              <a:rPr lang="en-US" altLang="ja-JP" dirty="0" smtClean="0"/>
              <a:t>a</a:t>
            </a:r>
            <a:endParaRPr lang="ja-JP" altLang="en-US" dirty="0"/>
          </a:p>
        </p:txBody>
      </p:sp>
      <p:sp>
        <p:nvSpPr>
          <p:cNvPr id="85" name="正方形/長方形 84"/>
          <p:cNvSpPr/>
          <p:nvPr/>
        </p:nvSpPr>
        <p:spPr>
          <a:xfrm>
            <a:off x="4860032" y="4355812"/>
            <a:ext cx="300082" cy="369332"/>
          </a:xfrm>
          <a:prstGeom prst="rect">
            <a:avLst/>
          </a:prstGeom>
        </p:spPr>
        <p:txBody>
          <a:bodyPr wrap="none">
            <a:spAutoFit/>
          </a:bodyPr>
          <a:lstStyle/>
          <a:p>
            <a:r>
              <a:rPr lang="en-US" altLang="ja-JP" dirty="0" smtClean="0"/>
              <a:t>b</a:t>
            </a:r>
            <a:endParaRPr lang="ja-JP" altLang="en-US" dirty="0"/>
          </a:p>
        </p:txBody>
      </p:sp>
      <p:sp>
        <p:nvSpPr>
          <p:cNvPr id="86" name="正方形/長方形 85"/>
          <p:cNvSpPr/>
          <p:nvPr/>
        </p:nvSpPr>
        <p:spPr>
          <a:xfrm>
            <a:off x="3996710" y="4355812"/>
            <a:ext cx="300082" cy="369332"/>
          </a:xfrm>
          <a:prstGeom prst="rect">
            <a:avLst/>
          </a:prstGeom>
        </p:spPr>
        <p:txBody>
          <a:bodyPr wrap="none">
            <a:spAutoFit/>
          </a:bodyPr>
          <a:lstStyle/>
          <a:p>
            <a:r>
              <a:rPr lang="en-US" altLang="ja-JP" dirty="0" smtClean="0"/>
              <a:t>$</a:t>
            </a:r>
            <a:endParaRPr lang="ja-JP" altLang="en-US" dirty="0"/>
          </a:p>
        </p:txBody>
      </p:sp>
      <p:sp>
        <p:nvSpPr>
          <p:cNvPr id="87" name="正方形/長方形 86"/>
          <p:cNvSpPr/>
          <p:nvPr/>
        </p:nvSpPr>
        <p:spPr>
          <a:xfrm>
            <a:off x="2411760" y="5147900"/>
            <a:ext cx="287258" cy="369332"/>
          </a:xfrm>
          <a:prstGeom prst="rect">
            <a:avLst/>
          </a:prstGeom>
        </p:spPr>
        <p:txBody>
          <a:bodyPr wrap="none">
            <a:spAutoFit/>
          </a:bodyPr>
          <a:lstStyle/>
          <a:p>
            <a:r>
              <a:rPr lang="en-US" altLang="ja-JP" dirty="0" smtClean="0"/>
              <a:t>a</a:t>
            </a:r>
            <a:endParaRPr lang="ja-JP" altLang="en-US" dirty="0"/>
          </a:p>
        </p:txBody>
      </p:sp>
      <p:sp>
        <p:nvSpPr>
          <p:cNvPr id="88" name="正方形/長方形 87"/>
          <p:cNvSpPr/>
          <p:nvPr/>
        </p:nvSpPr>
        <p:spPr>
          <a:xfrm>
            <a:off x="898818" y="5147900"/>
            <a:ext cx="287258" cy="369332"/>
          </a:xfrm>
          <a:prstGeom prst="rect">
            <a:avLst/>
          </a:prstGeom>
        </p:spPr>
        <p:txBody>
          <a:bodyPr wrap="none">
            <a:spAutoFit/>
          </a:bodyPr>
          <a:lstStyle/>
          <a:p>
            <a:r>
              <a:rPr lang="en-US" altLang="ja-JP" dirty="0" smtClean="0"/>
              <a:t>a</a:t>
            </a:r>
            <a:endParaRPr lang="ja-JP" altLang="en-US" dirty="0"/>
          </a:p>
        </p:txBody>
      </p:sp>
      <p:sp>
        <p:nvSpPr>
          <p:cNvPr id="89" name="正方形/長方形 88"/>
          <p:cNvSpPr/>
          <p:nvPr/>
        </p:nvSpPr>
        <p:spPr>
          <a:xfrm>
            <a:off x="1474882" y="5147900"/>
            <a:ext cx="300082" cy="369332"/>
          </a:xfrm>
          <a:prstGeom prst="rect">
            <a:avLst/>
          </a:prstGeom>
        </p:spPr>
        <p:txBody>
          <a:bodyPr wrap="none">
            <a:spAutoFit/>
          </a:bodyPr>
          <a:lstStyle/>
          <a:p>
            <a:r>
              <a:rPr lang="en-US" altLang="ja-JP" dirty="0" smtClean="0"/>
              <a:t>b</a:t>
            </a:r>
            <a:endParaRPr lang="ja-JP" altLang="en-US" dirty="0"/>
          </a:p>
        </p:txBody>
      </p:sp>
      <p:sp>
        <p:nvSpPr>
          <p:cNvPr id="92" name="正方形/長方形 91"/>
          <p:cNvSpPr/>
          <p:nvPr/>
        </p:nvSpPr>
        <p:spPr>
          <a:xfrm>
            <a:off x="2975774" y="5147900"/>
            <a:ext cx="300082" cy="369332"/>
          </a:xfrm>
          <a:prstGeom prst="rect">
            <a:avLst/>
          </a:prstGeom>
        </p:spPr>
        <p:txBody>
          <a:bodyPr wrap="none">
            <a:spAutoFit/>
          </a:bodyPr>
          <a:lstStyle/>
          <a:p>
            <a:r>
              <a:rPr lang="en-US" altLang="ja-JP" dirty="0" smtClean="0"/>
              <a:t>b</a:t>
            </a:r>
            <a:endParaRPr lang="ja-JP" altLang="en-US" dirty="0"/>
          </a:p>
        </p:txBody>
      </p:sp>
      <p:sp>
        <p:nvSpPr>
          <p:cNvPr id="93" name="正方形/長方形 92"/>
          <p:cNvSpPr/>
          <p:nvPr/>
        </p:nvSpPr>
        <p:spPr>
          <a:xfrm>
            <a:off x="2039670" y="5147900"/>
            <a:ext cx="300082" cy="369332"/>
          </a:xfrm>
          <a:prstGeom prst="rect">
            <a:avLst/>
          </a:prstGeom>
        </p:spPr>
        <p:txBody>
          <a:bodyPr wrap="none">
            <a:spAutoFit/>
          </a:bodyPr>
          <a:lstStyle/>
          <a:p>
            <a:r>
              <a:rPr lang="en-US" altLang="ja-JP" dirty="0" smtClean="0"/>
              <a:t>$</a:t>
            </a:r>
            <a:endParaRPr lang="ja-JP" altLang="en-US" dirty="0"/>
          </a:p>
        </p:txBody>
      </p:sp>
      <p:sp>
        <p:nvSpPr>
          <p:cNvPr id="94" name="正方形/長方形 93"/>
          <p:cNvSpPr/>
          <p:nvPr/>
        </p:nvSpPr>
        <p:spPr>
          <a:xfrm>
            <a:off x="5136014" y="5867980"/>
            <a:ext cx="300082" cy="369332"/>
          </a:xfrm>
          <a:prstGeom prst="rect">
            <a:avLst/>
          </a:prstGeom>
        </p:spPr>
        <p:txBody>
          <a:bodyPr wrap="none">
            <a:spAutoFit/>
          </a:bodyPr>
          <a:lstStyle/>
          <a:p>
            <a:r>
              <a:rPr lang="en-US" altLang="ja-JP" dirty="0" smtClean="0"/>
              <a:t>$</a:t>
            </a:r>
            <a:endParaRPr lang="ja-JP" altLang="en-US" dirty="0"/>
          </a:p>
        </p:txBody>
      </p:sp>
      <p:sp>
        <p:nvSpPr>
          <p:cNvPr id="95" name="正方形/長方形 94"/>
          <p:cNvSpPr/>
          <p:nvPr/>
        </p:nvSpPr>
        <p:spPr>
          <a:xfrm>
            <a:off x="5712078" y="5867980"/>
            <a:ext cx="300082" cy="369332"/>
          </a:xfrm>
          <a:prstGeom prst="rect">
            <a:avLst/>
          </a:prstGeom>
        </p:spPr>
        <p:txBody>
          <a:bodyPr wrap="none">
            <a:spAutoFit/>
          </a:bodyPr>
          <a:lstStyle/>
          <a:p>
            <a:r>
              <a:rPr lang="en-US" altLang="ja-JP" dirty="0" smtClean="0"/>
              <a:t>b</a:t>
            </a:r>
            <a:endParaRPr lang="ja-JP" altLang="en-US" dirty="0"/>
          </a:p>
        </p:txBody>
      </p:sp>
      <p:sp>
        <p:nvSpPr>
          <p:cNvPr id="99" name="正方形/長方形 98"/>
          <p:cNvSpPr/>
          <p:nvPr/>
        </p:nvSpPr>
        <p:spPr>
          <a:xfrm>
            <a:off x="1115616" y="2915652"/>
            <a:ext cx="300082" cy="369332"/>
          </a:xfrm>
          <a:prstGeom prst="rect">
            <a:avLst/>
          </a:prstGeom>
        </p:spPr>
        <p:txBody>
          <a:bodyPr wrap="none">
            <a:spAutoFit/>
          </a:bodyPr>
          <a:lstStyle/>
          <a:p>
            <a:r>
              <a:rPr lang="en-US" altLang="ja-JP" dirty="0" smtClean="0"/>
              <a:t>$</a:t>
            </a:r>
            <a:endParaRPr lang="ja-JP" altLang="en-US" dirty="0"/>
          </a:p>
        </p:txBody>
      </p:sp>
      <p:sp>
        <p:nvSpPr>
          <p:cNvPr id="100" name="正方形/長方形 99"/>
          <p:cNvSpPr/>
          <p:nvPr/>
        </p:nvSpPr>
        <p:spPr>
          <a:xfrm>
            <a:off x="1115616" y="3275692"/>
            <a:ext cx="300082" cy="369332"/>
          </a:xfrm>
          <a:prstGeom prst="rect">
            <a:avLst/>
          </a:prstGeom>
        </p:spPr>
        <p:txBody>
          <a:bodyPr wrap="none">
            <a:spAutoFit/>
          </a:bodyPr>
          <a:lstStyle/>
          <a:p>
            <a:r>
              <a:rPr lang="en-US" altLang="ja-JP" dirty="0" smtClean="0"/>
              <a:t>$</a:t>
            </a:r>
            <a:endParaRPr lang="ja-JP" alt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endParaRPr kumimoji="1" lang="ja-JP" altLang="en-US"/>
          </a:p>
        </p:txBody>
      </p:sp>
      <p:sp>
        <p:nvSpPr>
          <p:cNvPr id="4" name="円/楕円 3"/>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5" idx="7"/>
            <a:endCxn id="4"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7" idx="0"/>
            <a:endCxn id="5"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4"/>
          <p:cNvCxnSpPr>
            <a:stCxn id="10" idx="0"/>
            <a:endCxn id="31"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0"/>
            <a:endCxn id="36"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7"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7"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0" idx="5"/>
            <a:endCxn id="18"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8" name="正方形/長方形 17"/>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9" name="正方形/長方形 18"/>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0" name="正方形/長方形 19"/>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1" name="正方形/長方形 20"/>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2" name="正方形/長方形 21"/>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3" name="正方形/長方形 22"/>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4" name="正方形/長方形 23"/>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25" name="直線コネクタ 24"/>
          <p:cNvCxnSpPr>
            <a:stCxn id="9" idx="5"/>
            <a:endCxn id="19"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9" idx="4"/>
            <a:endCxn id="20"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9" idx="3"/>
            <a:endCxn id="21"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8" idx="5"/>
            <a:endCxn id="22"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8" idx="3"/>
            <a:endCxn id="23"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69"/>
          <p:cNvCxnSpPr>
            <a:stCxn id="5" idx="2"/>
            <a:endCxn id="24"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a:stCxn id="31" idx="1"/>
            <a:endCxn id="4"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69"/>
          <p:cNvCxnSpPr>
            <a:stCxn id="4" idx="2"/>
            <a:endCxn id="34"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35" name="円/楕円 34"/>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a:stCxn id="36" idx="7"/>
            <a:endCxn id="5"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39" name="直線コネクタ 69"/>
          <p:cNvCxnSpPr>
            <a:stCxn id="36" idx="2"/>
            <a:endCxn id="38"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41" idx="0"/>
            <a:endCxn id="36"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42" name="直線コネクタ 41"/>
          <p:cNvCxnSpPr>
            <a:stCxn id="35" idx="7"/>
            <a:endCxn id="31"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4" name="正方形/長方形 43"/>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45" name="正方形/長方形 44"/>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46" name="直線コネクタ 45"/>
          <p:cNvCxnSpPr>
            <a:stCxn id="35" idx="5"/>
            <a:endCxn id="43"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35" idx="4"/>
            <a:endCxn id="44"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5" idx="3"/>
            <a:endCxn id="45"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50" name="直線コネクタ 49"/>
          <p:cNvCxnSpPr>
            <a:stCxn id="7" idx="5"/>
            <a:endCxn id="49"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7" idx="2"/>
            <a:endCxn id="8"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35" idx="2"/>
            <a:endCxn id="9"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1" idx="2"/>
            <a:endCxn id="7"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4" idx="2"/>
            <a:endCxn id="5"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6"/>
            <a:endCxn id="31"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5" idx="2"/>
            <a:endCxn id="36"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nvGrpSpPr>
          <p:cNvPr id="60" name="グループ化 225"/>
          <p:cNvGrpSpPr/>
          <p:nvPr/>
        </p:nvGrpSpPr>
        <p:grpSpPr>
          <a:xfrm>
            <a:off x="5724128" y="3861048"/>
            <a:ext cx="3312368" cy="720080"/>
            <a:chOff x="5724128" y="4005064"/>
            <a:chExt cx="3312368" cy="720080"/>
          </a:xfrm>
        </p:grpSpPr>
        <p:sp>
          <p:nvSpPr>
            <p:cNvPr id="61" name="右矢印 60"/>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543506" y="4149080"/>
              <a:ext cx="2492990" cy="400110"/>
            </a:xfrm>
            <a:prstGeom prst="rect">
              <a:avLst/>
            </a:prstGeom>
            <a:noFill/>
          </p:spPr>
          <p:txBody>
            <a:bodyPr wrap="none" rtlCol="0">
              <a:spAutoFit/>
            </a:bodyPr>
            <a:lstStyle/>
            <a:p>
              <a:r>
                <a:rPr kumimoji="1" lang="en-US" altLang="ja-JP" sz="2000" dirty="0" err="1" smtClean="0">
                  <a:latin typeface="Courier New" pitchFamily="49" charset="0"/>
                  <a:cs typeface="Courier New" pitchFamily="49" charset="0"/>
                </a:rPr>
                <a:t>babaabaaababaa</a:t>
              </a:r>
              <a:r>
                <a:rPr kumimoji="1" lang="en-US" altLang="ja-JP" sz="2000" dirty="0" smtClean="0">
                  <a:latin typeface="Courier New" pitchFamily="49" charset="0"/>
                  <a:cs typeface="Courier New" pitchFamily="49" charset="0"/>
                </a:rPr>
                <a:t>$</a:t>
              </a:r>
              <a:endParaRPr kumimoji="1" lang="ja-JP" altLang="en-US" sz="2000" dirty="0">
                <a:latin typeface="Courier New" pitchFamily="49" charset="0"/>
                <a:cs typeface="Courier New" pitchFamily="49" charset="0"/>
              </a:endParaRPr>
            </a:p>
          </p:txBody>
        </p:sp>
      </p:grpSp>
      <p:sp>
        <p:nvSpPr>
          <p:cNvPr id="63" name="テキスト ボックス 62"/>
          <p:cNvSpPr txBox="1"/>
          <p:nvPr/>
        </p:nvSpPr>
        <p:spPr>
          <a:xfrm>
            <a:off x="6543506" y="4581128"/>
            <a:ext cx="2492990" cy="707886"/>
          </a:xfrm>
          <a:prstGeom prst="rect">
            <a:avLst/>
          </a:prstGeom>
          <a:noFill/>
        </p:spPr>
        <p:txBody>
          <a:bodyPr wrap="none" rtlCol="0">
            <a:spAutoFit/>
          </a:bodyPr>
          <a:lstStyle/>
          <a:p>
            <a:r>
              <a:rPr kumimoji="1" lang="en-US" altLang="ja-JP" sz="2000" dirty="0" err="1" smtClean="0">
                <a:latin typeface="Courier New" pitchFamily="49" charset="0"/>
                <a:cs typeface="Courier New" pitchFamily="49" charset="0"/>
              </a:rPr>
              <a:t>babaababaaabaa</a:t>
            </a:r>
            <a:r>
              <a:rPr kumimoji="1" lang="en-US" altLang="ja-JP" sz="2000" dirty="0" smtClean="0">
                <a:latin typeface="Courier New" pitchFamily="49" charset="0"/>
                <a:cs typeface="Courier New" pitchFamily="49" charset="0"/>
              </a:rPr>
              <a:t>$</a:t>
            </a:r>
            <a:br>
              <a:rPr kumimoji="1" lang="en-US" altLang="ja-JP" sz="2000" dirty="0" smtClean="0">
                <a:latin typeface="Courier New" pitchFamily="49" charset="0"/>
                <a:cs typeface="Courier New" pitchFamily="49" charset="0"/>
              </a:rPr>
            </a:br>
            <a:r>
              <a:rPr lang="en-US" altLang="ja-JP" sz="2000" dirty="0" err="1" smtClean="0">
                <a:latin typeface="Courier New" pitchFamily="49" charset="0"/>
                <a:cs typeface="Courier New" pitchFamily="49" charset="0"/>
              </a:rPr>
              <a:t>babaaababaabaa</a:t>
            </a:r>
            <a:r>
              <a:rPr lang="en-US" altLang="ja-JP" sz="2000" dirty="0" smtClean="0">
                <a:latin typeface="Courier New" pitchFamily="49" charset="0"/>
                <a:cs typeface="Courier New" pitchFamily="49" charset="0"/>
              </a:rPr>
              <a:t>$</a:t>
            </a:r>
            <a:endParaRPr lang="ja-JP" altLang="en-US" sz="2000" dirty="0" smtClean="0">
              <a:latin typeface="Courier New" pitchFamily="49" charset="0"/>
              <a:cs typeface="Courier New" pitchFamily="49" charset="0"/>
            </a:endParaRPr>
          </a:p>
        </p:txBody>
      </p:sp>
      <p:cxnSp>
        <p:nvCxnSpPr>
          <p:cNvPr id="77" name="直線コネクタ 69"/>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left)">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14282" y="1142984"/>
            <a:ext cx="8715436" cy="5715016"/>
          </a:xfrm>
        </p:spPr>
        <p:txBody>
          <a:bodyPr/>
          <a:lstStyle/>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 </a:t>
            </a:r>
          </a:p>
          <a:p>
            <a:r>
              <a:rPr lang="en-US" altLang="ja-JP" dirty="0" smtClean="0">
                <a:latin typeface="Times New Roman" pitchFamily="18" charset="0"/>
                <a:cs typeface="Times New Roman" pitchFamily="18" charset="0"/>
                <a:sym typeface="Symbol" pitchFamily="18" charset="2"/>
              </a:rPr>
              <a:t></a:t>
            </a:r>
            <a:r>
              <a:rPr lang="en-US" altLang="ja-JP" dirty="0" smtClean="0">
                <a:solidFill>
                  <a:srgbClr val="000000"/>
                </a:solidFill>
                <a:latin typeface="Times New Roman" pitchFamily="18" charset="0"/>
                <a:cs typeface="Times New Roman" pitchFamily="18" charset="0"/>
                <a:sym typeface="Symbol" pitchFamily="18" charset="2"/>
              </a:rPr>
              <a:t>∩</a:t>
            </a:r>
            <a:r>
              <a:rPr lang="en-US" altLang="ja-JP" dirty="0" smtClean="0">
                <a:latin typeface="Times New Roman" pitchFamily="18" charset="0"/>
                <a:cs typeface="Times New Roman" pitchFamily="18" charset="0"/>
                <a:sym typeface="Symbol" pitchFamily="18" charset="2"/>
              </a:rPr>
              <a:t></a:t>
            </a:r>
            <a:r>
              <a:rPr lang="en-US" altLang="ja-JP" dirty="0" smtClean="0">
                <a:solidFill>
                  <a:srgbClr val="000000"/>
                </a:solidFill>
                <a:latin typeface="Times New Roman" pitchFamily="18" charset="0"/>
                <a:cs typeface="Times New Roman" pitchFamily="18" charset="0"/>
                <a:sym typeface="Symbol" pitchFamily="18" charset="2"/>
              </a:rPr>
              <a:t>∪</a:t>
            </a:r>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a:p>
            <a:r>
              <a:rPr lang="en-US" altLang="ja-JP" dirty="0" smtClean="0">
                <a:latin typeface="Times New Roman" pitchFamily="18" charset="0"/>
                <a:cs typeface="Times New Roman" pitchFamily="18" charset="0"/>
                <a:sym typeface="Symbol" pitchFamily="18" charset="2"/>
              </a:rPr>
              <a:t></a:t>
            </a:r>
          </a:p>
        </p:txBody>
      </p:sp>
      <p:sp>
        <p:nvSpPr>
          <p:cNvPr id="3" name="タイトル 2"/>
          <p:cNvSpPr>
            <a:spLocks noGrp="1"/>
          </p:cNvSpPr>
          <p:nvPr>
            <p:ph type="title"/>
          </p:nvPr>
        </p:nvSpPr>
        <p:spPr/>
        <p:txBody>
          <a:bodyPr/>
          <a:lstStyle/>
          <a:p>
            <a:r>
              <a:rPr kumimoji="1" lang="ja-JP" altLang="en-US" dirty="0" smtClean="0"/>
              <a:t>記号</a:t>
            </a:r>
            <a:endParaRPr kumimoji="1" lang="ja-JP" alt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没スライド</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有限アルファベット：</a:t>
            </a:r>
            <a:r>
              <a:rPr lang="en-US" altLang="ja-JP" dirty="0" smtClean="0">
                <a:latin typeface="Times New Roman" pitchFamily="18" charset="0"/>
                <a:cs typeface="Times New Roman" pitchFamily="18" charset="0"/>
                <a:sym typeface="Symbol" pitchFamily="18" charset="2"/>
              </a:rPr>
              <a:t>		e.g.   {</a:t>
            </a:r>
            <a:r>
              <a:rPr lang="en-US" altLang="ja-JP" dirty="0" smtClean="0">
                <a:latin typeface="Courier New" pitchFamily="49" charset="0"/>
                <a:cs typeface="Courier New" pitchFamily="49" charset="0"/>
                <a:sym typeface="Symbol" pitchFamily="18" charset="2"/>
              </a:rPr>
              <a:t>a</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b</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c</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d</a:t>
            </a:r>
            <a:r>
              <a:rPr lang="en-US" altLang="ja-JP" dirty="0" smtClean="0">
                <a:latin typeface="Times New Roman" pitchFamily="18" charset="0"/>
                <a:cs typeface="Times New Roman" pitchFamily="18" charset="0"/>
                <a:sym typeface="Symbol" pitchFamily="18" charset="2"/>
              </a:rPr>
              <a:t>}</a:t>
            </a:r>
            <a:endParaRPr kumimoji="1" lang="en-US" altLang="ja-JP" dirty="0" smtClean="0"/>
          </a:p>
          <a:p>
            <a:r>
              <a:rPr lang="ja-JP" altLang="en-US" dirty="0" smtClean="0"/>
              <a:t>文字列：</a:t>
            </a:r>
            <a:r>
              <a:rPr lang="en-US" altLang="ja-JP" i="1" dirty="0" smtClean="0"/>
              <a:t>w</a:t>
            </a:r>
            <a:r>
              <a:rPr lang="en-US" altLang="ja-JP" dirty="0" smtClean="0"/>
              <a:t> </a:t>
            </a:r>
            <a:r>
              <a:rPr lang="en-US" altLang="ja-JP" dirty="0" smtClean="0">
                <a:latin typeface="Times New Roman" pitchFamily="18" charset="0"/>
                <a:cs typeface="Times New Roman" pitchFamily="18" charset="0"/>
                <a:sym typeface="Symbol" pitchFamily="18" charset="2"/>
              </a:rPr>
              <a:t> </a:t>
            </a:r>
            <a:r>
              <a:rPr lang="en-US" altLang="ja-JP" baseline="30000" dirty="0" smtClean="0">
                <a:latin typeface="Times New Roman" pitchFamily="18" charset="0"/>
                <a:cs typeface="Times New Roman" pitchFamily="18" charset="0"/>
                <a:sym typeface="Symbol" pitchFamily="18" charset="2"/>
              </a:rPr>
              <a:t>*</a:t>
            </a:r>
            <a:r>
              <a:rPr lang="en-US" altLang="ja-JP" dirty="0" smtClean="0">
                <a:latin typeface="Times New Roman" pitchFamily="18" charset="0"/>
                <a:cs typeface="Times New Roman" pitchFamily="18" charset="0"/>
                <a:sym typeface="Symbol" pitchFamily="18" charset="2"/>
              </a:rPr>
              <a:t>			e.g. </a:t>
            </a:r>
            <a:r>
              <a:rPr lang="en-US" altLang="ja-JP" i="1" dirty="0" smtClean="0">
                <a:latin typeface="Times New Roman" pitchFamily="18" charset="0"/>
                <a:cs typeface="Times New Roman" pitchFamily="18" charset="0"/>
                <a:sym typeface="Symbol" pitchFamily="18" charset="2"/>
              </a:rPr>
              <a:t>w</a:t>
            </a:r>
            <a:r>
              <a:rPr lang="en-US" altLang="ja-JP" dirty="0" smtClean="0">
                <a:latin typeface="Times New Roman" pitchFamily="18" charset="0"/>
                <a:cs typeface="Times New Roman" pitchFamily="18" charset="0"/>
                <a:sym typeface="Symbol" pitchFamily="18" charset="2"/>
              </a:rPr>
              <a:t>  </a:t>
            </a:r>
            <a:r>
              <a:rPr lang="en-US" altLang="ja-JP" dirty="0" err="1" smtClean="0">
                <a:latin typeface="Courier New" pitchFamily="49" charset="0"/>
                <a:cs typeface="Courier New" pitchFamily="49" charset="0"/>
                <a:sym typeface="Symbol" pitchFamily="18" charset="2"/>
              </a:rPr>
              <a:t>abacd</a:t>
            </a:r>
            <a:endParaRPr lang="en-US" altLang="ja-JP" baseline="30000" dirty="0" smtClean="0">
              <a:latin typeface="Courier New" pitchFamily="49" charset="0"/>
              <a:cs typeface="Courier New" pitchFamily="49" charset="0"/>
              <a:sym typeface="Symbol" pitchFamily="18" charset="2"/>
            </a:endParaRPr>
          </a:p>
          <a:p>
            <a:r>
              <a:rPr kumimoji="1" lang="ja-JP" altLang="en-US" dirty="0" smtClean="0"/>
              <a:t>文字列 </a:t>
            </a:r>
            <a:r>
              <a:rPr lang="en-US" altLang="ja-JP" i="1" dirty="0" smtClean="0"/>
              <a:t>w</a:t>
            </a:r>
            <a:r>
              <a:rPr lang="en-US" altLang="ja-JP" dirty="0" smtClean="0"/>
              <a:t> </a:t>
            </a:r>
            <a:r>
              <a:rPr lang="ja-JP" altLang="en-US" dirty="0" smtClean="0"/>
              <a:t>の長さ：</a:t>
            </a:r>
            <a:r>
              <a:rPr lang="en-US" altLang="ja-JP" dirty="0" smtClean="0"/>
              <a:t>|</a:t>
            </a:r>
            <a:r>
              <a:rPr lang="en-US" altLang="ja-JP" i="1" dirty="0" smtClean="0"/>
              <a:t>w</a:t>
            </a:r>
            <a:r>
              <a:rPr lang="en-US" altLang="ja-JP" dirty="0" smtClean="0"/>
              <a:t>|</a:t>
            </a:r>
          </a:p>
          <a:p>
            <a:r>
              <a:rPr lang="en-US" altLang="ja-JP" i="1" dirty="0" smtClean="0"/>
              <a:t>w </a:t>
            </a:r>
            <a:r>
              <a:rPr lang="en-US" altLang="ja-JP" dirty="0" smtClean="0">
                <a:latin typeface="Times New Roman" pitchFamily="18" charset="0"/>
                <a:cs typeface="Times New Roman" pitchFamily="18" charset="0"/>
                <a:sym typeface="Symbol" pitchFamily="18" charset="2"/>
              </a:rPr>
              <a:t> </a:t>
            </a:r>
            <a:r>
              <a:rPr lang="en-US" altLang="ja-JP" i="1" dirty="0" err="1" smtClean="0">
                <a:latin typeface="Times New Roman" pitchFamily="18" charset="0"/>
                <a:cs typeface="Times New Roman" pitchFamily="18" charset="0"/>
                <a:sym typeface="Symbol" pitchFamily="18" charset="2"/>
              </a:rPr>
              <a:t>xy</a:t>
            </a:r>
            <a:r>
              <a:rPr lang="en-US" altLang="ja-JP" dirty="0" smtClean="0">
                <a:latin typeface="Times New Roman" pitchFamily="18" charset="0"/>
                <a:cs typeface="Times New Roman" pitchFamily="18" charset="0"/>
                <a:sym typeface="Symbol" pitchFamily="18" charset="2"/>
              </a:rPr>
              <a:t> </a:t>
            </a:r>
            <a:r>
              <a:rPr lang="ja-JP" altLang="en-US" dirty="0" smtClean="0">
                <a:latin typeface="Times New Roman" pitchFamily="18" charset="0"/>
                <a:cs typeface="Times New Roman" pitchFamily="18" charset="0"/>
                <a:sym typeface="Symbol" pitchFamily="18" charset="2"/>
              </a:rPr>
              <a:t>のとき、</a:t>
            </a:r>
            <a:r>
              <a:rPr lang="en-US" altLang="ja-JP" i="1" dirty="0" smtClean="0">
                <a:latin typeface="Times New Roman" pitchFamily="18" charset="0"/>
                <a:cs typeface="Times New Roman" pitchFamily="18" charset="0"/>
                <a:sym typeface="Symbol" pitchFamily="18" charset="2"/>
              </a:rPr>
              <a:t>y</a:t>
            </a:r>
            <a:r>
              <a:rPr lang="en-US" altLang="ja-JP" dirty="0" smtClean="0">
                <a:latin typeface="Times New Roman" pitchFamily="18" charset="0"/>
                <a:cs typeface="Times New Roman" pitchFamily="18" charset="0"/>
                <a:sym typeface="Symbol" pitchFamily="18" charset="2"/>
              </a:rPr>
              <a:t> </a:t>
            </a:r>
            <a:r>
              <a:rPr lang="ja-JP" altLang="en-US" dirty="0" smtClean="0">
                <a:latin typeface="Times New Roman" pitchFamily="18" charset="0"/>
                <a:cs typeface="Times New Roman" pitchFamily="18" charset="0"/>
                <a:sym typeface="Symbol" pitchFamily="18" charset="2"/>
              </a:rPr>
              <a:t>を </a:t>
            </a:r>
            <a:r>
              <a:rPr lang="en-US" altLang="ja-JP" i="1" dirty="0" smtClean="0">
                <a:latin typeface="Times New Roman" pitchFamily="18" charset="0"/>
                <a:cs typeface="Times New Roman" pitchFamily="18" charset="0"/>
                <a:sym typeface="Symbol" pitchFamily="18" charset="2"/>
              </a:rPr>
              <a:t>w</a:t>
            </a:r>
            <a:r>
              <a:rPr lang="en-US" altLang="ja-JP" dirty="0" smtClean="0">
                <a:latin typeface="Times New Roman" pitchFamily="18" charset="0"/>
                <a:cs typeface="Times New Roman" pitchFamily="18" charset="0"/>
                <a:sym typeface="Symbol" pitchFamily="18" charset="2"/>
              </a:rPr>
              <a:t> </a:t>
            </a:r>
            <a:r>
              <a:rPr lang="ja-JP" altLang="en-US" dirty="0" err="1" smtClean="0">
                <a:latin typeface="Times New Roman" pitchFamily="18" charset="0"/>
                <a:cs typeface="Times New Roman" pitchFamily="18" charset="0"/>
                <a:sym typeface="Symbol" pitchFamily="18" charset="2"/>
              </a:rPr>
              <a:t>の接尾辞</a:t>
            </a:r>
            <a:r>
              <a:rPr lang="ja-JP" altLang="en-US" dirty="0" smtClean="0">
                <a:latin typeface="Times New Roman" pitchFamily="18" charset="0"/>
                <a:cs typeface="Times New Roman" pitchFamily="18" charset="0"/>
                <a:sym typeface="Symbol" pitchFamily="18" charset="2"/>
              </a:rPr>
              <a:t>という</a:t>
            </a:r>
            <a:endParaRPr kumimoji="1" lang="ja-JP" altLang="en-US" dirty="0"/>
          </a:p>
        </p:txBody>
      </p:sp>
      <p:sp>
        <p:nvSpPr>
          <p:cNvPr id="3" name="タイトル 2"/>
          <p:cNvSpPr>
            <a:spLocks noGrp="1"/>
          </p:cNvSpPr>
          <p:nvPr>
            <p:ph type="title"/>
          </p:nvPr>
        </p:nvSpPr>
        <p:spPr/>
        <p:txBody>
          <a:bodyPr/>
          <a:lstStyle/>
          <a:p>
            <a:r>
              <a:rPr kumimoji="1" lang="ja-JP" altLang="en-US" dirty="0" smtClean="0"/>
              <a:t>準備</a:t>
            </a:r>
            <a:endParaRPr kumimoji="1" lang="ja-JP" altLang="en-US" dirty="0"/>
          </a:p>
        </p:txBody>
      </p:sp>
      <p:grpSp>
        <p:nvGrpSpPr>
          <p:cNvPr id="4" name="グループ化 10"/>
          <p:cNvGrpSpPr/>
          <p:nvPr/>
        </p:nvGrpSpPr>
        <p:grpSpPr>
          <a:xfrm>
            <a:off x="6588224" y="3530039"/>
            <a:ext cx="1872208" cy="3139321"/>
            <a:chOff x="179512" y="188635"/>
            <a:chExt cx="1872208" cy="3139321"/>
          </a:xfrm>
        </p:grpSpPr>
        <p:sp>
          <p:nvSpPr>
            <p:cNvPr id="13" name="テキスト ボックス 12"/>
            <p:cNvSpPr txBox="1"/>
            <p:nvPr/>
          </p:nvSpPr>
          <p:spPr>
            <a:xfrm>
              <a:off x="194232" y="188635"/>
              <a:ext cx="1851789" cy="3139321"/>
            </a:xfrm>
            <a:prstGeom prst="rect">
              <a:avLst/>
            </a:prstGeom>
            <a:solidFill>
              <a:schemeClr val="bg1"/>
            </a:solidFill>
            <a:ln w="25400">
              <a:solidFill>
                <a:schemeClr val="accent3"/>
              </a:solidFill>
            </a:ln>
            <a:effectLst>
              <a:outerShdw blurRad="50800" dist="38100" dir="2700000" algn="tl" rotWithShape="0">
                <a:prstClr val="black">
                  <a:alpha val="40000"/>
                </a:prstClr>
              </a:outerShdw>
            </a:effectLst>
          </p:spPr>
          <p:txBody>
            <a:bodyPr wrap="none" rtlCol="0">
              <a:spAutoFit/>
            </a:bodyPr>
            <a:lstStyle/>
            <a:p>
              <a:r>
                <a:rPr lang="en-US" altLang="ja-JP" sz="2200" spc="300" dirty="0" smtClean="0">
                  <a:latin typeface="Courier New" pitchFamily="49" charset="0"/>
                  <a:cs typeface="Courier New" pitchFamily="49" charset="0"/>
                </a:rPr>
                <a:t>12345678</a:t>
              </a:r>
              <a:endParaRPr lang="en-US" altLang="ja-JP" sz="2200" spc="-300" dirty="0" smtClean="0">
                <a:latin typeface="Courier New" pitchFamily="49" charset="0"/>
                <a:cs typeface="Courier New" pitchFamily="49" charset="0"/>
              </a:endParaRPr>
            </a:p>
            <a:p>
              <a:r>
                <a:rPr lang="en-US" altLang="ja-JP" sz="2200" spc="300" dirty="0" err="1" smtClean="0">
                  <a:latin typeface="Courier New" pitchFamily="49" charset="0"/>
                  <a:cs typeface="Courier New" pitchFamily="49" charset="0"/>
                </a:rPr>
                <a:t>shizuoka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a:t>
              </a:r>
              <a:r>
                <a:rPr lang="en-US" altLang="ja-JP" sz="2200" spc="300" dirty="0" err="1" smtClean="0">
                  <a:latin typeface="Courier New" pitchFamily="49" charset="0"/>
                  <a:cs typeface="Courier New" pitchFamily="49" charset="0"/>
                </a:rPr>
                <a:t>hizuoka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a:t>
              </a:r>
              <a:r>
                <a:rPr lang="en-US" altLang="ja-JP" sz="2200" spc="300" dirty="0" err="1" smtClean="0">
                  <a:latin typeface="Courier New" pitchFamily="49" charset="0"/>
                  <a:cs typeface="Courier New" pitchFamily="49" charset="0"/>
                </a:rPr>
                <a:t>izuoka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shi</a:t>
              </a:r>
              <a:r>
                <a:rPr lang="en-US" altLang="ja-JP" sz="2200" spc="300" dirty="0" err="1" smtClean="0">
                  <a:latin typeface="Courier New" pitchFamily="49" charset="0"/>
                  <a:cs typeface="Courier New" pitchFamily="49" charset="0"/>
                </a:rPr>
                <a:t>zuoka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shiz</a:t>
              </a:r>
              <a:r>
                <a:rPr lang="en-US" altLang="ja-JP" sz="2200" spc="300" dirty="0" err="1" smtClean="0">
                  <a:latin typeface="Courier New" pitchFamily="49" charset="0"/>
                  <a:cs typeface="Courier New" pitchFamily="49" charset="0"/>
                </a:rPr>
                <a:t>uoka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shizu</a:t>
              </a:r>
              <a:r>
                <a:rPr lang="en-US" altLang="ja-JP" sz="2200" spc="300" dirty="0" err="1" smtClean="0">
                  <a:latin typeface="Courier New" pitchFamily="49" charset="0"/>
                  <a:cs typeface="Courier New" pitchFamily="49" charset="0"/>
                </a:rPr>
                <a:t>oka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shizuo</a:t>
              </a:r>
              <a:r>
                <a:rPr lang="en-US" altLang="ja-JP" sz="2200" spc="300" dirty="0" err="1" smtClean="0">
                  <a:latin typeface="Courier New" pitchFamily="49" charset="0"/>
                  <a:cs typeface="Courier New" pitchFamily="49" charset="0"/>
                </a:rPr>
                <a:t>ka</a:t>
              </a:r>
              <a:endParaRPr lang="en-US" altLang="ja-JP" sz="2200" spc="300" dirty="0" smtClean="0">
                <a:latin typeface="Courier New" pitchFamily="49" charset="0"/>
                <a:cs typeface="Courier New" pitchFamily="49" charset="0"/>
              </a:endParaRPr>
            </a:p>
            <a:p>
              <a:r>
                <a:rPr lang="en-US" altLang="ja-JP" sz="2200" spc="300" dirty="0" err="1" smtClean="0">
                  <a:solidFill>
                    <a:schemeClr val="bg1"/>
                  </a:solidFill>
                  <a:latin typeface="Courier New" pitchFamily="49" charset="0"/>
                  <a:cs typeface="Courier New" pitchFamily="49" charset="0"/>
                </a:rPr>
                <a:t>shizuok</a:t>
              </a:r>
              <a:r>
                <a:rPr lang="en-US" altLang="ja-JP" sz="2200" spc="300" dirty="0" err="1" smtClean="0">
                  <a:latin typeface="Courier New" pitchFamily="49" charset="0"/>
                  <a:cs typeface="Courier New" pitchFamily="49" charset="0"/>
                </a:rPr>
                <a:t>a</a:t>
              </a:r>
              <a:endParaRPr lang="en-US" altLang="ja-JP" sz="2200" spc="300" dirty="0" smtClean="0">
                <a:latin typeface="Courier New" pitchFamily="49" charset="0"/>
                <a:cs typeface="Courier New" pitchFamily="49" charset="0"/>
              </a:endParaRPr>
            </a:p>
          </p:txBody>
        </p:sp>
        <p:cxnSp>
          <p:nvCxnSpPr>
            <p:cNvPr id="14" name="直線コネクタ 13"/>
            <p:cNvCxnSpPr/>
            <p:nvPr/>
          </p:nvCxnSpPr>
          <p:spPr>
            <a:xfrm>
              <a:off x="179512" y="576816"/>
              <a:ext cx="1872208"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7" name="角丸四角形吹き出し 16"/>
          <p:cNvSpPr/>
          <p:nvPr/>
        </p:nvSpPr>
        <p:spPr>
          <a:xfrm>
            <a:off x="2627784" y="4869160"/>
            <a:ext cx="3312368" cy="936104"/>
          </a:xfrm>
          <a:prstGeom prst="wedgeRoundRectCallout">
            <a:avLst>
              <a:gd name="adj1" fmla="val 68889"/>
              <a:gd name="adj2" fmla="val -21388"/>
              <a:gd name="adj3" fmla="val 16667"/>
            </a:avLst>
          </a:prstGeom>
          <a:solidFill>
            <a:schemeClr val="bg1"/>
          </a:solidFill>
          <a:ln>
            <a:solidFill>
              <a:schemeClr val="accent3"/>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200" dirty="0" smtClean="0">
                <a:latin typeface="Courier New" pitchFamily="49" charset="0"/>
                <a:cs typeface="Courier New" pitchFamily="49" charset="0"/>
                <a:sym typeface="Symbol" pitchFamily="18" charset="2"/>
              </a:rPr>
              <a:t>“</a:t>
            </a:r>
            <a:r>
              <a:rPr lang="en-US" altLang="ja-JP" sz="2200" dirty="0" err="1" smtClean="0">
                <a:latin typeface="Courier New" pitchFamily="49" charset="0"/>
                <a:cs typeface="Courier New" pitchFamily="49" charset="0"/>
                <a:sym typeface="Symbol" pitchFamily="18" charset="2"/>
              </a:rPr>
              <a:t>shizuoka</a:t>
            </a:r>
            <a:r>
              <a:rPr lang="en-US" altLang="ja-JP" sz="2200" dirty="0" smtClean="0">
                <a:latin typeface="Courier New" pitchFamily="49" charset="0"/>
                <a:cs typeface="Courier New" pitchFamily="49" charset="0"/>
                <a:sym typeface="Symbol" pitchFamily="18" charset="2"/>
              </a:rPr>
              <a:t>”</a:t>
            </a:r>
            <a:r>
              <a:rPr lang="ja-JP" altLang="en-US" sz="2200" dirty="0" err="1" smtClean="0">
                <a:latin typeface="Times New Roman" pitchFamily="18" charset="0"/>
                <a:cs typeface="Times New Roman" pitchFamily="18" charset="0"/>
                <a:sym typeface="Symbol" pitchFamily="18" charset="2"/>
              </a:rPr>
              <a:t>の</a:t>
            </a:r>
            <a:r>
              <a:rPr lang="ja-JP" altLang="en-US" sz="2200" dirty="0" err="1" smtClean="0"/>
              <a:t>接尾辞</a:t>
            </a:r>
            <a:r>
              <a:rPr lang="en-US" altLang="ja-JP" sz="2200" dirty="0" smtClean="0"/>
              <a:t/>
            </a:r>
            <a:br>
              <a:rPr lang="en-US" altLang="ja-JP" sz="2200" dirty="0" smtClean="0"/>
            </a:br>
            <a:r>
              <a:rPr lang="ja-JP" altLang="en-US" sz="2200" dirty="0" smtClean="0"/>
              <a:t>（長さ </a:t>
            </a:r>
            <a:r>
              <a:rPr lang="en-US" altLang="ja-JP" sz="2200" dirty="0" smtClean="0"/>
              <a:t>0 </a:t>
            </a:r>
            <a:r>
              <a:rPr lang="ja-JP" altLang="en-US" sz="2200" dirty="0" smtClean="0"/>
              <a:t>のものは非表示）</a:t>
            </a:r>
            <a:endParaRPr kumimoji="1" lang="ja-JP" altLang="en-US" sz="2200" dirty="0"/>
          </a:p>
        </p:txBody>
      </p:sp>
      <p:sp>
        <p:nvSpPr>
          <p:cNvPr id="18" name="正方形/長方形 17"/>
          <p:cNvSpPr/>
          <p:nvPr/>
        </p:nvSpPr>
        <p:spPr>
          <a:xfrm>
            <a:off x="2034652" y="3880212"/>
            <a:ext cx="728614" cy="360041"/>
          </a:xfrm>
          <a:prstGeom prst="rect">
            <a:avLst/>
          </a:prstGeom>
          <a:solidFill>
            <a:schemeClr val="tx2">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200" dirty="0" smtClean="0">
                <a:latin typeface="Courier New" pitchFamily="49" charset="0"/>
                <a:cs typeface="Courier New" pitchFamily="49" charset="0"/>
              </a:rPr>
              <a:t>s</a:t>
            </a:r>
            <a:r>
              <a:rPr kumimoji="1" lang="en-US" altLang="ja-JP" sz="2200" dirty="0" smtClean="0">
                <a:latin typeface="Courier New" pitchFamily="49" charset="0"/>
                <a:cs typeface="Courier New" pitchFamily="49" charset="0"/>
              </a:rPr>
              <a:t> </a:t>
            </a:r>
            <a:r>
              <a:rPr lang="en-US" altLang="ja-JP" sz="2200" dirty="0" smtClean="0">
                <a:latin typeface="Courier New" pitchFamily="49" charset="0"/>
                <a:cs typeface="Courier New" pitchFamily="49" charset="0"/>
              </a:rPr>
              <a:t>h</a:t>
            </a:r>
            <a:endParaRPr kumimoji="1" lang="ja-JP" altLang="en-US" sz="2200" dirty="0">
              <a:latin typeface="Courier New" pitchFamily="49" charset="0"/>
              <a:cs typeface="Courier New" pitchFamily="49" charset="0"/>
            </a:endParaRPr>
          </a:p>
        </p:txBody>
      </p:sp>
      <p:sp>
        <p:nvSpPr>
          <p:cNvPr id="19" name="正方形/長方形 18"/>
          <p:cNvSpPr/>
          <p:nvPr/>
        </p:nvSpPr>
        <p:spPr>
          <a:xfrm>
            <a:off x="2763266" y="3880212"/>
            <a:ext cx="2232248" cy="360041"/>
          </a:xfrm>
          <a:prstGeom prst="rect">
            <a:avLst/>
          </a:prstGeom>
          <a:solidFill>
            <a:schemeClr val="tx2">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200" dirty="0" err="1" smtClean="0">
                <a:latin typeface="Courier New" pitchFamily="49" charset="0"/>
                <a:cs typeface="Courier New" pitchFamily="49" charset="0"/>
              </a:rPr>
              <a:t>i</a:t>
            </a:r>
            <a:r>
              <a:rPr kumimoji="1" lang="en-US" altLang="ja-JP" sz="2200" dirty="0" smtClean="0">
                <a:latin typeface="Courier New" pitchFamily="49" charset="0"/>
                <a:cs typeface="Courier New" pitchFamily="49" charset="0"/>
              </a:rPr>
              <a:t> z u o k a</a:t>
            </a:r>
            <a:endParaRPr kumimoji="1" lang="ja-JP" altLang="en-US" sz="2200" dirty="0">
              <a:latin typeface="Courier New" pitchFamily="49" charset="0"/>
              <a:cs typeface="Courier New" pitchFamily="49" charset="0"/>
            </a:endParaRPr>
          </a:p>
        </p:txBody>
      </p:sp>
      <p:sp>
        <p:nvSpPr>
          <p:cNvPr id="20" name="正方形/長方形 19"/>
          <p:cNvSpPr/>
          <p:nvPr/>
        </p:nvSpPr>
        <p:spPr>
          <a:xfrm>
            <a:off x="2203878" y="3356992"/>
            <a:ext cx="34336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x</a:t>
            </a:r>
            <a:endParaRPr lang="ja-JP" altLang="en-US" sz="2800" dirty="0"/>
          </a:p>
        </p:txBody>
      </p:sp>
      <p:sp>
        <p:nvSpPr>
          <p:cNvPr id="21" name="正方形/長方形 20"/>
          <p:cNvSpPr/>
          <p:nvPr/>
        </p:nvSpPr>
        <p:spPr>
          <a:xfrm>
            <a:off x="3906860" y="3356992"/>
            <a:ext cx="34336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y</a:t>
            </a:r>
            <a:endParaRPr lang="ja-JP" altLang="en-US" sz="2800" dirty="0"/>
          </a:p>
        </p:txBody>
      </p:sp>
      <p:sp>
        <p:nvSpPr>
          <p:cNvPr id="22" name="正方形/長方形 21"/>
          <p:cNvSpPr/>
          <p:nvPr/>
        </p:nvSpPr>
        <p:spPr>
          <a:xfrm>
            <a:off x="1403648" y="3789040"/>
            <a:ext cx="42351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w</a:t>
            </a:r>
            <a:endParaRPr lang="ja-JP" alt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コンテンツ プレースホルダ 309"/>
          <p:cNvSpPr>
            <a:spLocks noGrp="1"/>
          </p:cNvSpPr>
          <p:nvPr>
            <p:ph idx="1"/>
          </p:nvPr>
        </p:nvSpPr>
        <p:spPr>
          <a:xfrm>
            <a:off x="0" y="1214422"/>
            <a:ext cx="9144000" cy="4911741"/>
          </a:xfrm>
        </p:spPr>
        <p:txBody>
          <a:bodyPr/>
          <a:lstStyle/>
          <a:p>
            <a:r>
              <a:rPr lang="en-US" altLang="ja-JP" dirty="0" smtClean="0"/>
              <a:t>The suffix tree of </a:t>
            </a:r>
            <a:r>
              <a:rPr lang="en-US" altLang="ja-JP" i="1" dirty="0" smtClean="0"/>
              <a:t>w</a:t>
            </a:r>
            <a:r>
              <a:rPr lang="en-US" altLang="ja-JP" dirty="0" smtClean="0"/>
              <a:t> is the compacted </a:t>
            </a:r>
            <a:r>
              <a:rPr lang="en-US" altLang="ja-JP" dirty="0" err="1" smtClean="0"/>
              <a:t>trie</a:t>
            </a:r>
            <a:r>
              <a:rPr lang="en-US" altLang="ja-JP" dirty="0" smtClean="0"/>
              <a:t> which represents the suffixes of </a:t>
            </a:r>
            <a:r>
              <a:rPr lang="en-US" altLang="ja-JP" i="1" dirty="0" smtClean="0"/>
              <a:t>w</a:t>
            </a:r>
            <a:r>
              <a:rPr lang="en-US" altLang="ja-JP" dirty="0" smtClean="0"/>
              <a:t>.</a:t>
            </a:r>
          </a:p>
          <a:p>
            <a:r>
              <a:rPr lang="en-US" altLang="ja-JP" dirty="0" smtClean="0"/>
              <a:t>The suffix link of a node points to the node that represents the substring obtained by deleting the first character.</a:t>
            </a:r>
            <a:endParaRPr lang="ja-JP" altLang="en-US" dirty="0" smtClean="0"/>
          </a:p>
          <a:p>
            <a:endParaRPr kumimoji="1" lang="ja-JP" altLang="en-US" dirty="0"/>
          </a:p>
        </p:txBody>
      </p:sp>
      <p:sp>
        <p:nvSpPr>
          <p:cNvPr id="3" name="タイトル 2"/>
          <p:cNvSpPr>
            <a:spLocks noGrp="1"/>
          </p:cNvSpPr>
          <p:nvPr>
            <p:ph type="title"/>
          </p:nvPr>
        </p:nvSpPr>
        <p:spPr/>
        <p:txBody>
          <a:bodyPr/>
          <a:lstStyle/>
          <a:p>
            <a:r>
              <a:rPr lang="en-US" altLang="ja-JP" dirty="0" smtClean="0"/>
              <a:t>Suffix Tree, Suffix Links</a:t>
            </a:r>
            <a:endParaRPr kumimoji="1" lang="ja-JP" altLang="en-US" dirty="0"/>
          </a:p>
        </p:txBody>
      </p:sp>
      <p:grpSp>
        <p:nvGrpSpPr>
          <p:cNvPr id="261" name="グループ化 260"/>
          <p:cNvGrpSpPr/>
          <p:nvPr/>
        </p:nvGrpSpPr>
        <p:grpSpPr>
          <a:xfrm>
            <a:off x="539552" y="3284984"/>
            <a:ext cx="1872208" cy="3139321"/>
            <a:chOff x="179512" y="188635"/>
            <a:chExt cx="1872208" cy="3139321"/>
          </a:xfrm>
        </p:grpSpPr>
        <p:sp>
          <p:nvSpPr>
            <p:cNvPr id="59" name="テキスト ボックス 58"/>
            <p:cNvSpPr txBox="1"/>
            <p:nvPr/>
          </p:nvSpPr>
          <p:spPr>
            <a:xfrm>
              <a:off x="194232" y="188635"/>
              <a:ext cx="1851789" cy="3139321"/>
            </a:xfrm>
            <a:prstGeom prst="rect">
              <a:avLst/>
            </a:prstGeom>
            <a:solidFill>
              <a:schemeClr val="bg1"/>
            </a:solidFill>
            <a:ln w="25400">
              <a:solidFill>
                <a:schemeClr val="accent3"/>
              </a:solidFill>
            </a:ln>
            <a:effectLst>
              <a:outerShdw blurRad="50800" dist="38100" dir="2700000" algn="tl" rotWithShape="0">
                <a:prstClr val="black">
                  <a:alpha val="40000"/>
                </a:prstClr>
              </a:outerShdw>
            </a:effectLst>
          </p:spPr>
          <p:txBody>
            <a:bodyPr wrap="none" rtlCol="0">
              <a:spAutoFit/>
            </a:bodyPr>
            <a:lstStyle/>
            <a:p>
              <a:r>
                <a:rPr lang="en-US" altLang="ja-JP" sz="2200" spc="300" dirty="0" smtClean="0">
                  <a:latin typeface="Courier New" pitchFamily="49" charset="0"/>
                  <a:cs typeface="Courier New" pitchFamily="49" charset="0"/>
                </a:rPr>
                <a:t>12345678</a:t>
              </a:r>
              <a:endParaRPr lang="en-US" altLang="ja-JP" sz="2200" spc="-300" dirty="0" smtClean="0">
                <a:latin typeface="Courier New" pitchFamily="49" charset="0"/>
                <a:cs typeface="Courier New" pitchFamily="49" charset="0"/>
              </a:endParaRPr>
            </a:p>
            <a:p>
              <a:r>
                <a:rPr lang="en-US" altLang="ja-JP" sz="2200" spc="300" dirty="0" err="1" smtClean="0">
                  <a:latin typeface="Courier New" pitchFamily="49" charset="0"/>
                  <a:cs typeface="Courier New" pitchFamily="49" charset="0"/>
                </a:rPr>
                <a:t>ababaaa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a:t>
              </a:r>
              <a:r>
                <a:rPr lang="en-US" altLang="ja-JP" sz="2200" spc="300" dirty="0" err="1" smtClean="0">
                  <a:latin typeface="Courier New" pitchFamily="49" charset="0"/>
                  <a:cs typeface="Courier New" pitchFamily="49" charset="0"/>
                </a:rPr>
                <a:t>babaaa</a:t>
              </a:r>
              <a:r>
                <a:rPr lang="en-US" altLang="ja-JP" sz="2200" spc="300" dirty="0" smtClean="0">
                  <a:latin typeface="Courier New" pitchFamily="49" charset="0"/>
                  <a:cs typeface="Courier New" pitchFamily="49" charset="0"/>
                </a:rPr>
                <a:t>$</a:t>
              </a:r>
              <a:br>
                <a:rPr lang="en-US" altLang="ja-JP" sz="2200" spc="300" dirty="0" smtClean="0">
                  <a:latin typeface="Courier New" pitchFamily="49" charset="0"/>
                  <a:cs typeface="Courier New" pitchFamily="49" charset="0"/>
                </a:rPr>
              </a:br>
              <a:r>
                <a:rPr lang="en-US" altLang="ja-JP" sz="2200" spc="300" dirty="0" err="1" smtClean="0">
                  <a:solidFill>
                    <a:schemeClr val="bg1"/>
                  </a:solidFill>
                  <a:latin typeface="Courier New" pitchFamily="49" charset="0"/>
                  <a:cs typeface="Courier New" pitchFamily="49" charset="0"/>
                </a:rPr>
                <a:t>ab</a:t>
              </a:r>
              <a:r>
                <a:rPr lang="en-US" altLang="ja-JP" sz="2200" spc="300" dirty="0" err="1" smtClean="0">
                  <a:latin typeface="Courier New" pitchFamily="49" charset="0"/>
                  <a:cs typeface="Courier New" pitchFamily="49" charset="0"/>
                </a:rPr>
                <a:t>abaaa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aba</a:t>
              </a:r>
              <a:r>
                <a:rPr lang="en-US" altLang="ja-JP" sz="2200" spc="300" dirty="0" err="1" smtClean="0">
                  <a:latin typeface="Courier New" pitchFamily="49" charset="0"/>
                  <a:cs typeface="Courier New" pitchFamily="49" charset="0"/>
                </a:rPr>
                <a:t>baaa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abab</a:t>
              </a:r>
              <a:r>
                <a:rPr lang="en-US" altLang="ja-JP" sz="2200" spc="300" dirty="0" err="1" smtClean="0">
                  <a:latin typeface="Courier New" pitchFamily="49" charset="0"/>
                  <a:cs typeface="Courier New" pitchFamily="49" charset="0"/>
                </a:rPr>
                <a:t>aaa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ababa</a:t>
              </a:r>
              <a:r>
                <a:rPr lang="en-US" altLang="ja-JP" sz="2200" spc="300" dirty="0" err="1" smtClean="0">
                  <a:latin typeface="Courier New" pitchFamily="49" charset="0"/>
                  <a:cs typeface="Courier New" pitchFamily="49" charset="0"/>
                </a:rPr>
                <a:t>aa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ababaa</a:t>
              </a:r>
              <a:r>
                <a:rPr lang="en-US" altLang="ja-JP" sz="2200" spc="300" dirty="0" err="1" smtClean="0">
                  <a:latin typeface="Courier New" pitchFamily="49" charset="0"/>
                  <a:cs typeface="Courier New" pitchFamily="49" charset="0"/>
                </a:rPr>
                <a:t>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ababaaa</a:t>
              </a:r>
              <a:r>
                <a:rPr lang="en-US" altLang="ja-JP" sz="2200" spc="300" dirty="0" smtClean="0">
                  <a:latin typeface="Courier New" pitchFamily="49" charset="0"/>
                  <a:cs typeface="Courier New" pitchFamily="49" charset="0"/>
                </a:rPr>
                <a:t>$</a:t>
              </a:r>
            </a:p>
          </p:txBody>
        </p:sp>
        <p:cxnSp>
          <p:nvCxnSpPr>
            <p:cNvPr id="260" name="直線コネクタ 259"/>
            <p:cNvCxnSpPr/>
            <p:nvPr/>
          </p:nvCxnSpPr>
          <p:spPr>
            <a:xfrm>
              <a:off x="179512" y="576816"/>
              <a:ext cx="1872208"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73" name="円/楕円 172"/>
          <p:cNvSpPr/>
          <p:nvPr/>
        </p:nvSpPr>
        <p:spPr>
          <a:xfrm>
            <a:off x="5940152" y="321297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4" name="円/楕円 173"/>
          <p:cNvSpPr/>
          <p:nvPr/>
        </p:nvSpPr>
        <p:spPr>
          <a:xfrm>
            <a:off x="5364120" y="378904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5" name="直線コネクタ 174"/>
          <p:cNvCxnSpPr>
            <a:stCxn id="174" idx="7"/>
            <a:endCxn id="173" idx="3"/>
          </p:cNvCxnSpPr>
          <p:nvPr/>
        </p:nvCxnSpPr>
        <p:spPr>
          <a:xfrm rot="5400000" flipH="1" flipV="1">
            <a:off x="5609927" y="345881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6" name="円/楕円 175"/>
          <p:cNvSpPr/>
          <p:nvPr/>
        </p:nvSpPr>
        <p:spPr>
          <a:xfrm>
            <a:off x="5796136" y="501317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2" name="直線コネクタ 181"/>
          <p:cNvCxnSpPr>
            <a:stCxn id="176" idx="0"/>
            <a:endCxn id="174" idx="5"/>
          </p:cNvCxnSpPr>
          <p:nvPr/>
        </p:nvCxnSpPr>
        <p:spPr>
          <a:xfrm rot="16200000" flipV="1">
            <a:off x="5285884" y="435892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3" name="直線コネクタ 182"/>
          <p:cNvCxnSpPr>
            <a:stCxn id="189" idx="0"/>
            <a:endCxn id="213" idx="4"/>
          </p:cNvCxnSpPr>
          <p:nvPr/>
        </p:nvCxnSpPr>
        <p:spPr>
          <a:xfrm rot="16200000" flipV="1">
            <a:off x="4698006" y="4887154"/>
            <a:ext cx="576096"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4" name="直線コネクタ 183"/>
          <p:cNvCxnSpPr>
            <a:stCxn id="190" idx="0"/>
            <a:endCxn id="176" idx="3"/>
          </p:cNvCxnSpPr>
          <p:nvPr/>
        </p:nvCxnSpPr>
        <p:spPr>
          <a:xfrm rot="5400000" flipH="1" flipV="1">
            <a:off x="5418078" y="5457038"/>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5" name="直線コネクタ 184"/>
          <p:cNvCxnSpPr>
            <a:stCxn id="193" idx="3"/>
            <a:endCxn id="187" idx="0"/>
          </p:cNvCxnSpPr>
          <p:nvPr/>
        </p:nvCxnSpPr>
        <p:spPr>
          <a:xfrm rot="5400000">
            <a:off x="6642215" y="4808965"/>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6" name="直線コネクタ 185"/>
          <p:cNvCxnSpPr>
            <a:stCxn id="193" idx="5"/>
            <a:endCxn id="188" idx="0"/>
          </p:cNvCxnSpPr>
          <p:nvPr/>
        </p:nvCxnSpPr>
        <p:spPr>
          <a:xfrm rot="16200000" flipH="1">
            <a:off x="7032069" y="4844952"/>
            <a:ext cx="906305" cy="43825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7" name="正方形/長方形 186"/>
          <p:cNvSpPr/>
          <p:nvPr/>
        </p:nvSpPr>
        <p:spPr>
          <a:xfrm>
            <a:off x="66602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4</a:t>
            </a:r>
            <a:endParaRPr kumimoji="1" lang="ja-JP" altLang="en-US" sz="2200" dirty="0"/>
          </a:p>
        </p:txBody>
      </p:sp>
      <p:sp>
        <p:nvSpPr>
          <p:cNvPr id="188" name="正方形/長方形 187"/>
          <p:cNvSpPr/>
          <p:nvPr/>
        </p:nvSpPr>
        <p:spPr>
          <a:xfrm>
            <a:off x="752432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189" name="正方形/長方形 188"/>
          <p:cNvSpPr/>
          <p:nvPr/>
        </p:nvSpPr>
        <p:spPr>
          <a:xfrm>
            <a:off x="48600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5</a:t>
            </a:r>
            <a:endParaRPr kumimoji="1" lang="ja-JP" altLang="en-US" sz="2200" dirty="0"/>
          </a:p>
        </p:txBody>
      </p:sp>
      <p:sp>
        <p:nvSpPr>
          <p:cNvPr id="190" name="正方形/長方形 189"/>
          <p:cNvSpPr/>
          <p:nvPr/>
        </p:nvSpPr>
        <p:spPr>
          <a:xfrm>
            <a:off x="543609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3</a:t>
            </a:r>
            <a:endParaRPr kumimoji="1" lang="ja-JP" altLang="en-US" sz="2200" dirty="0"/>
          </a:p>
        </p:txBody>
      </p:sp>
      <p:sp>
        <p:nvSpPr>
          <p:cNvPr id="191" name="正方形/長方形 190"/>
          <p:cNvSpPr/>
          <p:nvPr/>
        </p:nvSpPr>
        <p:spPr>
          <a:xfrm>
            <a:off x="4139952" y="42930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7</a:t>
            </a:r>
            <a:endParaRPr kumimoji="1" lang="ja-JP" altLang="en-US" sz="2200" dirty="0"/>
          </a:p>
        </p:txBody>
      </p:sp>
      <p:cxnSp>
        <p:nvCxnSpPr>
          <p:cNvPr id="192" name="直線コネクタ 69"/>
          <p:cNvCxnSpPr>
            <a:stCxn id="174" idx="2"/>
            <a:endCxn id="191" idx="0"/>
          </p:cNvCxnSpPr>
          <p:nvPr/>
        </p:nvCxnSpPr>
        <p:spPr>
          <a:xfrm rot="10800000" flipV="1">
            <a:off x="4319972" y="393304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93" name="円/楕円 192"/>
          <p:cNvSpPr/>
          <p:nvPr/>
        </p:nvSpPr>
        <p:spPr>
          <a:xfrm>
            <a:off x="7020272" y="4365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4" name="直線コネクタ 193"/>
          <p:cNvCxnSpPr>
            <a:stCxn id="193" idx="1"/>
            <a:endCxn id="173" idx="5"/>
          </p:cNvCxnSpPr>
          <p:nvPr/>
        </p:nvCxnSpPr>
        <p:spPr>
          <a:xfrm rot="16200000" flipV="1">
            <a:off x="6149971" y="349480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5" name="直線コネクタ 69"/>
          <p:cNvCxnSpPr>
            <a:stCxn id="173" idx="2"/>
            <a:endCxn id="209" idx="0"/>
          </p:cNvCxnSpPr>
          <p:nvPr/>
        </p:nvCxnSpPr>
        <p:spPr>
          <a:xfrm rot="10800000" flipV="1">
            <a:off x="4319972" y="335697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09" name="正方形/長方形 208"/>
          <p:cNvSpPr/>
          <p:nvPr/>
        </p:nvSpPr>
        <p:spPr>
          <a:xfrm>
            <a:off x="4139952" y="37170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213" name="円/楕円 212"/>
          <p:cNvSpPr/>
          <p:nvPr/>
        </p:nvSpPr>
        <p:spPr>
          <a:xfrm>
            <a:off x="4788056" y="4365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 name="直線コネクタ 213"/>
          <p:cNvCxnSpPr>
            <a:stCxn id="213" idx="7"/>
            <a:endCxn id="174" idx="3"/>
          </p:cNvCxnSpPr>
          <p:nvPr/>
        </p:nvCxnSpPr>
        <p:spPr>
          <a:xfrm rot="5400000" flipH="1" flipV="1">
            <a:off x="5033879" y="403486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5" name="直線コネクタ 214"/>
          <p:cNvCxnSpPr>
            <a:stCxn id="217" idx="0"/>
            <a:endCxn id="213" idx="3"/>
          </p:cNvCxnSpPr>
          <p:nvPr/>
        </p:nvCxnSpPr>
        <p:spPr>
          <a:xfrm rot="5400000" flipH="1" flipV="1">
            <a:off x="4481990" y="466493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7" name="正方形/長方形 216"/>
          <p:cNvSpPr/>
          <p:nvPr/>
        </p:nvSpPr>
        <p:spPr>
          <a:xfrm>
            <a:off x="4355976" y="501317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6</a:t>
            </a:r>
            <a:endParaRPr kumimoji="1" lang="ja-JP" altLang="en-US" sz="2200" dirty="0"/>
          </a:p>
        </p:txBody>
      </p:sp>
      <p:sp>
        <p:nvSpPr>
          <p:cNvPr id="218" name="正方形/長方形 217"/>
          <p:cNvSpPr/>
          <p:nvPr/>
        </p:nvSpPr>
        <p:spPr>
          <a:xfrm>
            <a:off x="6228184" y="61653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cxnSp>
        <p:nvCxnSpPr>
          <p:cNvPr id="219" name="直線コネクタ 218"/>
          <p:cNvCxnSpPr>
            <a:stCxn id="176" idx="5"/>
            <a:endCxn id="218" idx="0"/>
          </p:cNvCxnSpPr>
          <p:nvPr/>
        </p:nvCxnSpPr>
        <p:spPr>
          <a:xfrm rot="16200000" flipH="1">
            <a:off x="5771929" y="5529028"/>
            <a:ext cx="906305" cy="3662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5" name="正方形/長方形 224"/>
          <p:cNvSpPr/>
          <p:nvPr/>
        </p:nvSpPr>
        <p:spPr>
          <a:xfrm>
            <a:off x="4808851" y="331478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26" name="正方形/長方形 225"/>
          <p:cNvSpPr/>
          <p:nvPr/>
        </p:nvSpPr>
        <p:spPr>
          <a:xfrm>
            <a:off x="6321019" y="331478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227" name="正方形/長方形 226"/>
          <p:cNvSpPr/>
          <p:nvPr/>
        </p:nvSpPr>
        <p:spPr>
          <a:xfrm>
            <a:off x="5465895" y="331478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28" name="正方形/長方形 227"/>
          <p:cNvSpPr/>
          <p:nvPr/>
        </p:nvSpPr>
        <p:spPr>
          <a:xfrm>
            <a:off x="4529791" y="39628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29" name="正方形/長方形 228"/>
          <p:cNvSpPr/>
          <p:nvPr/>
        </p:nvSpPr>
        <p:spPr>
          <a:xfrm>
            <a:off x="5609911" y="39628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230" name="正方形/長方形 229"/>
          <p:cNvSpPr/>
          <p:nvPr/>
        </p:nvSpPr>
        <p:spPr>
          <a:xfrm>
            <a:off x="5240899" y="39628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31" name="正方形/長方形 230"/>
          <p:cNvSpPr/>
          <p:nvPr/>
        </p:nvSpPr>
        <p:spPr>
          <a:xfrm>
            <a:off x="4419012" y="450912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32" name="正方形/長方形 231"/>
          <p:cNvSpPr/>
          <p:nvPr/>
        </p:nvSpPr>
        <p:spPr>
          <a:xfrm>
            <a:off x="4932040" y="450912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33" name="正方形/長方形 232"/>
          <p:cNvSpPr/>
          <p:nvPr/>
        </p:nvSpPr>
        <p:spPr>
          <a:xfrm>
            <a:off x="4995076" y="479715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39" name="正方形/長方形 238"/>
          <p:cNvSpPr/>
          <p:nvPr/>
        </p:nvSpPr>
        <p:spPr>
          <a:xfrm>
            <a:off x="6012160" y="508518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240" name="正方形/長方形 239"/>
          <p:cNvSpPr/>
          <p:nvPr/>
        </p:nvSpPr>
        <p:spPr>
          <a:xfrm>
            <a:off x="5508104" y="508518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1" name="正方形/長方形 240"/>
          <p:cNvSpPr/>
          <p:nvPr/>
        </p:nvSpPr>
        <p:spPr>
          <a:xfrm>
            <a:off x="6516216" y="354339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2" name="正方形/長方形 241"/>
          <p:cNvSpPr/>
          <p:nvPr/>
        </p:nvSpPr>
        <p:spPr>
          <a:xfrm>
            <a:off x="5724128" y="419147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3" name="正方形/長方形 242"/>
          <p:cNvSpPr/>
          <p:nvPr/>
        </p:nvSpPr>
        <p:spPr>
          <a:xfrm>
            <a:off x="6084168" y="52715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4" name="正方形/長方形 243"/>
          <p:cNvSpPr/>
          <p:nvPr/>
        </p:nvSpPr>
        <p:spPr>
          <a:xfrm>
            <a:off x="6164560" y="541560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5" name="正方形/長方形 244"/>
          <p:cNvSpPr/>
          <p:nvPr/>
        </p:nvSpPr>
        <p:spPr>
          <a:xfrm>
            <a:off x="6242252" y="558924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6" name="正方形/長方形 245"/>
          <p:cNvSpPr/>
          <p:nvPr/>
        </p:nvSpPr>
        <p:spPr>
          <a:xfrm>
            <a:off x="6314260" y="577564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47" name="正方形/長方形 246"/>
          <p:cNvSpPr/>
          <p:nvPr/>
        </p:nvSpPr>
        <p:spPr>
          <a:xfrm>
            <a:off x="5427124" y="52715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48" name="正方形/長方形 247"/>
          <p:cNvSpPr/>
          <p:nvPr/>
        </p:nvSpPr>
        <p:spPr>
          <a:xfrm>
            <a:off x="5355116" y="548761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49" name="正方形/長方形 248"/>
          <p:cNvSpPr/>
          <p:nvPr/>
        </p:nvSpPr>
        <p:spPr>
          <a:xfrm>
            <a:off x="7285264" y="443711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250" name="正方形/長方形 249"/>
          <p:cNvSpPr/>
          <p:nvPr/>
        </p:nvSpPr>
        <p:spPr>
          <a:xfrm>
            <a:off x="7357272" y="462351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56" name="正方形/長方形 255"/>
          <p:cNvSpPr/>
          <p:nvPr/>
        </p:nvSpPr>
        <p:spPr>
          <a:xfrm>
            <a:off x="7437664" y="476753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57" name="正方形/長方形 256"/>
          <p:cNvSpPr/>
          <p:nvPr/>
        </p:nvSpPr>
        <p:spPr>
          <a:xfrm>
            <a:off x="7515356" y="494116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59" name="正方形/長方形 258"/>
          <p:cNvSpPr/>
          <p:nvPr/>
        </p:nvSpPr>
        <p:spPr>
          <a:xfrm>
            <a:off x="7587364" y="515719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62" name="正方形/長方形 261"/>
          <p:cNvSpPr/>
          <p:nvPr/>
        </p:nvSpPr>
        <p:spPr>
          <a:xfrm>
            <a:off x="6723268" y="443711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65" name="正方形/長方形 264"/>
          <p:cNvSpPr/>
          <p:nvPr/>
        </p:nvSpPr>
        <p:spPr>
          <a:xfrm>
            <a:off x="6642288" y="462351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66" name="正方形/長方形 265"/>
          <p:cNvSpPr/>
          <p:nvPr/>
        </p:nvSpPr>
        <p:spPr>
          <a:xfrm>
            <a:off x="6579252" y="483954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grpSp>
        <p:nvGrpSpPr>
          <p:cNvPr id="325" name="グループ化 324"/>
          <p:cNvGrpSpPr/>
          <p:nvPr/>
        </p:nvGrpSpPr>
        <p:grpSpPr>
          <a:xfrm>
            <a:off x="4139952" y="3356976"/>
            <a:ext cx="3564396" cy="2988348"/>
            <a:chOff x="4139952" y="3356976"/>
            <a:chExt cx="3564396" cy="2988348"/>
          </a:xfrm>
        </p:grpSpPr>
        <p:cxnSp>
          <p:nvCxnSpPr>
            <p:cNvPr id="221" name="直線コネクタ 69"/>
            <p:cNvCxnSpPr>
              <a:stCxn id="193" idx="2"/>
              <a:endCxn id="176" idx="7"/>
            </p:cNvCxnSpPr>
            <p:nvPr/>
          </p:nvCxnSpPr>
          <p:spPr>
            <a:xfrm rot="10800000" flipV="1">
              <a:off x="6041960" y="4509103"/>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22" name="直線コネクタ 69"/>
            <p:cNvCxnSpPr>
              <a:stCxn id="173" idx="2"/>
              <a:endCxn id="174" idx="0"/>
            </p:cNvCxnSpPr>
            <p:nvPr/>
          </p:nvCxnSpPr>
          <p:spPr>
            <a:xfrm rot="10800000" flipV="1">
              <a:off x="5508120" y="3356976"/>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23" name="直線コネクタ 69"/>
            <p:cNvCxnSpPr>
              <a:stCxn id="174" idx="6"/>
              <a:endCxn id="193" idx="2"/>
            </p:cNvCxnSpPr>
            <p:nvPr/>
          </p:nvCxnSpPr>
          <p:spPr>
            <a:xfrm>
              <a:off x="5652120" y="3933040"/>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24" name="直線コネクタ 69"/>
            <p:cNvCxnSpPr>
              <a:stCxn id="174" idx="2"/>
              <a:endCxn id="213" idx="0"/>
            </p:cNvCxnSpPr>
            <p:nvPr/>
          </p:nvCxnSpPr>
          <p:spPr>
            <a:xfrm rot="10800000" flipV="1">
              <a:off x="4932056" y="3933040"/>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68" name="直線コネクタ 69"/>
            <p:cNvCxnSpPr>
              <a:stCxn id="188" idx="1"/>
              <a:endCxn id="218" idx="3"/>
            </p:cNvCxnSpPr>
            <p:nvPr/>
          </p:nvCxnSpPr>
          <p:spPr>
            <a:xfrm rot="10800000" flipV="1">
              <a:off x="6588224" y="5697252"/>
              <a:ext cx="936104" cy="648072"/>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74" name="直線コネクタ 69"/>
            <p:cNvCxnSpPr>
              <a:stCxn id="190" idx="2"/>
              <a:endCxn id="188" idx="2"/>
            </p:cNvCxnSpPr>
            <p:nvPr/>
          </p:nvCxnSpPr>
          <p:spPr>
            <a:xfrm rot="5400000" flipH="1" flipV="1">
              <a:off x="6480212" y="5013176"/>
              <a:ext cx="360040" cy="2088232"/>
            </a:xfrm>
            <a:prstGeom prst="curvedConnector3">
              <a:avLst>
                <a:gd name="adj1" fmla="val -111660"/>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79" name="直線コネクタ 69"/>
            <p:cNvCxnSpPr>
              <a:stCxn id="187" idx="2"/>
              <a:endCxn id="190" idx="3"/>
            </p:cNvCxnSpPr>
            <p:nvPr/>
          </p:nvCxnSpPr>
          <p:spPr>
            <a:xfrm rot="5400000">
              <a:off x="6084168" y="5301208"/>
              <a:ext cx="468052" cy="1044116"/>
            </a:xfrm>
            <a:prstGeom prst="curvedConnector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82" name="直線コネクタ 69"/>
            <p:cNvCxnSpPr>
              <a:stCxn id="189" idx="3"/>
              <a:endCxn id="187" idx="1"/>
            </p:cNvCxnSpPr>
            <p:nvPr/>
          </p:nvCxnSpPr>
          <p:spPr>
            <a:xfrm>
              <a:off x="5220072" y="5409220"/>
              <a:ext cx="1440160" cy="1588"/>
            </a:xfrm>
            <a:prstGeom prst="curvedConnector3">
              <a:avLst>
                <a:gd name="adj1" fmla="val 50000"/>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85" name="直線コネクタ 69"/>
            <p:cNvCxnSpPr>
              <a:stCxn id="217" idx="2"/>
              <a:endCxn id="189" idx="2"/>
            </p:cNvCxnSpPr>
            <p:nvPr/>
          </p:nvCxnSpPr>
          <p:spPr>
            <a:xfrm rot="16200000" flipH="1">
              <a:off x="4680012" y="5229200"/>
              <a:ext cx="216024" cy="504056"/>
            </a:xfrm>
            <a:prstGeom prst="curvedConnector3">
              <a:avLst>
                <a:gd name="adj1" fmla="val 20582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88" name="直線コネクタ 69"/>
            <p:cNvCxnSpPr>
              <a:stCxn id="191" idx="1"/>
              <a:endCxn id="217" idx="1"/>
            </p:cNvCxnSpPr>
            <p:nvPr/>
          </p:nvCxnSpPr>
          <p:spPr>
            <a:xfrm rot="10800000" flipH="1" flipV="1">
              <a:off x="4139952" y="4473116"/>
              <a:ext cx="216024" cy="720080"/>
            </a:xfrm>
            <a:prstGeom prst="curvedConnector3">
              <a:avLst>
                <a:gd name="adj1" fmla="val -10582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95" name="直線コネクタ 69"/>
            <p:cNvCxnSpPr>
              <a:stCxn id="209" idx="1"/>
              <a:endCxn id="191" idx="1"/>
            </p:cNvCxnSpPr>
            <p:nvPr/>
          </p:nvCxnSpPr>
          <p:spPr>
            <a:xfrm rot="10800000" flipV="1">
              <a:off x="4139952" y="3897052"/>
              <a:ext cx="1588" cy="576064"/>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
        <p:nvSpPr>
          <p:cNvPr id="308" name="角丸四角形吹き出し 307"/>
          <p:cNvSpPr/>
          <p:nvPr/>
        </p:nvSpPr>
        <p:spPr>
          <a:xfrm>
            <a:off x="2843808" y="5949280"/>
            <a:ext cx="2232248" cy="504056"/>
          </a:xfrm>
          <a:prstGeom prst="wedgeRoundRectCallout">
            <a:avLst>
              <a:gd name="adj1" fmla="val 63715"/>
              <a:gd name="adj2" fmla="val -26437"/>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Index of suffixes.</a:t>
            </a:r>
            <a:endParaRPr kumimoji="1" lang="ja-JP" altLang="en-US" sz="2000" dirty="0"/>
          </a:p>
        </p:txBody>
      </p:sp>
      <p:sp>
        <p:nvSpPr>
          <p:cNvPr id="309" name="角丸四角形吹き出し 308"/>
          <p:cNvSpPr/>
          <p:nvPr/>
        </p:nvSpPr>
        <p:spPr>
          <a:xfrm>
            <a:off x="7020272" y="3356992"/>
            <a:ext cx="1656184" cy="504056"/>
          </a:xfrm>
          <a:prstGeom prst="wedgeRoundRectCallout">
            <a:avLst>
              <a:gd name="adj1" fmla="val -75368"/>
              <a:gd name="adj2" fmla="val 136446"/>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Suffix link</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8"/>
                                        </p:tgtEl>
                                        <p:attrNameLst>
                                          <p:attrName>style.visibility</p:attrName>
                                        </p:attrNameLst>
                                      </p:cBhvr>
                                      <p:to>
                                        <p:strVal val="visible"/>
                                      </p:to>
                                    </p:set>
                                    <p:animEffect transition="in" filter="wipe(down)">
                                      <p:cBhvr>
                                        <p:cTn id="7" dur="500"/>
                                        <p:tgtEl>
                                          <p:spTgt spid="3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0">
                                            <p:txEl>
                                              <p:pRg st="1" end="1"/>
                                            </p:txEl>
                                          </p:spTgt>
                                        </p:tgtEl>
                                        <p:attrNameLst>
                                          <p:attrName>style.visibility</p:attrName>
                                        </p:attrNameLst>
                                      </p:cBhvr>
                                      <p:to>
                                        <p:strVal val="visible"/>
                                      </p:to>
                                    </p:set>
                                    <p:animEffect transition="in" filter="wipe(left)">
                                      <p:cBhvr>
                                        <p:cTn id="12" dur="500"/>
                                        <p:tgtEl>
                                          <p:spTgt spid="310">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25"/>
                                        </p:tgtEl>
                                        <p:attrNameLst>
                                          <p:attrName>style.visibility</p:attrName>
                                        </p:attrNameLst>
                                      </p:cBhvr>
                                      <p:to>
                                        <p:strVal val="visible"/>
                                      </p:to>
                                    </p:set>
                                    <p:animEffect transition="in" filter="wipe(down)">
                                      <p:cBhvr>
                                        <p:cTn id="15" dur="500"/>
                                        <p:tgtEl>
                                          <p:spTgt spid="325"/>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309"/>
                                        </p:tgtEl>
                                        <p:attrNameLst>
                                          <p:attrName>style.visibility</p:attrName>
                                        </p:attrNameLst>
                                      </p:cBhvr>
                                      <p:to>
                                        <p:strVal val="visible"/>
                                      </p:to>
                                    </p:set>
                                    <p:animEffect transition="in" filter="wipe(down)">
                                      <p:cBhvr>
                                        <p:cTn id="19" dur="500"/>
                                        <p:tgtEl>
                                          <p:spTgt spid="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 grpId="0" animBg="1"/>
      <p:bldP spid="309"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有限アルファベット：</a:t>
            </a:r>
            <a:r>
              <a:rPr lang="en-US" altLang="ja-JP" dirty="0" smtClean="0">
                <a:latin typeface="Times New Roman" pitchFamily="18" charset="0"/>
                <a:cs typeface="Times New Roman" pitchFamily="18" charset="0"/>
                <a:sym typeface="Symbol" pitchFamily="18" charset="2"/>
              </a:rPr>
              <a:t>		e.g.   {</a:t>
            </a:r>
            <a:r>
              <a:rPr lang="en-US" altLang="ja-JP" dirty="0" smtClean="0">
                <a:latin typeface="Courier New" pitchFamily="49" charset="0"/>
                <a:cs typeface="Courier New" pitchFamily="49" charset="0"/>
                <a:sym typeface="Symbol" pitchFamily="18" charset="2"/>
              </a:rPr>
              <a:t>a</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b</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c</a:t>
            </a:r>
            <a:r>
              <a:rPr lang="en-US" altLang="ja-JP" dirty="0" smtClean="0">
                <a:latin typeface="Times New Roman" pitchFamily="18" charset="0"/>
                <a:cs typeface="Times New Roman" pitchFamily="18" charset="0"/>
                <a:sym typeface="Symbol" pitchFamily="18" charset="2"/>
              </a:rPr>
              <a:t>, </a:t>
            </a:r>
            <a:r>
              <a:rPr lang="en-US" altLang="ja-JP" dirty="0" smtClean="0">
                <a:latin typeface="Courier New" pitchFamily="49" charset="0"/>
                <a:cs typeface="Courier New" pitchFamily="49" charset="0"/>
                <a:sym typeface="Symbol" pitchFamily="18" charset="2"/>
              </a:rPr>
              <a:t>d</a:t>
            </a:r>
            <a:r>
              <a:rPr lang="en-US" altLang="ja-JP" dirty="0" smtClean="0">
                <a:latin typeface="Times New Roman" pitchFamily="18" charset="0"/>
                <a:cs typeface="Times New Roman" pitchFamily="18" charset="0"/>
                <a:sym typeface="Symbol" pitchFamily="18" charset="2"/>
              </a:rPr>
              <a:t>}</a:t>
            </a:r>
            <a:endParaRPr kumimoji="1" lang="en-US" altLang="ja-JP" dirty="0" smtClean="0"/>
          </a:p>
          <a:p>
            <a:r>
              <a:rPr lang="ja-JP" altLang="en-US" dirty="0" smtClean="0"/>
              <a:t>文字列：</a:t>
            </a:r>
            <a:r>
              <a:rPr lang="en-US" altLang="ja-JP" i="1" dirty="0" smtClean="0"/>
              <a:t>w</a:t>
            </a:r>
            <a:r>
              <a:rPr lang="en-US" altLang="ja-JP" dirty="0" smtClean="0"/>
              <a:t> </a:t>
            </a:r>
            <a:r>
              <a:rPr lang="en-US" altLang="ja-JP" dirty="0" smtClean="0">
                <a:latin typeface="Times New Roman" pitchFamily="18" charset="0"/>
                <a:cs typeface="Times New Roman" pitchFamily="18" charset="0"/>
                <a:sym typeface="Symbol" pitchFamily="18" charset="2"/>
              </a:rPr>
              <a:t> </a:t>
            </a:r>
            <a:r>
              <a:rPr lang="en-US" altLang="ja-JP" baseline="30000" dirty="0" smtClean="0">
                <a:latin typeface="Times New Roman" pitchFamily="18" charset="0"/>
                <a:cs typeface="Times New Roman" pitchFamily="18" charset="0"/>
                <a:sym typeface="Symbol" pitchFamily="18" charset="2"/>
              </a:rPr>
              <a:t>*</a:t>
            </a:r>
            <a:r>
              <a:rPr lang="en-US" altLang="ja-JP" dirty="0" smtClean="0">
                <a:latin typeface="Times New Roman" pitchFamily="18" charset="0"/>
                <a:cs typeface="Times New Roman" pitchFamily="18" charset="0"/>
                <a:sym typeface="Symbol" pitchFamily="18" charset="2"/>
              </a:rPr>
              <a:t>			e.g. </a:t>
            </a:r>
            <a:r>
              <a:rPr lang="en-US" altLang="ja-JP" i="1" dirty="0" smtClean="0">
                <a:latin typeface="Times New Roman" pitchFamily="18" charset="0"/>
                <a:cs typeface="Times New Roman" pitchFamily="18" charset="0"/>
                <a:sym typeface="Symbol" pitchFamily="18" charset="2"/>
              </a:rPr>
              <a:t>w</a:t>
            </a:r>
            <a:r>
              <a:rPr lang="en-US" altLang="ja-JP" dirty="0" smtClean="0">
                <a:latin typeface="Times New Roman" pitchFamily="18" charset="0"/>
                <a:cs typeface="Times New Roman" pitchFamily="18" charset="0"/>
                <a:sym typeface="Symbol" pitchFamily="18" charset="2"/>
              </a:rPr>
              <a:t>  </a:t>
            </a:r>
            <a:r>
              <a:rPr lang="en-US" altLang="ja-JP" dirty="0" err="1" smtClean="0">
                <a:latin typeface="Courier New" pitchFamily="49" charset="0"/>
                <a:cs typeface="Courier New" pitchFamily="49" charset="0"/>
                <a:sym typeface="Symbol" pitchFamily="18" charset="2"/>
              </a:rPr>
              <a:t>abacd</a:t>
            </a:r>
            <a:endParaRPr lang="en-US" altLang="ja-JP" baseline="30000" dirty="0" smtClean="0">
              <a:latin typeface="Courier New" pitchFamily="49" charset="0"/>
              <a:cs typeface="Courier New" pitchFamily="49" charset="0"/>
              <a:sym typeface="Symbol" pitchFamily="18" charset="2"/>
            </a:endParaRPr>
          </a:p>
          <a:p>
            <a:r>
              <a:rPr kumimoji="1" lang="ja-JP" altLang="en-US" dirty="0" smtClean="0"/>
              <a:t>文字列 </a:t>
            </a:r>
            <a:r>
              <a:rPr lang="en-US" altLang="ja-JP" i="1" dirty="0" smtClean="0"/>
              <a:t>w</a:t>
            </a:r>
            <a:r>
              <a:rPr lang="en-US" altLang="ja-JP" dirty="0" smtClean="0"/>
              <a:t> </a:t>
            </a:r>
            <a:r>
              <a:rPr lang="ja-JP" altLang="en-US" dirty="0" smtClean="0"/>
              <a:t>の長さ：</a:t>
            </a:r>
            <a:r>
              <a:rPr lang="en-US" altLang="ja-JP" dirty="0" smtClean="0"/>
              <a:t>|</a:t>
            </a:r>
            <a:r>
              <a:rPr lang="en-US" altLang="ja-JP" i="1" dirty="0" smtClean="0"/>
              <a:t>w</a:t>
            </a:r>
            <a:r>
              <a:rPr lang="en-US" altLang="ja-JP" dirty="0" smtClean="0"/>
              <a:t>|</a:t>
            </a:r>
          </a:p>
          <a:p>
            <a:r>
              <a:rPr lang="ja-JP" altLang="en-US" dirty="0" smtClean="0"/>
              <a:t>文字列 </a:t>
            </a:r>
            <a:r>
              <a:rPr lang="en-US" altLang="ja-JP" i="1" dirty="0" smtClean="0"/>
              <a:t>w</a:t>
            </a:r>
            <a:r>
              <a:rPr lang="en-US" altLang="ja-JP" dirty="0" smtClean="0"/>
              <a:t> </a:t>
            </a:r>
            <a:r>
              <a:rPr lang="ja-JP" altLang="en-US" dirty="0" smtClean="0"/>
              <a:t>の </a:t>
            </a:r>
            <a:r>
              <a:rPr lang="en-US" altLang="ja-JP" i="1" dirty="0" err="1" smtClean="0"/>
              <a:t>i</a:t>
            </a:r>
            <a:r>
              <a:rPr lang="en-US" altLang="ja-JP" dirty="0" smtClean="0"/>
              <a:t> </a:t>
            </a:r>
            <a:r>
              <a:rPr lang="ja-JP" altLang="en-US" dirty="0" smtClean="0"/>
              <a:t>番目の文字：</a:t>
            </a:r>
            <a:r>
              <a:rPr lang="en-US" altLang="ja-JP" i="1" dirty="0" smtClean="0"/>
              <a:t>w</a:t>
            </a:r>
            <a:r>
              <a:rPr lang="en-US" altLang="ja-JP" dirty="0" smtClean="0"/>
              <a:t>[</a:t>
            </a:r>
            <a:r>
              <a:rPr lang="en-US" altLang="ja-JP" i="1" dirty="0" err="1" smtClean="0"/>
              <a:t>i</a:t>
            </a:r>
            <a:r>
              <a:rPr lang="en-US" altLang="ja-JP" dirty="0" smtClean="0"/>
              <a:t>]</a:t>
            </a:r>
          </a:p>
          <a:p>
            <a:r>
              <a:rPr lang="ja-JP" altLang="en-US" dirty="0" smtClean="0"/>
              <a:t>文字列 </a:t>
            </a:r>
            <a:r>
              <a:rPr lang="en-US" altLang="ja-JP" i="1" dirty="0" smtClean="0"/>
              <a:t>w</a:t>
            </a:r>
            <a:r>
              <a:rPr lang="en-US" altLang="ja-JP" dirty="0" smtClean="0"/>
              <a:t> </a:t>
            </a:r>
            <a:r>
              <a:rPr lang="ja-JP" altLang="en-US" dirty="0" smtClean="0"/>
              <a:t>の </a:t>
            </a:r>
            <a:r>
              <a:rPr lang="en-US" altLang="ja-JP" i="1" dirty="0" err="1" smtClean="0"/>
              <a:t>i</a:t>
            </a:r>
            <a:r>
              <a:rPr lang="en-US" altLang="ja-JP" dirty="0" smtClean="0"/>
              <a:t> </a:t>
            </a:r>
            <a:r>
              <a:rPr lang="ja-JP" altLang="en-US" dirty="0" smtClean="0"/>
              <a:t>番目から </a:t>
            </a:r>
            <a:r>
              <a:rPr lang="en-US" altLang="ja-JP" i="1" dirty="0" smtClean="0"/>
              <a:t>j</a:t>
            </a:r>
            <a:r>
              <a:rPr lang="en-US" altLang="ja-JP" dirty="0" smtClean="0"/>
              <a:t> </a:t>
            </a:r>
            <a:r>
              <a:rPr lang="ja-JP" altLang="en-US" dirty="0" smtClean="0"/>
              <a:t>番目までの部分文字列</a:t>
            </a:r>
            <a:r>
              <a:rPr lang="en-US" altLang="ja-JP" dirty="0" smtClean="0"/>
              <a:t/>
            </a:r>
            <a:br>
              <a:rPr lang="en-US" altLang="ja-JP" dirty="0" smtClean="0"/>
            </a:br>
            <a:r>
              <a:rPr lang="ja-JP" altLang="en-US" dirty="0" smtClean="0"/>
              <a:t>：</a:t>
            </a:r>
            <a:r>
              <a:rPr lang="en-US" altLang="ja-JP" i="1" dirty="0" smtClean="0"/>
              <a:t>w</a:t>
            </a:r>
            <a:r>
              <a:rPr lang="en-US" altLang="ja-JP" dirty="0" smtClean="0"/>
              <a:t>[</a:t>
            </a:r>
            <a:r>
              <a:rPr lang="en-US" altLang="ja-JP" i="1" dirty="0" err="1" smtClean="0"/>
              <a:t>i</a:t>
            </a:r>
            <a:r>
              <a:rPr lang="en-US" altLang="ja-JP" dirty="0" smtClean="0"/>
              <a:t>…</a:t>
            </a:r>
            <a:r>
              <a:rPr lang="en-US" altLang="ja-JP" i="1" dirty="0" smtClean="0"/>
              <a:t>j</a:t>
            </a:r>
            <a:r>
              <a:rPr lang="en-US" altLang="ja-JP" dirty="0" smtClean="0"/>
              <a:t>]</a:t>
            </a:r>
          </a:p>
          <a:p>
            <a:r>
              <a:rPr lang="en-US" altLang="ja-JP" i="1" dirty="0" smtClean="0"/>
              <a:t>w </a:t>
            </a:r>
            <a:r>
              <a:rPr lang="en-US" altLang="ja-JP" dirty="0" smtClean="0">
                <a:latin typeface="Times New Roman" pitchFamily="18" charset="0"/>
                <a:cs typeface="Times New Roman" pitchFamily="18" charset="0"/>
                <a:sym typeface="Symbol" pitchFamily="18" charset="2"/>
              </a:rPr>
              <a:t> </a:t>
            </a:r>
            <a:r>
              <a:rPr lang="en-US" altLang="ja-JP" i="1" dirty="0" err="1" smtClean="0">
                <a:latin typeface="Times New Roman" pitchFamily="18" charset="0"/>
                <a:cs typeface="Times New Roman" pitchFamily="18" charset="0"/>
                <a:sym typeface="Symbol" pitchFamily="18" charset="2"/>
              </a:rPr>
              <a:t>xy</a:t>
            </a:r>
            <a:r>
              <a:rPr lang="en-US" altLang="ja-JP" dirty="0" smtClean="0">
                <a:latin typeface="Times New Roman" pitchFamily="18" charset="0"/>
                <a:cs typeface="Times New Roman" pitchFamily="18" charset="0"/>
                <a:sym typeface="Symbol" pitchFamily="18" charset="2"/>
              </a:rPr>
              <a:t> </a:t>
            </a:r>
            <a:r>
              <a:rPr lang="ja-JP" altLang="en-US" dirty="0" smtClean="0">
                <a:latin typeface="Times New Roman" pitchFamily="18" charset="0"/>
                <a:cs typeface="Times New Roman" pitchFamily="18" charset="0"/>
                <a:sym typeface="Symbol" pitchFamily="18" charset="2"/>
              </a:rPr>
              <a:t>のとき、</a:t>
            </a:r>
            <a:endParaRPr lang="en-US" altLang="ja-JP" dirty="0" smtClean="0">
              <a:latin typeface="Times New Roman" pitchFamily="18" charset="0"/>
              <a:cs typeface="Times New Roman" pitchFamily="18" charset="0"/>
              <a:sym typeface="Symbol" pitchFamily="18" charset="2"/>
            </a:endParaRPr>
          </a:p>
          <a:p>
            <a:pPr lvl="1"/>
            <a:r>
              <a:rPr kumimoji="1" lang="en-US" altLang="ja-JP" i="1" dirty="0" smtClean="0">
                <a:latin typeface="Times New Roman" pitchFamily="18" charset="0"/>
                <a:cs typeface="Times New Roman" pitchFamily="18" charset="0"/>
                <a:sym typeface="Symbol" pitchFamily="18" charset="2"/>
              </a:rPr>
              <a:t>x</a:t>
            </a:r>
            <a:r>
              <a:rPr kumimoji="1" lang="en-US" altLang="ja-JP" dirty="0" smtClean="0">
                <a:latin typeface="Times New Roman" pitchFamily="18" charset="0"/>
                <a:cs typeface="Times New Roman" pitchFamily="18" charset="0"/>
                <a:sym typeface="Symbol" pitchFamily="18" charset="2"/>
              </a:rPr>
              <a:t> </a:t>
            </a:r>
            <a:r>
              <a:rPr kumimoji="1" lang="ja-JP" altLang="en-US" dirty="0" smtClean="0">
                <a:latin typeface="Times New Roman" pitchFamily="18" charset="0"/>
                <a:cs typeface="Times New Roman" pitchFamily="18" charset="0"/>
                <a:sym typeface="Symbol" pitchFamily="18" charset="2"/>
              </a:rPr>
              <a:t>を </a:t>
            </a:r>
            <a:r>
              <a:rPr kumimoji="1" lang="en-US" altLang="ja-JP" i="1" dirty="0" smtClean="0">
                <a:latin typeface="Times New Roman" pitchFamily="18" charset="0"/>
                <a:cs typeface="Times New Roman" pitchFamily="18" charset="0"/>
                <a:sym typeface="Symbol" pitchFamily="18" charset="2"/>
              </a:rPr>
              <a:t>w</a:t>
            </a:r>
            <a:r>
              <a:rPr kumimoji="1" lang="en-US" altLang="ja-JP" dirty="0" smtClean="0">
                <a:latin typeface="Times New Roman" pitchFamily="18" charset="0"/>
                <a:cs typeface="Times New Roman" pitchFamily="18" charset="0"/>
                <a:sym typeface="Symbol" pitchFamily="18" charset="2"/>
              </a:rPr>
              <a:t> </a:t>
            </a:r>
            <a:r>
              <a:rPr kumimoji="1" lang="ja-JP" altLang="en-US" dirty="0" err="1" smtClean="0">
                <a:latin typeface="Times New Roman" pitchFamily="18" charset="0"/>
                <a:cs typeface="Times New Roman" pitchFamily="18" charset="0"/>
                <a:sym typeface="Symbol" pitchFamily="18" charset="2"/>
              </a:rPr>
              <a:t>の接頭辞</a:t>
            </a:r>
            <a:endParaRPr kumimoji="1" lang="en-US" altLang="ja-JP" dirty="0" smtClean="0">
              <a:latin typeface="Times New Roman" pitchFamily="18" charset="0"/>
              <a:cs typeface="Times New Roman" pitchFamily="18" charset="0"/>
              <a:sym typeface="Symbol" pitchFamily="18" charset="2"/>
            </a:endParaRPr>
          </a:p>
          <a:p>
            <a:pPr lvl="1"/>
            <a:r>
              <a:rPr lang="en-US" altLang="ja-JP" i="1" dirty="0" smtClean="0">
                <a:latin typeface="Times New Roman" pitchFamily="18" charset="0"/>
                <a:cs typeface="Times New Roman" pitchFamily="18" charset="0"/>
                <a:sym typeface="Symbol" pitchFamily="18" charset="2"/>
              </a:rPr>
              <a:t>y</a:t>
            </a:r>
            <a:r>
              <a:rPr lang="en-US" altLang="ja-JP" dirty="0" smtClean="0">
                <a:latin typeface="Times New Roman" pitchFamily="18" charset="0"/>
                <a:cs typeface="Times New Roman" pitchFamily="18" charset="0"/>
                <a:sym typeface="Symbol" pitchFamily="18" charset="2"/>
              </a:rPr>
              <a:t> </a:t>
            </a:r>
            <a:r>
              <a:rPr lang="ja-JP" altLang="en-US" dirty="0" smtClean="0">
                <a:latin typeface="Times New Roman" pitchFamily="18" charset="0"/>
                <a:cs typeface="Times New Roman" pitchFamily="18" charset="0"/>
                <a:sym typeface="Symbol" pitchFamily="18" charset="2"/>
              </a:rPr>
              <a:t>を </a:t>
            </a:r>
            <a:r>
              <a:rPr lang="en-US" altLang="ja-JP" i="1" dirty="0" smtClean="0">
                <a:latin typeface="Times New Roman" pitchFamily="18" charset="0"/>
                <a:cs typeface="Times New Roman" pitchFamily="18" charset="0"/>
                <a:sym typeface="Symbol" pitchFamily="18" charset="2"/>
              </a:rPr>
              <a:t>w</a:t>
            </a:r>
            <a:r>
              <a:rPr lang="en-US" altLang="ja-JP" dirty="0" smtClean="0">
                <a:latin typeface="Times New Roman" pitchFamily="18" charset="0"/>
                <a:cs typeface="Times New Roman" pitchFamily="18" charset="0"/>
                <a:sym typeface="Symbol" pitchFamily="18" charset="2"/>
              </a:rPr>
              <a:t> </a:t>
            </a:r>
            <a:r>
              <a:rPr lang="ja-JP" altLang="en-US" dirty="0" err="1" smtClean="0">
                <a:latin typeface="Times New Roman" pitchFamily="18" charset="0"/>
                <a:cs typeface="Times New Roman" pitchFamily="18" charset="0"/>
                <a:sym typeface="Symbol" pitchFamily="18" charset="2"/>
              </a:rPr>
              <a:t>の接尾辞</a:t>
            </a:r>
            <a:endParaRPr kumimoji="1" lang="ja-JP" altLang="en-US" dirty="0"/>
          </a:p>
        </p:txBody>
      </p:sp>
      <p:sp>
        <p:nvSpPr>
          <p:cNvPr id="3" name="タイトル 2"/>
          <p:cNvSpPr>
            <a:spLocks noGrp="1"/>
          </p:cNvSpPr>
          <p:nvPr>
            <p:ph type="title"/>
          </p:nvPr>
        </p:nvSpPr>
        <p:spPr/>
        <p:txBody>
          <a:bodyPr/>
          <a:lstStyle/>
          <a:p>
            <a:r>
              <a:rPr kumimoji="1" lang="ja-JP" altLang="en-US" dirty="0" smtClean="0"/>
              <a:t>準備</a:t>
            </a:r>
            <a:endParaRPr kumimoji="1" lang="ja-JP" altLang="en-US" dirty="0"/>
          </a:p>
        </p:txBody>
      </p:sp>
      <p:sp>
        <p:nvSpPr>
          <p:cNvPr id="4" name="正方形/長方形 3"/>
          <p:cNvSpPr/>
          <p:nvPr/>
        </p:nvSpPr>
        <p:spPr>
          <a:xfrm>
            <a:off x="467544" y="5589240"/>
            <a:ext cx="1053494" cy="523220"/>
          </a:xfrm>
          <a:prstGeom prst="rect">
            <a:avLst/>
          </a:prstGeom>
        </p:spPr>
        <p:txBody>
          <a:bodyPr wrap="none">
            <a:spAutoFit/>
          </a:bodyPr>
          <a:lstStyle/>
          <a:p>
            <a:r>
              <a:rPr lang="ja-JP" altLang="en-US" sz="2800" dirty="0" smtClean="0">
                <a:latin typeface="Times New Roman" pitchFamily="18" charset="0"/>
                <a:cs typeface="Times New Roman" pitchFamily="18" charset="0"/>
                <a:sym typeface="Symbol" pitchFamily="18" charset="2"/>
              </a:rPr>
              <a:t>という</a:t>
            </a:r>
            <a:endParaRPr lang="ja-JP" altLang="en-US" sz="2800" dirty="0"/>
          </a:p>
        </p:txBody>
      </p:sp>
      <p:sp>
        <p:nvSpPr>
          <p:cNvPr id="5" name="正方形/長方形 4"/>
          <p:cNvSpPr/>
          <p:nvPr/>
        </p:nvSpPr>
        <p:spPr>
          <a:xfrm>
            <a:off x="4203426" y="4960332"/>
            <a:ext cx="2448272" cy="360041"/>
          </a:xfrm>
          <a:prstGeom prst="rect">
            <a:avLst/>
          </a:prstGeom>
          <a:solidFill>
            <a:schemeClr val="tx2">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200" dirty="0" smtClean="0">
                <a:latin typeface="Courier New" pitchFamily="49" charset="0"/>
                <a:cs typeface="Courier New" pitchFamily="49" charset="0"/>
              </a:rPr>
              <a:t>a b a c d a b</a:t>
            </a:r>
            <a:endParaRPr kumimoji="1" lang="ja-JP" altLang="en-US" sz="2200" dirty="0">
              <a:latin typeface="Courier New" pitchFamily="49" charset="0"/>
              <a:cs typeface="Courier New" pitchFamily="49" charset="0"/>
            </a:endParaRPr>
          </a:p>
        </p:txBody>
      </p:sp>
      <p:sp>
        <p:nvSpPr>
          <p:cNvPr id="6" name="正方形/長方形 5"/>
          <p:cNvSpPr/>
          <p:nvPr/>
        </p:nvSpPr>
        <p:spPr>
          <a:xfrm>
            <a:off x="6651698" y="4960332"/>
            <a:ext cx="1728192" cy="360041"/>
          </a:xfrm>
          <a:prstGeom prst="rect">
            <a:avLst/>
          </a:prstGeom>
          <a:solidFill>
            <a:schemeClr val="tx2">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200" dirty="0" smtClean="0">
                <a:latin typeface="Courier New" pitchFamily="49" charset="0"/>
                <a:cs typeface="Courier New" pitchFamily="49" charset="0"/>
              </a:rPr>
              <a:t>c b a b d</a:t>
            </a:r>
            <a:endParaRPr kumimoji="1" lang="ja-JP" altLang="en-US" sz="2200" dirty="0">
              <a:latin typeface="Courier New" pitchFamily="49" charset="0"/>
              <a:cs typeface="Courier New" pitchFamily="49" charset="0"/>
            </a:endParaRPr>
          </a:p>
        </p:txBody>
      </p:sp>
      <p:sp>
        <p:nvSpPr>
          <p:cNvPr id="9" name="正方形/長方形 8"/>
          <p:cNvSpPr/>
          <p:nvPr/>
        </p:nvSpPr>
        <p:spPr>
          <a:xfrm>
            <a:off x="5283546" y="4437112"/>
            <a:ext cx="34336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x</a:t>
            </a:r>
            <a:endParaRPr lang="ja-JP" altLang="en-US" sz="2800" dirty="0"/>
          </a:p>
        </p:txBody>
      </p:sp>
      <p:sp>
        <p:nvSpPr>
          <p:cNvPr id="10" name="正方形/長方形 9"/>
          <p:cNvSpPr/>
          <p:nvPr/>
        </p:nvSpPr>
        <p:spPr>
          <a:xfrm>
            <a:off x="7371778" y="4437112"/>
            <a:ext cx="34336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y</a:t>
            </a:r>
            <a:endParaRPr lang="ja-JP" altLang="en-US" sz="2800" dirty="0"/>
          </a:p>
        </p:txBody>
      </p:sp>
      <p:sp>
        <p:nvSpPr>
          <p:cNvPr id="12" name="正方形/長方形 11"/>
          <p:cNvSpPr/>
          <p:nvPr/>
        </p:nvSpPr>
        <p:spPr>
          <a:xfrm>
            <a:off x="3707904" y="4869160"/>
            <a:ext cx="423514" cy="523220"/>
          </a:xfrm>
          <a:prstGeom prst="rect">
            <a:avLst/>
          </a:prstGeom>
        </p:spPr>
        <p:txBody>
          <a:bodyPr wrap="none">
            <a:spAutoFit/>
          </a:bodyPr>
          <a:lstStyle/>
          <a:p>
            <a:r>
              <a:rPr lang="en-US" altLang="ja-JP" sz="2800" i="1" dirty="0" smtClean="0">
                <a:latin typeface="Times New Roman" pitchFamily="18" charset="0"/>
                <a:cs typeface="Times New Roman" pitchFamily="18" charset="0"/>
                <a:sym typeface="Symbol" pitchFamily="18" charset="2"/>
              </a:rPr>
              <a:t>w</a:t>
            </a:r>
            <a:endParaRPr lang="ja-JP" altLang="en-US" sz="28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267744" y="142852"/>
            <a:ext cx="6304784" cy="928694"/>
          </a:xfrm>
        </p:spPr>
        <p:txBody>
          <a:bodyPr/>
          <a:lstStyle/>
          <a:p>
            <a:r>
              <a:rPr lang="en-US" altLang="ja-JP" dirty="0" smtClean="0"/>
              <a:t>Suffix Tree, Suffix Links</a:t>
            </a:r>
            <a:endParaRPr kumimoji="1" lang="ja-JP" altLang="en-US" dirty="0"/>
          </a:p>
        </p:txBody>
      </p:sp>
      <p:sp>
        <p:nvSpPr>
          <p:cNvPr id="269" name="コンテンツ プレースホルダ 268"/>
          <p:cNvSpPr>
            <a:spLocks noGrp="1"/>
          </p:cNvSpPr>
          <p:nvPr>
            <p:ph idx="4294967295"/>
          </p:nvPr>
        </p:nvSpPr>
        <p:spPr>
          <a:xfrm>
            <a:off x="2663130" y="1124744"/>
            <a:ext cx="6229350" cy="846137"/>
          </a:xfrm>
        </p:spPr>
        <p:txBody>
          <a:bodyPr/>
          <a:lstStyle/>
          <a:p>
            <a:pPr marL="0" indent="0">
              <a:buNone/>
            </a:pPr>
            <a:r>
              <a:rPr lang="en-US" altLang="ja-JP" dirty="0" smtClean="0"/>
              <a:t>The suffix tree of </a:t>
            </a:r>
            <a:r>
              <a:rPr lang="en-US" altLang="ja-JP" i="1" dirty="0" smtClean="0"/>
              <a:t>w</a:t>
            </a:r>
            <a:r>
              <a:rPr lang="en-US" altLang="ja-JP" dirty="0" smtClean="0"/>
              <a:t> is the compacted </a:t>
            </a:r>
            <a:r>
              <a:rPr lang="en-US" altLang="ja-JP" dirty="0" err="1" smtClean="0"/>
              <a:t>trie</a:t>
            </a:r>
            <a:r>
              <a:rPr lang="en-US" altLang="ja-JP" dirty="0" smtClean="0"/>
              <a:t> which represents the suffixes of </a:t>
            </a:r>
            <a:r>
              <a:rPr lang="en-US" altLang="ja-JP" i="1" dirty="0" smtClean="0"/>
              <a:t>w</a:t>
            </a:r>
            <a:r>
              <a:rPr lang="en-US" altLang="ja-JP" dirty="0" smtClean="0"/>
              <a:t>.</a:t>
            </a:r>
            <a:endParaRPr kumimoji="1" lang="ja-JP" altLang="en-US" dirty="0"/>
          </a:p>
        </p:txBody>
      </p:sp>
      <p:sp>
        <p:nvSpPr>
          <p:cNvPr id="4" name="円/楕円 3"/>
          <p:cNvSpPr/>
          <p:nvPr/>
        </p:nvSpPr>
        <p:spPr>
          <a:xfrm>
            <a:off x="4860000" y="22769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4"/>
          <p:cNvCxnSpPr>
            <a:stCxn id="99" idx="0"/>
            <a:endCxn id="4" idx="3"/>
          </p:cNvCxnSpPr>
          <p:nvPr/>
        </p:nvCxnSpPr>
        <p:spPr>
          <a:xfrm rot="5400000" flipH="1" flipV="1">
            <a:off x="4211920" y="2306728"/>
            <a:ext cx="474257" cy="906257"/>
          </a:xfrm>
          <a:prstGeom prst="straightConnector1">
            <a:avLst/>
          </a:prstGeom>
          <a:ln w="25400"/>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020272"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18" name="正方形/長方形 17"/>
          <p:cNvSpPr/>
          <p:nvPr/>
        </p:nvSpPr>
        <p:spPr>
          <a:xfrm>
            <a:off x="7812360"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6</a:t>
            </a:r>
            <a:endParaRPr kumimoji="1" lang="ja-JP" altLang="en-US" sz="2200" dirty="0"/>
          </a:p>
        </p:txBody>
      </p:sp>
      <p:sp>
        <p:nvSpPr>
          <p:cNvPr id="20" name="正方形/長方形 19"/>
          <p:cNvSpPr/>
          <p:nvPr/>
        </p:nvSpPr>
        <p:spPr>
          <a:xfrm>
            <a:off x="471601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21" name="正方形/長方形 20"/>
          <p:cNvSpPr/>
          <p:nvPr/>
        </p:nvSpPr>
        <p:spPr>
          <a:xfrm>
            <a:off x="399593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5</a:t>
            </a:r>
            <a:endParaRPr kumimoji="1" lang="ja-JP" altLang="en-US" sz="2200" dirty="0"/>
          </a:p>
        </p:txBody>
      </p:sp>
      <p:sp>
        <p:nvSpPr>
          <p:cNvPr id="22" name="正方形/長方形 21"/>
          <p:cNvSpPr/>
          <p:nvPr/>
        </p:nvSpPr>
        <p:spPr>
          <a:xfrm>
            <a:off x="327585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7</a:t>
            </a:r>
            <a:endParaRPr kumimoji="1" lang="ja-JP" altLang="en-US" sz="2200" dirty="0"/>
          </a:p>
        </p:txBody>
      </p:sp>
      <p:cxnSp>
        <p:nvCxnSpPr>
          <p:cNvPr id="37" name="直線コネクタ 36"/>
          <p:cNvCxnSpPr>
            <a:stCxn id="40" idx="0"/>
            <a:endCxn id="4" idx="4"/>
          </p:cNvCxnSpPr>
          <p:nvPr/>
        </p:nvCxnSpPr>
        <p:spPr>
          <a:xfrm rot="16200000" flipV="1">
            <a:off x="4715984" y="2852920"/>
            <a:ext cx="1152160" cy="576128"/>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38" name="直線コネクタ 69"/>
          <p:cNvCxnSpPr>
            <a:stCxn id="4" idx="2"/>
            <a:endCxn id="39" idx="0"/>
          </p:cNvCxnSpPr>
          <p:nvPr/>
        </p:nvCxnSpPr>
        <p:spPr>
          <a:xfrm rot="10800000" flipV="1">
            <a:off x="2015716" y="2420904"/>
            <a:ext cx="2844284" cy="388841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183569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10</a:t>
            </a:r>
            <a:endParaRPr kumimoji="1" lang="ja-JP" altLang="en-US" sz="2200" dirty="0"/>
          </a:p>
        </p:txBody>
      </p:sp>
      <p:sp>
        <p:nvSpPr>
          <p:cNvPr id="40" name="円/楕円 39"/>
          <p:cNvSpPr/>
          <p:nvPr/>
        </p:nvSpPr>
        <p:spPr>
          <a:xfrm>
            <a:off x="5436128" y="3717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228184"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sp>
        <p:nvSpPr>
          <p:cNvPr id="50" name="正方形/長方形 49"/>
          <p:cNvSpPr/>
          <p:nvPr/>
        </p:nvSpPr>
        <p:spPr>
          <a:xfrm>
            <a:off x="543609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4</a:t>
            </a:r>
            <a:endParaRPr kumimoji="1" lang="ja-JP" altLang="en-US" sz="2200" dirty="0"/>
          </a:p>
        </p:txBody>
      </p:sp>
      <p:sp>
        <p:nvSpPr>
          <p:cNvPr id="51" name="正方形/長方形 50"/>
          <p:cNvSpPr/>
          <p:nvPr/>
        </p:nvSpPr>
        <p:spPr>
          <a:xfrm>
            <a:off x="2555776"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9</a:t>
            </a:r>
            <a:endParaRPr kumimoji="1" lang="ja-JP" altLang="en-US" sz="2200" dirty="0"/>
          </a:p>
        </p:txBody>
      </p:sp>
      <p:cxnSp>
        <p:nvCxnSpPr>
          <p:cNvPr id="53" name="直線コネクタ 52"/>
          <p:cNvCxnSpPr>
            <a:stCxn id="40" idx="4"/>
            <a:endCxn id="50" idx="0"/>
          </p:cNvCxnSpPr>
          <p:nvPr/>
        </p:nvCxnSpPr>
        <p:spPr>
          <a:xfrm rot="16200000" flipH="1">
            <a:off x="4445994" y="5139198"/>
            <a:ext cx="2304256" cy="359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8460432" y="63093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3</a:t>
            </a:r>
            <a:endParaRPr kumimoji="1" lang="ja-JP" altLang="en-US" sz="2200" dirty="0"/>
          </a:p>
        </p:txBody>
      </p:sp>
      <p:cxnSp>
        <p:nvCxnSpPr>
          <p:cNvPr id="98" name="直線コネクタ 12"/>
          <p:cNvCxnSpPr>
            <a:stCxn id="20" idx="0"/>
            <a:endCxn id="99" idx="6"/>
          </p:cNvCxnSpPr>
          <p:nvPr/>
        </p:nvCxnSpPr>
        <p:spPr>
          <a:xfrm rot="16200000" flipV="1">
            <a:off x="2933810" y="4347094"/>
            <a:ext cx="3168336" cy="756116"/>
          </a:xfrm>
          <a:prstGeom prst="straightConnector1">
            <a:avLst/>
          </a:prstGeom>
          <a:ln w="25400"/>
        </p:spPr>
        <p:style>
          <a:lnRef idx="1">
            <a:schemeClr val="accent1"/>
          </a:lnRef>
          <a:fillRef idx="0">
            <a:schemeClr val="accent1"/>
          </a:fillRef>
          <a:effectRef idx="0">
            <a:schemeClr val="accent1"/>
          </a:effectRef>
          <a:fontRef idx="minor">
            <a:schemeClr val="tx1"/>
          </a:fontRef>
        </p:style>
      </p:cxnSp>
      <p:sp>
        <p:nvSpPr>
          <p:cNvPr id="99" name="円/楕円 98"/>
          <p:cNvSpPr/>
          <p:nvPr/>
        </p:nvSpPr>
        <p:spPr>
          <a:xfrm>
            <a:off x="3851920" y="29969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コネクタ 69"/>
          <p:cNvCxnSpPr>
            <a:stCxn id="128" idx="3"/>
            <a:endCxn id="22" idx="0"/>
          </p:cNvCxnSpPr>
          <p:nvPr/>
        </p:nvCxnSpPr>
        <p:spPr>
          <a:xfrm rot="5400000">
            <a:off x="2753799" y="5385045"/>
            <a:ext cx="1626353" cy="222197"/>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128" idx="0"/>
            <a:endCxn id="99" idx="4"/>
          </p:cNvCxnSpPr>
          <p:nvPr/>
        </p:nvCxnSpPr>
        <p:spPr>
          <a:xfrm rot="5400000" flipH="1" flipV="1">
            <a:off x="3311828" y="3753052"/>
            <a:ext cx="1152160"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1" name="直線コネクタ 130"/>
          <p:cNvCxnSpPr>
            <a:stCxn id="40" idx="5"/>
            <a:endCxn id="49" idx="0"/>
          </p:cNvCxnSpPr>
          <p:nvPr/>
        </p:nvCxnSpPr>
        <p:spPr>
          <a:xfrm rot="16200000" flipH="1">
            <a:off x="4871861" y="4772976"/>
            <a:ext cx="2346433" cy="726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5" name="直線コネクタ 14"/>
          <p:cNvCxnSpPr>
            <a:stCxn id="75" idx="0"/>
            <a:endCxn id="4" idx="6"/>
          </p:cNvCxnSpPr>
          <p:nvPr/>
        </p:nvCxnSpPr>
        <p:spPr>
          <a:xfrm rot="16200000" flipV="1">
            <a:off x="4950018" y="2618886"/>
            <a:ext cx="3888416" cy="349245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58" name="正方形/長方形 157"/>
          <p:cNvSpPr/>
          <p:nvPr/>
        </p:nvSpPr>
        <p:spPr>
          <a:xfrm>
            <a:off x="3410900" y="249289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cxnSp>
        <p:nvCxnSpPr>
          <p:cNvPr id="177" name="直線コネクタ 14"/>
          <p:cNvCxnSpPr>
            <a:stCxn id="51" idx="0"/>
            <a:endCxn id="99" idx="2"/>
          </p:cNvCxnSpPr>
          <p:nvPr/>
        </p:nvCxnSpPr>
        <p:spPr>
          <a:xfrm rot="5400000" flipH="1" flipV="1">
            <a:off x="1709690" y="4167090"/>
            <a:ext cx="3168336" cy="1116124"/>
          </a:xfrm>
          <a:prstGeom prst="straightConnector1">
            <a:avLst/>
          </a:prstGeom>
          <a:ln w="25400"/>
        </p:spPr>
        <p:style>
          <a:lnRef idx="1">
            <a:schemeClr val="accent1"/>
          </a:lnRef>
          <a:fillRef idx="0">
            <a:schemeClr val="accent1"/>
          </a:fillRef>
          <a:effectRef idx="0">
            <a:schemeClr val="accent1"/>
          </a:effectRef>
          <a:fontRef idx="minor">
            <a:schemeClr val="tx1"/>
          </a:fontRef>
        </p:style>
      </p:cxnSp>
      <p:sp>
        <p:nvSpPr>
          <p:cNvPr id="93" name="円/楕円 92"/>
          <p:cNvSpPr/>
          <p:nvPr/>
        </p:nvSpPr>
        <p:spPr>
          <a:xfrm>
            <a:off x="6804216" y="3717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円/楕円 127"/>
          <p:cNvSpPr/>
          <p:nvPr/>
        </p:nvSpPr>
        <p:spPr>
          <a:xfrm>
            <a:off x="3635896" y="443714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0" name="直線コネクタ 129"/>
          <p:cNvCxnSpPr>
            <a:stCxn id="21" idx="0"/>
            <a:endCxn id="128" idx="4"/>
          </p:cNvCxnSpPr>
          <p:nvPr/>
        </p:nvCxnSpPr>
        <p:spPr>
          <a:xfrm rot="16200000" flipV="1">
            <a:off x="3185838" y="5319202"/>
            <a:ext cx="1584176" cy="39606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6" name="直線コネクタ 36"/>
          <p:cNvCxnSpPr>
            <a:stCxn id="93" idx="1"/>
            <a:endCxn id="4" idx="5"/>
          </p:cNvCxnSpPr>
          <p:nvPr/>
        </p:nvCxnSpPr>
        <p:spPr>
          <a:xfrm rot="16200000" flipV="1">
            <a:off x="5357851" y="2270699"/>
            <a:ext cx="1236514" cy="1740570"/>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39" name="直線コネクタ 138"/>
          <p:cNvCxnSpPr>
            <a:stCxn id="93" idx="4"/>
            <a:endCxn id="17" idx="0"/>
          </p:cNvCxnSpPr>
          <p:nvPr/>
        </p:nvCxnSpPr>
        <p:spPr>
          <a:xfrm rot="16200000" flipH="1">
            <a:off x="5922126" y="5031154"/>
            <a:ext cx="2304256" cy="25207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3" name="直線コネクタ 142"/>
          <p:cNvCxnSpPr>
            <a:stCxn id="93" idx="5"/>
            <a:endCxn id="18" idx="0"/>
          </p:cNvCxnSpPr>
          <p:nvPr/>
        </p:nvCxnSpPr>
        <p:spPr>
          <a:xfrm rot="16200000" flipH="1">
            <a:off x="6347993" y="4664932"/>
            <a:ext cx="2346433" cy="942341"/>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2" name="グループ化 262"/>
          <p:cNvGrpSpPr/>
          <p:nvPr/>
        </p:nvGrpSpPr>
        <p:grpSpPr>
          <a:xfrm>
            <a:off x="3923897" y="2564904"/>
            <a:ext cx="2922497" cy="2016240"/>
            <a:chOff x="3923897" y="2564872"/>
            <a:chExt cx="2922497" cy="2016240"/>
          </a:xfrm>
        </p:grpSpPr>
        <p:cxnSp>
          <p:nvCxnSpPr>
            <p:cNvPr id="35" name="直線コネクタ 69"/>
            <p:cNvCxnSpPr>
              <a:stCxn id="99" idx="5"/>
              <a:endCxn id="40" idx="2"/>
            </p:cNvCxnSpPr>
            <p:nvPr/>
          </p:nvCxnSpPr>
          <p:spPr>
            <a:xfrm rot="16200000" flipH="1">
              <a:off x="4457807" y="2882710"/>
              <a:ext cx="618257" cy="133838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52" name="直線コネクタ 69"/>
            <p:cNvCxnSpPr>
              <a:stCxn id="99" idx="6"/>
              <a:endCxn id="93" idx="2"/>
            </p:cNvCxnSpPr>
            <p:nvPr/>
          </p:nvCxnSpPr>
          <p:spPr>
            <a:xfrm>
              <a:off x="4139920" y="3140952"/>
              <a:ext cx="2664296"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53" name="直線コネクタ 69"/>
            <p:cNvCxnSpPr>
              <a:stCxn id="93" idx="3"/>
              <a:endCxn id="128" idx="6"/>
            </p:cNvCxnSpPr>
            <p:nvPr/>
          </p:nvCxnSpPr>
          <p:spPr>
            <a:xfrm rot="5400000">
              <a:off x="5076017" y="2810735"/>
              <a:ext cx="618257" cy="2922497"/>
            </a:xfrm>
            <a:prstGeom prst="curvedConnector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56" name="直線コネクタ 69"/>
            <p:cNvCxnSpPr>
              <a:stCxn id="4" idx="4"/>
              <a:endCxn id="99" idx="7"/>
            </p:cNvCxnSpPr>
            <p:nvPr/>
          </p:nvCxnSpPr>
          <p:spPr>
            <a:xfrm rot="5400000">
              <a:off x="4313744" y="2348872"/>
              <a:ext cx="474257" cy="906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
        <p:nvSpPr>
          <p:cNvPr id="160" name="正方形/長方形 159"/>
          <p:cNvSpPr/>
          <p:nvPr/>
        </p:nvSpPr>
        <p:spPr>
          <a:xfrm>
            <a:off x="5652120" y="386104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r</a:t>
            </a:r>
            <a:endParaRPr lang="ja-JP" altLang="en-US" sz="2400" dirty="0">
              <a:latin typeface="Courier New" pitchFamily="49" charset="0"/>
              <a:cs typeface="Courier New" pitchFamily="49" charset="0"/>
            </a:endParaRPr>
          </a:p>
        </p:txBody>
      </p:sp>
      <p:sp>
        <p:nvSpPr>
          <p:cNvPr id="161" name="正方形/長方形 160"/>
          <p:cNvSpPr/>
          <p:nvPr/>
        </p:nvSpPr>
        <p:spPr>
          <a:xfrm>
            <a:off x="5787164" y="411946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62" name="正方形/長方形 161"/>
          <p:cNvSpPr/>
          <p:nvPr/>
        </p:nvSpPr>
        <p:spPr>
          <a:xfrm>
            <a:off x="5859172" y="440749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63" name="正方形/長方形 162"/>
          <p:cNvSpPr/>
          <p:nvPr/>
        </p:nvSpPr>
        <p:spPr>
          <a:xfrm>
            <a:off x="5940152" y="469552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164" name="正方形/長方形 163"/>
          <p:cNvSpPr/>
          <p:nvPr/>
        </p:nvSpPr>
        <p:spPr>
          <a:xfrm>
            <a:off x="6012160" y="498355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65" name="正方形/長方形 164"/>
          <p:cNvSpPr/>
          <p:nvPr/>
        </p:nvSpPr>
        <p:spPr>
          <a:xfrm>
            <a:off x="6147204" y="527159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166" name="正方形/長方形 165"/>
          <p:cNvSpPr/>
          <p:nvPr/>
        </p:nvSpPr>
        <p:spPr>
          <a:xfrm>
            <a:off x="6219212" y="555962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67" name="正方形/長方形 166"/>
          <p:cNvSpPr/>
          <p:nvPr/>
        </p:nvSpPr>
        <p:spPr>
          <a:xfrm>
            <a:off x="6300192" y="58476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68" name="正方形/長方形 167"/>
          <p:cNvSpPr/>
          <p:nvPr/>
        </p:nvSpPr>
        <p:spPr>
          <a:xfrm>
            <a:off x="4139952" y="321297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r</a:t>
            </a:r>
            <a:endParaRPr lang="ja-JP" altLang="en-US" sz="2400" dirty="0">
              <a:latin typeface="Courier New" pitchFamily="49" charset="0"/>
              <a:cs typeface="Courier New" pitchFamily="49" charset="0"/>
            </a:endParaRPr>
          </a:p>
        </p:txBody>
      </p:sp>
      <p:sp>
        <p:nvSpPr>
          <p:cNvPr id="169" name="正方形/長方形 168"/>
          <p:cNvSpPr/>
          <p:nvPr/>
        </p:nvSpPr>
        <p:spPr>
          <a:xfrm>
            <a:off x="4220932" y="364502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70" name="正方形/長方形 169"/>
          <p:cNvSpPr/>
          <p:nvPr/>
        </p:nvSpPr>
        <p:spPr>
          <a:xfrm>
            <a:off x="4347004" y="40474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71" name="正方形/長方形 170"/>
          <p:cNvSpPr/>
          <p:nvPr/>
        </p:nvSpPr>
        <p:spPr>
          <a:xfrm>
            <a:off x="4427984" y="440749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172" name="正方形/長方形 171"/>
          <p:cNvSpPr/>
          <p:nvPr/>
        </p:nvSpPr>
        <p:spPr>
          <a:xfrm>
            <a:off x="4499992" y="479715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78" name="正方形/長方形 177"/>
          <p:cNvSpPr/>
          <p:nvPr/>
        </p:nvSpPr>
        <p:spPr>
          <a:xfrm>
            <a:off x="4635036" y="511480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179" name="正方形/長方形 178"/>
          <p:cNvSpPr/>
          <p:nvPr/>
        </p:nvSpPr>
        <p:spPr>
          <a:xfrm>
            <a:off x="4707044" y="548761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80" name="正方形/長方形 179"/>
          <p:cNvSpPr/>
          <p:nvPr/>
        </p:nvSpPr>
        <p:spPr>
          <a:xfrm>
            <a:off x="4779052" y="584765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181" name="正方形/長方形 180"/>
          <p:cNvSpPr/>
          <p:nvPr/>
        </p:nvSpPr>
        <p:spPr>
          <a:xfrm>
            <a:off x="6507244" y="253528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r</a:t>
            </a:r>
            <a:endParaRPr lang="ja-JP" altLang="en-US" sz="2400" dirty="0">
              <a:latin typeface="Courier New" pitchFamily="49" charset="0"/>
              <a:cs typeface="Courier New" pitchFamily="49" charset="0"/>
            </a:endParaRPr>
          </a:p>
        </p:txBody>
      </p:sp>
      <p:sp>
        <p:nvSpPr>
          <p:cNvPr id="196" name="正方形/長方形 195"/>
          <p:cNvSpPr/>
          <p:nvPr/>
        </p:nvSpPr>
        <p:spPr>
          <a:xfrm>
            <a:off x="7020272" y="288255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197" name="正方形/長方形 196"/>
          <p:cNvSpPr/>
          <p:nvPr/>
        </p:nvSpPr>
        <p:spPr>
          <a:xfrm>
            <a:off x="7452320" y="328498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198" name="正方形/長方形 197"/>
          <p:cNvSpPr/>
          <p:nvPr/>
        </p:nvSpPr>
        <p:spPr>
          <a:xfrm>
            <a:off x="7884368" y="371703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199" name="正方形/長方形 198"/>
          <p:cNvSpPr/>
          <p:nvPr/>
        </p:nvSpPr>
        <p:spPr>
          <a:xfrm>
            <a:off x="8100392" y="417869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00" name="正方形/長方形 199"/>
          <p:cNvSpPr/>
          <p:nvPr/>
        </p:nvSpPr>
        <p:spPr>
          <a:xfrm>
            <a:off x="8316416" y="458112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01" name="正方形/長方形 200"/>
          <p:cNvSpPr/>
          <p:nvPr/>
        </p:nvSpPr>
        <p:spPr>
          <a:xfrm>
            <a:off x="8460432" y="501317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02" name="正方形/長方形 201"/>
          <p:cNvSpPr/>
          <p:nvPr/>
        </p:nvSpPr>
        <p:spPr>
          <a:xfrm>
            <a:off x="8532440" y="544522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03" name="正方形/長方形 202"/>
          <p:cNvSpPr/>
          <p:nvPr/>
        </p:nvSpPr>
        <p:spPr>
          <a:xfrm>
            <a:off x="3788884" y="459390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04" name="正方形/長方形 203"/>
          <p:cNvSpPr/>
          <p:nvPr/>
        </p:nvSpPr>
        <p:spPr>
          <a:xfrm>
            <a:off x="3914956" y="505556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05" name="正方形/長方形 204"/>
          <p:cNvSpPr/>
          <p:nvPr/>
        </p:nvSpPr>
        <p:spPr>
          <a:xfrm>
            <a:off x="7092280" y="397544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06" name="正方形/長方形 205"/>
          <p:cNvSpPr/>
          <p:nvPr/>
        </p:nvSpPr>
        <p:spPr>
          <a:xfrm>
            <a:off x="7299332" y="443711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07" name="正方形/長方形 206"/>
          <p:cNvSpPr/>
          <p:nvPr/>
        </p:nvSpPr>
        <p:spPr>
          <a:xfrm>
            <a:off x="3698932" y="319613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08" name="正方形/長方形 207"/>
          <p:cNvSpPr/>
          <p:nvPr/>
        </p:nvSpPr>
        <p:spPr>
          <a:xfrm>
            <a:off x="3563888" y="368741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10" name="正方形/長方形 209"/>
          <p:cNvSpPr/>
          <p:nvPr/>
        </p:nvSpPr>
        <p:spPr>
          <a:xfrm>
            <a:off x="5499132" y="249289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11" name="正方形/長方形 210"/>
          <p:cNvSpPr/>
          <p:nvPr/>
        </p:nvSpPr>
        <p:spPr>
          <a:xfrm>
            <a:off x="6012160" y="289532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12" name="正方形/長方形 211"/>
          <p:cNvSpPr/>
          <p:nvPr/>
        </p:nvSpPr>
        <p:spPr>
          <a:xfrm>
            <a:off x="4779052" y="253528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216" name="正方形/長方形 215"/>
          <p:cNvSpPr/>
          <p:nvPr/>
        </p:nvSpPr>
        <p:spPr>
          <a:xfrm>
            <a:off x="4860032" y="289532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20" name="正方形/長方形 219"/>
          <p:cNvSpPr/>
          <p:nvPr/>
        </p:nvSpPr>
        <p:spPr>
          <a:xfrm>
            <a:off x="4058972" y="249289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34" name="正方形/長方形 233"/>
          <p:cNvSpPr/>
          <p:nvPr/>
        </p:nvSpPr>
        <p:spPr>
          <a:xfrm>
            <a:off x="3410900" y="321297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35" name="正方形/長方形 234"/>
          <p:cNvSpPr/>
          <p:nvPr/>
        </p:nvSpPr>
        <p:spPr>
          <a:xfrm>
            <a:off x="6651260" y="400506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36" name="正方形/長方形 235"/>
          <p:cNvSpPr/>
          <p:nvPr/>
        </p:nvSpPr>
        <p:spPr>
          <a:xfrm>
            <a:off x="3338892" y="4653136"/>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37" name="正方形/長方形 236"/>
          <p:cNvSpPr/>
          <p:nvPr/>
        </p:nvSpPr>
        <p:spPr>
          <a:xfrm>
            <a:off x="5283108" y="386104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38" name="正方形/長方形 237"/>
          <p:cNvSpPr/>
          <p:nvPr/>
        </p:nvSpPr>
        <p:spPr>
          <a:xfrm>
            <a:off x="5283108" y="432271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51" name="正方形/長方形 250"/>
          <p:cNvSpPr/>
          <p:nvPr/>
        </p:nvSpPr>
        <p:spPr>
          <a:xfrm>
            <a:off x="5283108" y="473791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p</a:t>
            </a:r>
            <a:endParaRPr lang="ja-JP" altLang="en-US" sz="2400" dirty="0">
              <a:latin typeface="Courier New" pitchFamily="49" charset="0"/>
              <a:cs typeface="Courier New" pitchFamily="49" charset="0"/>
            </a:endParaRPr>
          </a:p>
        </p:txBody>
      </p:sp>
      <p:sp>
        <p:nvSpPr>
          <p:cNvPr id="253" name="正方形/長方形 252"/>
          <p:cNvSpPr/>
          <p:nvPr/>
        </p:nvSpPr>
        <p:spPr>
          <a:xfrm>
            <a:off x="5283108" y="519958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254" name="正方形/長方形 253"/>
          <p:cNvSpPr/>
          <p:nvPr/>
        </p:nvSpPr>
        <p:spPr>
          <a:xfrm>
            <a:off x="7515356" y="491155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55" name="正方形/長方形 254"/>
          <p:cNvSpPr/>
          <p:nvPr/>
        </p:nvSpPr>
        <p:spPr>
          <a:xfrm>
            <a:off x="5283108" y="563163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58" name="角丸四角形吹き出し 257"/>
          <p:cNvSpPr/>
          <p:nvPr/>
        </p:nvSpPr>
        <p:spPr>
          <a:xfrm>
            <a:off x="6732240" y="2060848"/>
            <a:ext cx="1656184" cy="576064"/>
          </a:xfrm>
          <a:prstGeom prst="wedgeRoundRectCallout">
            <a:avLst>
              <a:gd name="adj1" fmla="val -78616"/>
              <a:gd name="adj2" fmla="val 222815"/>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Suffix link</a:t>
            </a:r>
            <a:endParaRPr kumimoji="1" lang="ja-JP" altLang="en-US" sz="2000" dirty="0"/>
          </a:p>
        </p:txBody>
      </p:sp>
      <p:grpSp>
        <p:nvGrpSpPr>
          <p:cNvPr id="5" name="グループ化 260"/>
          <p:cNvGrpSpPr/>
          <p:nvPr/>
        </p:nvGrpSpPr>
        <p:grpSpPr>
          <a:xfrm>
            <a:off x="179512" y="188635"/>
            <a:ext cx="2376264" cy="3816429"/>
            <a:chOff x="179512" y="188635"/>
            <a:chExt cx="2376264" cy="3816429"/>
          </a:xfrm>
        </p:grpSpPr>
        <p:sp>
          <p:nvSpPr>
            <p:cNvPr id="59" name="テキスト ボックス 58"/>
            <p:cNvSpPr txBox="1"/>
            <p:nvPr/>
          </p:nvSpPr>
          <p:spPr>
            <a:xfrm>
              <a:off x="194232" y="188635"/>
              <a:ext cx="2361544" cy="3816429"/>
            </a:xfrm>
            <a:prstGeom prst="rect">
              <a:avLst/>
            </a:prstGeom>
            <a:solidFill>
              <a:schemeClr val="bg1"/>
            </a:solidFill>
            <a:ln w="25400">
              <a:solidFill>
                <a:schemeClr val="accent3"/>
              </a:solidFill>
            </a:ln>
            <a:effectLst>
              <a:outerShdw blurRad="50800" dist="38100" dir="2700000" algn="tl" rotWithShape="0">
                <a:prstClr val="black">
                  <a:alpha val="40000"/>
                </a:prstClr>
              </a:outerShdw>
            </a:effectLst>
          </p:spPr>
          <p:txBody>
            <a:bodyPr wrap="none" rtlCol="0">
              <a:spAutoFit/>
            </a:bodyPr>
            <a:lstStyle/>
            <a:p>
              <a:r>
                <a:rPr lang="en-US" altLang="ja-JP" sz="2200" spc="300" dirty="0" smtClean="0">
                  <a:latin typeface="Courier New" pitchFamily="49" charset="0"/>
                  <a:cs typeface="Courier New" pitchFamily="49" charset="0"/>
                </a:rPr>
                <a:t>123456789</a:t>
              </a:r>
              <a:r>
                <a:rPr lang="en-US" altLang="ja-JP" sz="2200" spc="-300" dirty="0" smtClean="0">
                  <a:latin typeface="Courier New" pitchFamily="49" charset="0"/>
                  <a:cs typeface="Courier New" pitchFamily="49" charset="0"/>
                </a:rPr>
                <a:t>10</a:t>
              </a:r>
            </a:p>
            <a:p>
              <a:r>
                <a:rPr lang="en-US" altLang="ja-JP" sz="2200" spc="300" dirty="0" err="1" smtClean="0">
                  <a:latin typeface="Courier New" pitchFamily="49" charset="0"/>
                  <a:cs typeface="Courier New" pitchFamily="49" charset="0"/>
                </a:rPr>
                <a:t>barbapapa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t>
              </a:r>
              <a:r>
                <a:rPr lang="en-US" altLang="ja-JP" sz="2200" spc="300" dirty="0" err="1" smtClean="0">
                  <a:latin typeface="Courier New" pitchFamily="49" charset="0"/>
                  <a:cs typeface="Courier New" pitchFamily="49" charset="0"/>
                </a:rPr>
                <a:t>arbapapa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a:t>
              </a:r>
              <a:r>
                <a:rPr lang="en-US" altLang="ja-JP" sz="2200" spc="300" dirty="0" err="1" smtClean="0">
                  <a:latin typeface="Courier New" pitchFamily="49" charset="0"/>
                  <a:cs typeface="Courier New" pitchFamily="49" charset="0"/>
                </a:rPr>
                <a:t>rbapapa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a:t>
              </a:r>
              <a:r>
                <a:rPr lang="en-US" altLang="ja-JP" sz="2200" spc="300" dirty="0" err="1" smtClean="0">
                  <a:latin typeface="Courier New" pitchFamily="49" charset="0"/>
                  <a:cs typeface="Courier New" pitchFamily="49" charset="0"/>
                </a:rPr>
                <a:t>bapapa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t>
              </a:r>
              <a:r>
                <a:rPr lang="en-US" altLang="ja-JP" sz="2200" spc="300" dirty="0" err="1" smtClean="0">
                  <a:latin typeface="Courier New" pitchFamily="49" charset="0"/>
                  <a:cs typeface="Courier New" pitchFamily="49" charset="0"/>
                </a:rPr>
                <a:t>apapa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a:t>
              </a:r>
              <a:r>
                <a:rPr lang="en-US" altLang="ja-JP" sz="2200" spc="300" dirty="0" err="1" smtClean="0">
                  <a:latin typeface="Courier New" pitchFamily="49" charset="0"/>
                  <a:cs typeface="Courier New" pitchFamily="49" charset="0"/>
                </a:rPr>
                <a:t>papa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barbap</a:t>
              </a:r>
              <a:r>
                <a:rPr lang="en-US" altLang="ja-JP" sz="2200" spc="300" dirty="0" err="1" smtClean="0">
                  <a:latin typeface="Courier New" pitchFamily="49" charset="0"/>
                  <a:cs typeface="Courier New" pitchFamily="49" charset="0"/>
                </a:rPr>
                <a:t>apa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barbapa</a:t>
              </a:r>
              <a:r>
                <a:rPr lang="en-US" altLang="ja-JP" sz="2200" spc="300" dirty="0" err="1" smtClean="0">
                  <a:latin typeface="Courier New" pitchFamily="49" charset="0"/>
                  <a:cs typeface="Courier New" pitchFamily="49" charset="0"/>
                </a:rPr>
                <a:t>pa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barbapap</a:t>
              </a:r>
              <a:r>
                <a:rPr lang="en-US" altLang="ja-JP" sz="2200" spc="300" dirty="0" err="1" smtClean="0">
                  <a:latin typeface="Courier New" pitchFamily="49" charset="0"/>
                  <a:cs typeface="Courier New" pitchFamily="49" charset="0"/>
                </a:rPr>
                <a:t>a</a:t>
              </a:r>
              <a:r>
                <a:rPr lang="en-US" altLang="ja-JP" sz="2200" spc="300" dirty="0" smtClean="0">
                  <a:latin typeface="Courier New" pitchFamily="49" charset="0"/>
                  <a:cs typeface="Courier New" pitchFamily="49" charset="0"/>
                </a:rPr>
                <a:t>$</a:t>
              </a:r>
            </a:p>
            <a:p>
              <a:r>
                <a:rPr lang="en-US" altLang="ja-JP" sz="2200" spc="300" dirty="0" err="1" smtClean="0">
                  <a:solidFill>
                    <a:schemeClr val="bg1"/>
                  </a:solidFill>
                  <a:latin typeface="Courier New" pitchFamily="49" charset="0"/>
                  <a:cs typeface="Courier New" pitchFamily="49" charset="0"/>
                </a:rPr>
                <a:t>barbapapa</a:t>
              </a:r>
              <a:r>
                <a:rPr lang="en-US" altLang="ja-JP" sz="2200" spc="300" dirty="0" smtClean="0">
                  <a:latin typeface="Courier New" pitchFamily="49" charset="0"/>
                  <a:cs typeface="Courier New" pitchFamily="49" charset="0"/>
                </a:rPr>
                <a:t>$</a:t>
              </a:r>
              <a:endParaRPr kumimoji="1" lang="ja-JP" altLang="en-US" sz="2200" spc="300" dirty="0">
                <a:latin typeface="Courier New" pitchFamily="49" charset="0"/>
                <a:cs typeface="Courier New" pitchFamily="49" charset="0"/>
              </a:endParaRPr>
            </a:p>
          </p:txBody>
        </p:sp>
        <p:cxnSp>
          <p:nvCxnSpPr>
            <p:cNvPr id="260" name="直線コネクタ 259"/>
            <p:cNvCxnSpPr/>
            <p:nvPr/>
          </p:nvCxnSpPr>
          <p:spPr>
            <a:xfrm>
              <a:off x="179512" y="576816"/>
              <a:ext cx="2376264"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64" name="正方形/長方形 263"/>
          <p:cNvSpPr/>
          <p:nvPr/>
        </p:nvSpPr>
        <p:spPr>
          <a:xfrm>
            <a:off x="3986964" y="555962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270" name="角丸四角形吹き出し 269"/>
          <p:cNvSpPr/>
          <p:nvPr/>
        </p:nvSpPr>
        <p:spPr>
          <a:xfrm>
            <a:off x="467544" y="5301208"/>
            <a:ext cx="1368152" cy="720080"/>
          </a:xfrm>
          <a:prstGeom prst="wedgeRoundRectCallout">
            <a:avLst>
              <a:gd name="adj1" fmla="val 46246"/>
              <a:gd name="adj2" fmla="val 90945"/>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Index of suffixes.</a:t>
            </a:r>
            <a:endParaRPr kumimoji="1" lang="ja-JP" alt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0"/>
                                        </p:tgtEl>
                                        <p:attrNameLst>
                                          <p:attrName>style.visibility</p:attrName>
                                        </p:attrNameLst>
                                      </p:cBhvr>
                                      <p:to>
                                        <p:strVal val="visible"/>
                                      </p:to>
                                    </p:set>
                                    <p:animEffect transition="in" filter="wipe(down)">
                                      <p:cBhvr>
                                        <p:cTn id="7" dur="500"/>
                                        <p:tgtEl>
                                          <p:spTgt spid="2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58"/>
                                        </p:tgtEl>
                                        <p:attrNameLst>
                                          <p:attrName>style.visibility</p:attrName>
                                        </p:attrNameLst>
                                      </p:cBhvr>
                                      <p:to>
                                        <p:strVal val="visible"/>
                                      </p:to>
                                    </p:set>
                                    <p:animEffect transition="in" filter="wipe(down)">
                                      <p:cBhvr>
                                        <p:cTn id="16" dur="5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 grpId="0" animBg="1"/>
      <p:bldP spid="270"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 name="正方形/長方形 78"/>
          <p:cNvSpPr/>
          <p:nvPr/>
        </p:nvSpPr>
        <p:spPr>
          <a:xfrm>
            <a:off x="4067944" y="1166948"/>
            <a:ext cx="5076056" cy="355819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214282" y="1214422"/>
            <a:ext cx="8929718" cy="5454938"/>
          </a:xfrm>
        </p:spPr>
        <p:txBody>
          <a:bodyPr/>
          <a:lstStyle/>
          <a:p>
            <a:r>
              <a:rPr lang="ja-JP" altLang="en-US" sz="2400" dirty="0" smtClean="0">
                <a:latin typeface="Times New Roman" pitchFamily="18" charset="0"/>
                <a:cs typeface="Times New Roman" pitchFamily="18" charset="0"/>
                <a:sym typeface="Symbol" pitchFamily="18" charset="2"/>
              </a:rPr>
              <a:t>逆問題の入力 </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T</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a:t>
            </a:r>
          </a:p>
          <a:p>
            <a:r>
              <a:rPr lang="en-US" altLang="ja-JP" sz="2400" dirty="0" smtClean="0"/>
              <a:t>V : </a:t>
            </a:r>
            <a:r>
              <a:rPr lang="en-US" altLang="ja-JP" sz="2400" i="1" dirty="0" smtClean="0"/>
              <a:t>T</a:t>
            </a:r>
            <a:r>
              <a:rPr lang="en-US" altLang="ja-JP" sz="2400" dirty="0" smtClean="0"/>
              <a:t> </a:t>
            </a:r>
            <a:r>
              <a:rPr lang="ja-JP" altLang="en-US" sz="2400" dirty="0" smtClean="0"/>
              <a:t>のノード集合</a:t>
            </a:r>
            <a:endParaRPr lang="en-US" altLang="ja-JP" sz="2400" dirty="0" smtClean="0"/>
          </a:p>
          <a:p>
            <a:r>
              <a:rPr lang="en-US" altLang="ja-JP" sz="2400" dirty="0" smtClean="0"/>
              <a:t>E : </a:t>
            </a:r>
            <a:r>
              <a:rPr lang="en-US" altLang="ja-JP" sz="2400" i="1" dirty="0" smtClean="0"/>
              <a:t>T</a:t>
            </a:r>
            <a:r>
              <a:rPr lang="en-US" altLang="ja-JP" sz="2400" dirty="0" smtClean="0"/>
              <a:t> </a:t>
            </a:r>
            <a:r>
              <a:rPr lang="ja-JP" altLang="en-US" sz="2400" dirty="0" smtClean="0"/>
              <a:t>の辺集合</a:t>
            </a:r>
            <a:endParaRPr lang="en-US" altLang="ja-JP" sz="2400" dirty="0" smtClean="0"/>
          </a:p>
          <a:p>
            <a:r>
              <a:rPr lang="en-US" altLang="ja-JP" sz="2400" dirty="0" smtClean="0">
                <a:latin typeface="Times New Roman" pitchFamily="18" charset="0"/>
                <a:cs typeface="Times New Roman" pitchFamily="18" charset="0"/>
                <a:sym typeface="Symbol" pitchFamily="18" charset="2"/>
              </a:rPr>
              <a:t> : </a:t>
            </a:r>
            <a:r>
              <a:rPr lang="en-US" altLang="ja-JP" sz="2400" i="1" dirty="0" smtClean="0">
                <a:latin typeface="Times New Roman" pitchFamily="18" charset="0"/>
                <a:cs typeface="Times New Roman" pitchFamily="18" charset="0"/>
                <a:sym typeface="Symbol" pitchFamily="18" charset="2"/>
              </a:rPr>
              <a:t>T</a:t>
            </a:r>
            <a:r>
              <a:rPr lang="en-US" altLang="ja-JP" sz="2400" dirty="0" smtClean="0">
                <a:latin typeface="Times New Roman" pitchFamily="18" charset="0"/>
                <a:cs typeface="Times New Roman" pitchFamily="18" charset="0"/>
                <a:sym typeface="Symbol" pitchFamily="18" charset="2"/>
              </a:rPr>
              <a:t> </a:t>
            </a:r>
            <a:r>
              <a:rPr lang="ja-JP" altLang="en-US" sz="2400" dirty="0" smtClean="0">
                <a:latin typeface="Times New Roman" pitchFamily="18" charset="0"/>
                <a:cs typeface="Times New Roman" pitchFamily="18" charset="0"/>
                <a:sym typeface="Symbol" pitchFamily="18" charset="2"/>
              </a:rPr>
              <a:t>の根ノード</a:t>
            </a:r>
            <a:endParaRPr lang="en-US" altLang="ja-JP" sz="2400" dirty="0" smtClean="0">
              <a:sym typeface="Symbol" pitchFamily="18" charset="2"/>
            </a:endParaRPr>
          </a:p>
          <a:p>
            <a:r>
              <a:rPr kumimoji="1" lang="en-US" altLang="ja-JP" sz="2400" dirty="0" smtClean="0"/>
              <a:t>V</a:t>
            </a:r>
            <a:r>
              <a:rPr kumimoji="1" lang="en-US" altLang="ja-JP" sz="2400" baseline="-25000" dirty="0" smtClean="0"/>
              <a:t>in</a:t>
            </a:r>
            <a:r>
              <a:rPr kumimoji="1" lang="en-US" altLang="ja-JP" sz="2400" dirty="0" smtClean="0"/>
              <a:t> : </a:t>
            </a:r>
            <a:r>
              <a:rPr kumimoji="1" lang="en-US" altLang="ja-JP" sz="2400" i="1" dirty="0" smtClean="0"/>
              <a:t>T</a:t>
            </a:r>
            <a:r>
              <a:rPr kumimoji="1" lang="en-US" altLang="ja-JP" sz="2400" dirty="0" smtClean="0"/>
              <a:t> </a:t>
            </a:r>
            <a:r>
              <a:rPr kumimoji="1" lang="ja-JP" altLang="en-US" sz="2400" dirty="0" smtClean="0"/>
              <a:t>の内部ノード</a:t>
            </a:r>
            <a:r>
              <a:rPr lang="ja-JP" altLang="en-US" sz="2400" dirty="0" smtClean="0">
                <a:latin typeface="Times New Roman" pitchFamily="18" charset="0"/>
                <a:cs typeface="Times New Roman" pitchFamily="18" charset="0"/>
                <a:sym typeface="Symbol" pitchFamily="18" charset="2"/>
              </a:rPr>
              <a:t>集合</a:t>
            </a:r>
            <a:endParaRPr kumimoji="1" lang="en-US" altLang="ja-JP" sz="2400" dirty="0" smtClean="0"/>
          </a:p>
          <a:p>
            <a:r>
              <a:rPr kumimoji="1" lang="en-US" altLang="ja-JP" sz="2400" dirty="0" err="1" smtClean="0"/>
              <a:t>V</a:t>
            </a:r>
            <a:r>
              <a:rPr kumimoji="1" lang="en-US" altLang="ja-JP" sz="2400" baseline="-25000" dirty="0" err="1" smtClean="0"/>
              <a:t>leaf</a:t>
            </a:r>
            <a:r>
              <a:rPr lang="en-US" altLang="ja-JP" sz="2400" dirty="0" smtClean="0"/>
              <a:t> : </a:t>
            </a:r>
            <a:r>
              <a:rPr lang="en-US" altLang="ja-JP" sz="2400" i="1" dirty="0" smtClean="0"/>
              <a:t>T</a:t>
            </a:r>
            <a:r>
              <a:rPr lang="en-US" altLang="ja-JP" sz="2400" dirty="0" smtClean="0"/>
              <a:t> </a:t>
            </a:r>
            <a:r>
              <a:rPr lang="ja-JP" altLang="en-US" sz="2400" dirty="0" smtClean="0"/>
              <a:t>の葉ノード集合</a:t>
            </a:r>
            <a:endParaRPr lang="en-US" altLang="ja-JP" sz="2400" dirty="0" smtClean="0"/>
          </a:p>
          <a:p>
            <a:pPr>
              <a:buNone/>
            </a:pPr>
            <a:r>
              <a:rPr lang="en-US" altLang="ja-JP" sz="2400" dirty="0" smtClean="0"/>
              <a:t>	</a:t>
            </a:r>
            <a:br>
              <a:rPr lang="en-US" altLang="ja-JP" sz="2400" dirty="0" smtClean="0"/>
            </a:br>
            <a:r>
              <a:rPr lang="en-US" altLang="ja-JP" sz="2400" dirty="0" smtClean="0">
                <a:latin typeface="Times New Roman" pitchFamily="18" charset="0"/>
                <a:cs typeface="Times New Roman" pitchFamily="18" charset="0"/>
                <a:sym typeface="Symbol" pitchFamily="18" charset="2"/>
              </a:rPr>
              <a:t> </a:t>
            </a:r>
            <a:r>
              <a:rPr lang="en-US" altLang="ja-JP" sz="2400" i="1" dirty="0" smtClean="0"/>
              <a:t>v</a:t>
            </a:r>
            <a:r>
              <a:rPr lang="en-US" altLang="ja-JP" sz="2400" dirty="0" smtClean="0"/>
              <a:t> </a:t>
            </a:r>
            <a:r>
              <a:rPr lang="en-US" altLang="ja-JP" sz="2400" dirty="0" smtClean="0">
                <a:latin typeface="Times New Roman" pitchFamily="18" charset="0"/>
                <a:cs typeface="Times New Roman" pitchFamily="18" charset="0"/>
                <a:sym typeface="Symbol" pitchFamily="18" charset="2"/>
              </a:rPr>
              <a:t></a:t>
            </a:r>
            <a:r>
              <a:rPr lang="en-US" altLang="ja-JP" sz="2400" dirty="0" smtClean="0"/>
              <a:t> V </a:t>
            </a:r>
            <a:r>
              <a:rPr lang="ja-JP" altLang="en-US" sz="2400" dirty="0" smtClean="0"/>
              <a:t>に対して</a:t>
            </a:r>
            <a:endParaRPr lang="en-US" altLang="ja-JP" sz="2400" dirty="0" smtClean="0"/>
          </a:p>
          <a:p>
            <a:r>
              <a:rPr lang="en-US" altLang="ja-JP" sz="2400" dirty="0" smtClean="0"/>
              <a:t>V(</a:t>
            </a:r>
            <a:r>
              <a:rPr lang="en-US" altLang="ja-JP" sz="2400" i="1" dirty="0" smtClean="0"/>
              <a:t>v</a:t>
            </a:r>
            <a:r>
              <a:rPr lang="en-US" altLang="ja-JP" sz="2400" dirty="0" smtClean="0"/>
              <a:t>), V</a:t>
            </a:r>
            <a:r>
              <a:rPr lang="en-US" altLang="ja-JP" sz="2400" baseline="-25000" dirty="0" smtClean="0"/>
              <a:t>in</a:t>
            </a:r>
            <a:r>
              <a:rPr lang="en-US" altLang="ja-JP" sz="2400" dirty="0" smtClean="0"/>
              <a:t>(</a:t>
            </a:r>
            <a:r>
              <a:rPr lang="en-US" altLang="ja-JP" sz="2400" i="1" dirty="0" smtClean="0"/>
              <a:t>v</a:t>
            </a:r>
            <a:r>
              <a:rPr lang="en-US" altLang="ja-JP" sz="2400" dirty="0" smtClean="0"/>
              <a:t>),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 </a:t>
            </a:r>
            <a:r>
              <a:rPr lang="ja-JP" altLang="en-US" sz="2400" dirty="0" smtClean="0"/>
              <a:t>で</a:t>
            </a:r>
            <a:r>
              <a:rPr lang="en-US" altLang="ja-JP" sz="2400" dirty="0" smtClean="0"/>
              <a:t> </a:t>
            </a:r>
            <a:r>
              <a:rPr lang="en-US" altLang="ja-JP" sz="2400" i="1" dirty="0" smtClean="0"/>
              <a:t>v</a:t>
            </a:r>
            <a:r>
              <a:rPr lang="en-US" altLang="ja-JP" sz="2400" dirty="0" smtClean="0"/>
              <a:t> </a:t>
            </a:r>
            <a:r>
              <a:rPr lang="ja-JP" altLang="en-US" sz="2400" dirty="0" smtClean="0"/>
              <a:t>を根とする部分木の</a:t>
            </a:r>
            <a:r>
              <a:rPr lang="en-US" altLang="ja-JP" sz="2400" dirty="0" smtClean="0"/>
              <a:t/>
            </a:r>
            <a:br>
              <a:rPr lang="en-US" altLang="ja-JP" sz="2400" dirty="0" smtClean="0"/>
            </a:br>
            <a:r>
              <a:rPr lang="ja-JP" altLang="en-US" sz="2400" dirty="0" smtClean="0"/>
              <a:t>ノード集合</a:t>
            </a:r>
            <a:r>
              <a:rPr lang="en-US" altLang="ja-JP" sz="2400" dirty="0" smtClean="0"/>
              <a:t>, </a:t>
            </a:r>
            <a:r>
              <a:rPr lang="ja-JP" altLang="en-US" sz="2400" dirty="0" smtClean="0"/>
              <a:t>内部ノード</a:t>
            </a:r>
            <a:r>
              <a:rPr lang="ja-JP" altLang="en-US" sz="2400" dirty="0" smtClean="0">
                <a:latin typeface="Times New Roman" pitchFamily="18" charset="0"/>
                <a:cs typeface="Times New Roman" pitchFamily="18" charset="0"/>
                <a:sym typeface="Symbol" pitchFamily="18" charset="2"/>
              </a:rPr>
              <a:t>集合</a:t>
            </a:r>
            <a:r>
              <a:rPr lang="en-US" altLang="ja-JP" sz="2400" dirty="0" smtClean="0">
                <a:latin typeface="Times New Roman" pitchFamily="18" charset="0"/>
                <a:cs typeface="Times New Roman" pitchFamily="18" charset="0"/>
                <a:sym typeface="Symbol" pitchFamily="18" charset="2"/>
              </a:rPr>
              <a:t>,</a:t>
            </a:r>
            <a:r>
              <a:rPr lang="ja-JP" altLang="en-US" sz="2400" dirty="0" smtClean="0">
                <a:latin typeface="Times New Roman" pitchFamily="18" charset="0"/>
                <a:cs typeface="Times New Roman" pitchFamily="18" charset="0"/>
                <a:sym typeface="Symbol" pitchFamily="18" charset="2"/>
              </a:rPr>
              <a:t> </a:t>
            </a:r>
            <a:r>
              <a:rPr lang="ja-JP" altLang="en-US" sz="2400" dirty="0" smtClean="0"/>
              <a:t>葉ノード集合を表す</a:t>
            </a:r>
            <a:endParaRPr lang="en-US" altLang="ja-JP" sz="2400" dirty="0" smtClean="0"/>
          </a:p>
          <a:p>
            <a:r>
              <a:rPr lang="en-US" altLang="ja-JP" sz="2400" dirty="0" smtClean="0"/>
              <a:t>children(</a:t>
            </a:r>
            <a:r>
              <a:rPr lang="en-US" altLang="ja-JP" sz="2400" i="1" dirty="0" smtClean="0"/>
              <a:t>v</a:t>
            </a:r>
            <a:r>
              <a:rPr lang="en-US" altLang="ja-JP" sz="2400" dirty="0" smtClean="0"/>
              <a:t>) : </a:t>
            </a:r>
            <a:r>
              <a:rPr lang="en-US" altLang="ja-JP" sz="2400" i="1" dirty="0" smtClean="0"/>
              <a:t>v</a:t>
            </a:r>
            <a:r>
              <a:rPr lang="en-US" altLang="ja-JP" sz="2400" dirty="0" smtClean="0"/>
              <a:t> </a:t>
            </a:r>
            <a:r>
              <a:rPr lang="ja-JP" altLang="en-US" sz="2400" dirty="0" smtClean="0"/>
              <a:t>の子ノード集合</a:t>
            </a:r>
            <a:endParaRPr lang="en-US" altLang="ja-JP" sz="2400" dirty="0" smtClean="0"/>
          </a:p>
          <a:p>
            <a:r>
              <a:rPr lang="en-US" altLang="ja-JP" sz="2400" dirty="0" smtClean="0"/>
              <a:t>ch</a:t>
            </a:r>
            <a:r>
              <a:rPr lang="en-US" altLang="ja-JP" sz="2400" i="1" baseline="-25000" dirty="0" smtClean="0"/>
              <a:t>i</a:t>
            </a:r>
            <a:r>
              <a:rPr lang="en-US" altLang="ja-JP" sz="2400" dirty="0" smtClean="0"/>
              <a:t>(</a:t>
            </a:r>
            <a:r>
              <a:rPr lang="en-US" altLang="ja-JP" sz="2400" i="1" dirty="0" smtClean="0"/>
              <a:t>v</a:t>
            </a:r>
            <a:r>
              <a:rPr lang="en-US" altLang="ja-JP" sz="2400" dirty="0" smtClean="0"/>
              <a:t>) : </a:t>
            </a:r>
            <a:r>
              <a:rPr lang="en-US" altLang="ja-JP" sz="2400" i="1" dirty="0" smtClean="0"/>
              <a:t>v</a:t>
            </a:r>
            <a:r>
              <a:rPr lang="en-US" altLang="ja-JP" sz="2400" dirty="0" smtClean="0"/>
              <a:t> </a:t>
            </a:r>
            <a:r>
              <a:rPr lang="ja-JP" altLang="en-US" sz="2400" dirty="0" smtClean="0"/>
              <a:t>の </a:t>
            </a:r>
            <a:r>
              <a:rPr lang="en-US" altLang="ja-JP" sz="2400" i="1" dirty="0" err="1" smtClean="0"/>
              <a:t>i</a:t>
            </a:r>
            <a:r>
              <a:rPr lang="en-US" altLang="ja-JP" sz="2400" dirty="0" smtClean="0"/>
              <a:t> </a:t>
            </a:r>
            <a:r>
              <a:rPr lang="ja-JP" altLang="en-US" sz="2400" dirty="0" smtClean="0"/>
              <a:t>番目の子ノード</a:t>
            </a:r>
            <a:endParaRPr lang="en-US" altLang="ja-JP" sz="2400" dirty="0" smtClean="0"/>
          </a:p>
          <a:p>
            <a:r>
              <a:rPr lang="en-US" altLang="ja-JP" sz="2400" dirty="0" smtClean="0"/>
              <a:t>par(</a:t>
            </a:r>
            <a:r>
              <a:rPr lang="en-US" altLang="ja-JP" sz="2400" i="1" dirty="0" smtClean="0"/>
              <a:t>v</a:t>
            </a:r>
            <a:r>
              <a:rPr lang="en-US" altLang="ja-JP" sz="2400" dirty="0" smtClean="0"/>
              <a:t>) : </a:t>
            </a:r>
            <a:r>
              <a:rPr lang="en-US" altLang="ja-JP" sz="2400" i="1" dirty="0" smtClean="0"/>
              <a:t>v</a:t>
            </a:r>
            <a:r>
              <a:rPr lang="en-US" altLang="ja-JP" sz="2400" dirty="0" smtClean="0"/>
              <a:t> </a:t>
            </a:r>
            <a:r>
              <a:rPr lang="ja-JP" altLang="en-US" sz="2400" dirty="0" smtClean="0"/>
              <a:t>の親ノード</a:t>
            </a:r>
            <a:r>
              <a:rPr lang="en-US" altLang="ja-JP" sz="2400" dirty="0" smtClean="0"/>
              <a:t>. </a:t>
            </a:r>
            <a:r>
              <a:rPr lang="ja-JP" altLang="en-US" sz="2400" dirty="0" smtClean="0"/>
              <a:t>ただし、</a:t>
            </a:r>
            <a:r>
              <a:rPr lang="en-US" altLang="ja-JP" sz="2400" dirty="0" smtClean="0"/>
              <a:t>par(</a:t>
            </a:r>
            <a:r>
              <a:rPr lang="en-US" altLang="ja-JP" sz="2400" dirty="0" smtClean="0">
                <a:latin typeface="Times New Roman" pitchFamily="18" charset="0"/>
                <a:cs typeface="Times New Roman" pitchFamily="18" charset="0"/>
                <a:sym typeface="Symbol" pitchFamily="18" charset="2"/>
              </a:rPr>
              <a:t></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dirty="0" smtClean="0"/>
              <a:t> </a:t>
            </a:r>
            <a:r>
              <a:rPr lang="ja-JP" altLang="en-US" sz="2400" dirty="0" smtClean="0"/>
              <a:t>とする</a:t>
            </a:r>
            <a:endParaRPr lang="en-US" altLang="ja-JP" sz="2400" dirty="0" smtClean="0"/>
          </a:p>
        </p:txBody>
      </p:sp>
      <p:sp>
        <p:nvSpPr>
          <p:cNvPr id="3" name="タイトル 2"/>
          <p:cNvSpPr>
            <a:spLocks noGrp="1"/>
          </p:cNvSpPr>
          <p:nvPr>
            <p:ph type="title"/>
          </p:nvPr>
        </p:nvSpPr>
        <p:spPr/>
        <p:txBody>
          <a:bodyPr/>
          <a:lstStyle/>
          <a:p>
            <a:r>
              <a:rPr lang="ja-JP" altLang="en-US" dirty="0" smtClean="0"/>
              <a:t>記号の定義</a:t>
            </a:r>
            <a:endParaRPr kumimoji="1" lang="ja-JP" altLang="en-US" dirty="0"/>
          </a:p>
        </p:txBody>
      </p:sp>
      <p:sp>
        <p:nvSpPr>
          <p:cNvPr id="4" name="円/楕円 3"/>
          <p:cNvSpPr/>
          <p:nvPr/>
        </p:nvSpPr>
        <p:spPr>
          <a:xfrm>
            <a:off x="6156176" y="184482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Times New Roman" pitchFamily="18" charset="0"/>
                <a:cs typeface="Times New Roman" pitchFamily="18" charset="0"/>
                <a:sym typeface="Symbol" pitchFamily="18" charset="2"/>
              </a:rPr>
              <a:t></a:t>
            </a:r>
            <a:endParaRPr kumimoji="1" lang="ja-JP" altLang="en-US" dirty="0">
              <a:solidFill>
                <a:schemeClr val="tx1"/>
              </a:solidFill>
            </a:endParaRPr>
          </a:p>
        </p:txBody>
      </p:sp>
      <p:sp>
        <p:nvSpPr>
          <p:cNvPr id="5" name="円/楕円 4"/>
          <p:cNvSpPr/>
          <p:nvPr/>
        </p:nvSpPr>
        <p:spPr>
          <a:xfrm>
            <a:off x="5580144" y="242088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5" idx="7"/>
            <a:endCxn id="4" idx="3"/>
          </p:cNvCxnSpPr>
          <p:nvPr/>
        </p:nvCxnSpPr>
        <p:spPr>
          <a:xfrm rot="5400000" flipH="1" flipV="1">
            <a:off x="5825951" y="2090663"/>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6012160" y="364502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stCxn id="7" idx="0"/>
            <a:endCxn id="5" idx="5"/>
          </p:cNvCxnSpPr>
          <p:nvPr/>
        </p:nvCxnSpPr>
        <p:spPr>
          <a:xfrm rot="16200000" flipV="1">
            <a:off x="5501908" y="2990771"/>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15" idx="0"/>
            <a:endCxn id="23" idx="4"/>
          </p:cNvCxnSpPr>
          <p:nvPr/>
        </p:nvCxnSpPr>
        <p:spPr>
          <a:xfrm rot="16200000" flipV="1">
            <a:off x="5022042" y="3410990"/>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6" idx="0"/>
            <a:endCxn id="7" idx="3"/>
          </p:cNvCxnSpPr>
          <p:nvPr/>
        </p:nvCxnSpPr>
        <p:spPr>
          <a:xfrm rot="5400000" flipH="1" flipV="1">
            <a:off x="5778118" y="4016878"/>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19" idx="3"/>
            <a:endCxn id="13" idx="0"/>
          </p:cNvCxnSpPr>
          <p:nvPr/>
        </p:nvCxnSpPr>
        <p:spPr>
          <a:xfrm rot="5400000">
            <a:off x="7002255" y="3368805"/>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19" idx="5"/>
            <a:endCxn id="14" idx="0"/>
          </p:cNvCxnSpPr>
          <p:nvPr/>
        </p:nvCxnSpPr>
        <p:spPr>
          <a:xfrm rot="16200000" flipH="1">
            <a:off x="7356105" y="3368788"/>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6948264" y="36450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4" name="正方形/長方形 13"/>
          <p:cNvSpPr/>
          <p:nvPr/>
        </p:nvSpPr>
        <p:spPr>
          <a:xfrm>
            <a:off x="7452320" y="36450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5" name="正方形/長方形 14"/>
          <p:cNvSpPr/>
          <p:nvPr/>
        </p:nvSpPr>
        <p:spPr>
          <a:xfrm>
            <a:off x="5076056" y="36450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6" name="正方形/長方形 15"/>
          <p:cNvSpPr/>
          <p:nvPr/>
        </p:nvSpPr>
        <p:spPr>
          <a:xfrm>
            <a:off x="5724128" y="42930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17" name="正方形/長方形 16"/>
          <p:cNvSpPr/>
          <p:nvPr/>
        </p:nvSpPr>
        <p:spPr>
          <a:xfrm>
            <a:off x="4355976" y="292494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18" name="直線コネクタ 69"/>
          <p:cNvCxnSpPr>
            <a:stCxn id="5" idx="2"/>
            <a:endCxn id="17" idx="0"/>
          </p:cNvCxnSpPr>
          <p:nvPr/>
        </p:nvCxnSpPr>
        <p:spPr>
          <a:xfrm rot="10800000" flipV="1">
            <a:off x="4535996" y="2564888"/>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236296" y="29969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9" idx="1"/>
            <a:endCxn id="4" idx="5"/>
          </p:cNvCxnSpPr>
          <p:nvPr/>
        </p:nvCxnSpPr>
        <p:spPr>
          <a:xfrm rot="16200000" flipV="1">
            <a:off x="6365995" y="2126651"/>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直線コネクタ 69"/>
          <p:cNvCxnSpPr>
            <a:stCxn id="4" idx="2"/>
            <a:endCxn id="22" idx="0"/>
          </p:cNvCxnSpPr>
          <p:nvPr/>
        </p:nvCxnSpPr>
        <p:spPr>
          <a:xfrm rot="10800000" flipV="1">
            <a:off x="4535996" y="1988824"/>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355976" y="234888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3" name="円/楕円 22"/>
          <p:cNvSpPr/>
          <p:nvPr/>
        </p:nvSpPr>
        <p:spPr>
          <a:xfrm>
            <a:off x="5004080" y="299695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23" idx="7"/>
            <a:endCxn id="5" idx="3"/>
          </p:cNvCxnSpPr>
          <p:nvPr/>
        </p:nvCxnSpPr>
        <p:spPr>
          <a:xfrm rot="5400000" flipH="1" flipV="1">
            <a:off x="5249903" y="2666711"/>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26" idx="0"/>
            <a:endCxn id="23" idx="3"/>
          </p:cNvCxnSpPr>
          <p:nvPr/>
        </p:nvCxnSpPr>
        <p:spPr>
          <a:xfrm rot="5400000" flipH="1" flipV="1">
            <a:off x="4698014" y="3296782"/>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572000" y="364502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27" name="正方形/長方形 26"/>
          <p:cNvSpPr/>
          <p:nvPr/>
        </p:nvSpPr>
        <p:spPr>
          <a:xfrm>
            <a:off x="6228184" y="429309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28" name="直線コネクタ 27"/>
          <p:cNvCxnSpPr>
            <a:stCxn id="7" idx="5"/>
            <a:endCxn id="27" idx="0"/>
          </p:cNvCxnSpPr>
          <p:nvPr/>
        </p:nvCxnSpPr>
        <p:spPr>
          <a:xfrm rot="16200000" flipH="1">
            <a:off x="6131969" y="4016860"/>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69"/>
          <p:cNvCxnSpPr>
            <a:stCxn id="19" idx="2"/>
            <a:endCxn id="7" idx="7"/>
          </p:cNvCxnSpPr>
          <p:nvPr/>
        </p:nvCxnSpPr>
        <p:spPr>
          <a:xfrm rot="10800000" flipV="1">
            <a:off x="6257984" y="3140951"/>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0" name="直線コネクタ 69"/>
          <p:cNvCxnSpPr>
            <a:stCxn id="4" idx="2"/>
            <a:endCxn id="5" idx="0"/>
          </p:cNvCxnSpPr>
          <p:nvPr/>
        </p:nvCxnSpPr>
        <p:spPr>
          <a:xfrm rot="10800000" flipV="1">
            <a:off x="5724144" y="1988824"/>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5" idx="6"/>
            <a:endCxn id="19" idx="2"/>
          </p:cNvCxnSpPr>
          <p:nvPr/>
        </p:nvCxnSpPr>
        <p:spPr>
          <a:xfrm>
            <a:off x="5868144" y="2564888"/>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32" name="直線コネクタ 69"/>
          <p:cNvCxnSpPr>
            <a:stCxn id="5" idx="2"/>
            <a:endCxn id="23" idx="0"/>
          </p:cNvCxnSpPr>
          <p:nvPr/>
        </p:nvCxnSpPr>
        <p:spPr>
          <a:xfrm rot="10800000" flipV="1">
            <a:off x="5148080" y="2564888"/>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6130290" y="1052736"/>
            <a:ext cx="357790" cy="369332"/>
          </a:xfrm>
          <a:prstGeom prst="rect">
            <a:avLst/>
          </a:prstGeom>
        </p:spPr>
        <p:txBody>
          <a:bodyPr wrap="none">
            <a:spAutoFit/>
          </a:bodyPr>
          <a:lstStyle/>
          <a:p>
            <a:r>
              <a:rPr lang="en-US" altLang="ja-JP" dirty="0" smtClean="0">
                <a:latin typeface="Times New Roman" pitchFamily="18" charset="0"/>
                <a:cs typeface="Times New Roman" pitchFamily="18" charset="0"/>
                <a:sym typeface="Symbol" pitchFamily="18" charset="2"/>
              </a:rPr>
              <a:t></a:t>
            </a:r>
            <a:endParaRPr lang="ja-JP" altLang="en-US" dirty="0"/>
          </a:p>
        </p:txBody>
      </p:sp>
      <p:sp>
        <p:nvSpPr>
          <p:cNvPr id="69" name="角丸四角形吹き出し 68"/>
          <p:cNvSpPr/>
          <p:nvPr/>
        </p:nvSpPr>
        <p:spPr>
          <a:xfrm>
            <a:off x="6948264" y="1772816"/>
            <a:ext cx="1944216" cy="576064"/>
          </a:xfrm>
          <a:prstGeom prst="wedgeRoundRectCallout">
            <a:avLst>
              <a:gd name="adj1" fmla="val -62478"/>
              <a:gd name="adj2" fmla="val 137344"/>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r>
              <a:rPr lang="en-US" altLang="ja-JP" sz="2000" i="1" dirty="0" smtClean="0"/>
              <a:t>f</a:t>
            </a:r>
            <a:r>
              <a:rPr lang="en-US" altLang="ja-JP" sz="2000" dirty="0" smtClean="0"/>
              <a:t> : V</a:t>
            </a:r>
            <a:r>
              <a:rPr lang="en-US" altLang="ja-JP" sz="2000" baseline="-25000" dirty="0" smtClean="0"/>
              <a:t>in</a:t>
            </a:r>
            <a:r>
              <a:rPr lang="en-US" altLang="ja-JP" sz="2000" dirty="0" smtClean="0">
                <a:latin typeface="Times New Roman" pitchFamily="18" charset="0"/>
                <a:cs typeface="Times New Roman" pitchFamily="18" charset="0"/>
                <a:sym typeface="Symbol" pitchFamily="18" charset="2"/>
              </a:rPr>
              <a:t>{}V</a:t>
            </a:r>
            <a:r>
              <a:rPr lang="en-US" altLang="ja-JP" sz="2000" baseline="-25000" dirty="0" smtClean="0">
                <a:solidFill>
                  <a:srgbClr val="000000"/>
                </a:solidFill>
                <a:latin typeface="Times New Roman" pitchFamily="18" charset="0"/>
                <a:cs typeface="Times New Roman" pitchFamily="18" charset="0"/>
                <a:sym typeface="Symbol" pitchFamily="18" charset="2"/>
              </a:rPr>
              <a:t>in</a:t>
            </a:r>
            <a:endParaRPr lang="en-US" altLang="ja-JP" sz="2000" dirty="0" smtClean="0"/>
          </a:p>
        </p:txBody>
      </p:sp>
      <p:cxnSp>
        <p:nvCxnSpPr>
          <p:cNvPr id="70" name="直線コネクタ 69"/>
          <p:cNvCxnSpPr>
            <a:stCxn id="73" idx="4"/>
            <a:endCxn id="4" idx="0"/>
          </p:cNvCxnSpPr>
          <p:nvPr/>
        </p:nvCxnSpPr>
        <p:spPr>
          <a:xfrm rot="5400000">
            <a:off x="6084136" y="1628784"/>
            <a:ext cx="432080" cy="1588"/>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a:xfrm>
            <a:off x="6156176" y="1124744"/>
            <a:ext cx="288000" cy="288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4067944" y="1196752"/>
            <a:ext cx="1954381" cy="400110"/>
          </a:xfrm>
          <a:prstGeom prst="rect">
            <a:avLst/>
          </a:prstGeom>
        </p:spPr>
        <p:txBody>
          <a:bodyPr wrap="none">
            <a:spAutoFit/>
          </a:bodyPr>
          <a:lstStyle/>
          <a:p>
            <a:r>
              <a:rPr lang="ja-JP" altLang="en-US" sz="2000" dirty="0" smtClean="0"/>
              <a:t>根付き順序木：</a:t>
            </a:r>
            <a:r>
              <a:rPr lang="en-US" altLang="ja-JP" sz="2000" i="1" dirty="0" smtClean="0"/>
              <a:t>T</a:t>
            </a:r>
            <a:endParaRPr lang="ja-JP" altLang="en-US" sz="20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7" name="図 266" descr="p_enlarge.emf"/>
          <p:cNvPicPr>
            <a:picLocks noChangeAspect="1"/>
          </p:cNvPicPr>
          <p:nvPr/>
        </p:nvPicPr>
        <p:blipFill>
          <a:blip r:embed="rId3" cstate="print"/>
          <a:stretch>
            <a:fillRect/>
          </a:stretch>
        </p:blipFill>
        <p:spPr>
          <a:xfrm>
            <a:off x="4251359" y="2780928"/>
            <a:ext cx="5001161" cy="4032448"/>
          </a:xfrm>
          <a:prstGeom prst="rect">
            <a:avLst/>
          </a:prstGeom>
        </p:spPr>
      </p:pic>
      <p:sp>
        <p:nvSpPr>
          <p:cNvPr id="258" name="正方形/長方形 257"/>
          <p:cNvSpPr/>
          <p:nvPr/>
        </p:nvSpPr>
        <p:spPr>
          <a:xfrm>
            <a:off x="251520" y="3284984"/>
            <a:ext cx="3744416" cy="864096"/>
          </a:xfrm>
          <a:prstGeom prst="rect">
            <a:avLst/>
          </a:prstGeom>
          <a:effectLst>
            <a:outerShdw blurRad="50800" dist="38100" algn="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means # of leaves </a:t>
            </a:r>
            <a:br>
              <a:rPr lang="en-US" altLang="ja-JP" sz="2400" dirty="0" smtClean="0">
                <a:sym typeface="Symbol" pitchFamily="18" charset="2"/>
              </a:rPr>
            </a:br>
            <a:r>
              <a:rPr lang="en-US" altLang="ja-JP" sz="2400" dirty="0" smtClean="0">
                <a:sym typeface="Symbol" pitchFamily="18" charset="2"/>
              </a:rPr>
              <a:t>in the following situation.</a:t>
            </a:r>
            <a:endParaRPr kumimoji="1" lang="ja-JP" altLang="en-US" sz="2400" dirty="0"/>
          </a:p>
        </p:txBody>
      </p:sp>
      <p:sp>
        <p:nvSpPr>
          <p:cNvPr id="257" name="正方形/長方形 256"/>
          <p:cNvSpPr/>
          <p:nvPr/>
        </p:nvSpPr>
        <p:spPr>
          <a:xfrm>
            <a:off x="251520" y="4149080"/>
            <a:ext cx="3744416" cy="2520280"/>
          </a:xfrm>
          <a:prstGeom prst="rect">
            <a:avLst/>
          </a:prstGeom>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a:xfrm>
            <a:off x="214282" y="1214423"/>
            <a:ext cx="8715436" cy="1998554"/>
          </a:xfrm>
        </p:spPr>
        <p:txBody>
          <a:bodyPr/>
          <a:lstStyle/>
          <a:p>
            <a:r>
              <a:rPr lang="en-US" altLang="ja-JP" dirty="0" smtClean="0">
                <a:sym typeface="Symbol" pitchFamily="18" charset="2"/>
              </a:rPr>
              <a:t>When a labeling function</a:t>
            </a:r>
            <a:r>
              <a:rPr lang="ja-JP" altLang="en-US" dirty="0" smtClean="0">
                <a:sym typeface="Symbol" pitchFamily="18" charset="2"/>
              </a:rPr>
              <a:t> </a:t>
            </a:r>
            <a:r>
              <a:rPr lang="en-US" altLang="ja-JP" i="1" dirty="0" smtClean="0">
                <a:sym typeface="Symbol" pitchFamily="18" charset="2"/>
              </a:rPr>
              <a:t>g</a:t>
            </a:r>
            <a:r>
              <a:rPr lang="en-US" altLang="ja-JP" dirty="0" smtClean="0">
                <a:sym typeface="Symbol" pitchFamily="18" charset="2"/>
              </a:rPr>
              <a:t> holds Conditions 1~3, </a:t>
            </a:r>
            <a:br>
              <a:rPr lang="en-US" altLang="ja-JP" dirty="0" smtClean="0">
                <a:sym typeface="Symbol" pitchFamily="18" charset="2"/>
              </a:rPr>
            </a:br>
            <a:r>
              <a:rPr lang="en-US" altLang="ja-JP" dirty="0" smtClean="0">
                <a:sym typeface="Symbol" pitchFamily="18" charset="2"/>
              </a:rPr>
              <a:t>we define the following values for any node</a:t>
            </a:r>
            <a:r>
              <a:rPr lang="ja-JP" altLang="en-US" dirty="0" smtClean="0">
                <a:sym typeface="Symbol" pitchFamily="18" charset="2"/>
              </a:rPr>
              <a:t> </a:t>
            </a:r>
            <a:r>
              <a:rPr lang="en-US" altLang="ja-JP" i="1" dirty="0" smtClean="0">
                <a:sym typeface="Symbol" pitchFamily="18" charset="2"/>
              </a:rPr>
              <a:t>v</a:t>
            </a:r>
            <a:r>
              <a:rPr lang="en-US" altLang="ja-JP" dirty="0" smtClean="0">
                <a:sym typeface="Symbol" pitchFamily="18" charset="2"/>
              </a:rPr>
              <a:t>.</a:t>
            </a:r>
            <a:r>
              <a:rPr lang="ja-JP" altLang="en-US" dirty="0" smtClean="0">
                <a:sym typeface="Symbol" pitchFamily="18" charset="2"/>
              </a:rPr>
              <a:t> </a:t>
            </a:r>
            <a:r>
              <a:rPr lang="en-US" altLang="ja-JP" sz="800" dirty="0" smtClean="0">
                <a:sym typeface="Symbol" pitchFamily="18" charset="2"/>
              </a:rPr>
              <a:t/>
            </a:r>
            <a:br>
              <a:rPr lang="en-US" altLang="ja-JP" sz="800" dirty="0" smtClean="0">
                <a:sym typeface="Symbol" pitchFamily="18" charset="2"/>
              </a:rPr>
            </a:br>
            <a:r>
              <a:rPr lang="en-US" altLang="ja-JP" sz="2400" i="1" dirty="0" err="1" smtClean="0">
                <a:sym typeface="Symbol" pitchFamily="18" charset="2"/>
              </a:rPr>
              <a:t>L</a:t>
            </a:r>
            <a:r>
              <a:rPr lang="en-US" altLang="ja-JP" sz="2400" i="1" baseline="-25000" dirty="0" err="1" smtClean="0">
                <a:sym typeface="Symbol" pitchFamily="18" charset="2"/>
              </a:rPr>
              <a:t>g</a:t>
            </a:r>
            <a:r>
              <a:rPr lang="en-US" altLang="ja-JP" sz="2400" dirty="0" smtClean="0">
                <a:sym typeface="Symbol" pitchFamily="18" charset="2"/>
              </a:rPr>
              <a:t>(</a:t>
            </a:r>
            <a:r>
              <a:rPr lang="en-US" altLang="ja-JP" sz="2400" i="1" dirty="0" smtClean="0">
                <a:sym typeface="Symbol" pitchFamily="18" charset="2"/>
              </a:rPr>
              <a:t>v</a:t>
            </a:r>
            <a:r>
              <a:rPr lang="en-US" altLang="ja-JP" sz="2400" dirty="0" smtClean="0">
                <a:sym typeface="Symbol" pitchFamily="18" charset="2"/>
              </a:rPr>
              <a:t>) </a:t>
            </a:r>
            <a:r>
              <a:rPr lang="en-US" altLang="ja-JP" sz="2400" dirty="0" smtClean="0">
                <a:latin typeface="Times New Roman" pitchFamily="18" charset="0"/>
                <a:cs typeface="Times New Roman" pitchFamily="18" charset="0"/>
                <a:sym typeface="Symbol" pitchFamily="18" charset="2"/>
              </a:rPr>
              <a:t> </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a:t>
            </a:r>
            <a:r>
              <a:rPr lang="en-US" altLang="ja-JP" sz="2400" i="1" dirty="0" err="1" smtClean="0">
                <a:latin typeface="Times New Roman" pitchFamily="18" charset="0"/>
                <a:cs typeface="Times New Roman" pitchFamily="18" charset="0"/>
                <a:sym typeface="Symbol" pitchFamily="18" charset="2"/>
              </a:rPr>
              <a:t>u</a:t>
            </a:r>
            <a:r>
              <a:rPr lang="en-US" altLang="ja-JP" sz="2400" dirty="0" err="1" smtClean="0">
                <a:latin typeface="Times New Roman" pitchFamily="18" charset="0"/>
                <a:cs typeface="Times New Roman" pitchFamily="18" charset="0"/>
                <a:sym typeface="Symbol" pitchFamily="18" charset="2"/>
              </a:rPr>
              <a:t></a:t>
            </a:r>
            <a:r>
              <a:rPr lang="en-US" altLang="ja-JP" sz="2400" dirty="0" err="1" smtClean="0"/>
              <a:t>V</a:t>
            </a:r>
            <a:r>
              <a:rPr lang="en-US" altLang="ja-JP" sz="2400" baseline="-25000" dirty="0" err="1" smtClean="0"/>
              <a:t>leaf</a:t>
            </a:r>
            <a:r>
              <a:rPr lang="en-US" altLang="ja-JP" sz="2400" dirty="0" smtClean="0"/>
              <a:t> </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f </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u</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((par(</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en-US" altLang="ja-JP" sz="3200" b="1"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r>
            <a:br>
              <a:rPr lang="en-US" altLang="ja-JP" sz="2400" dirty="0" smtClean="0">
                <a:latin typeface="Times New Roman" pitchFamily="18" charset="0"/>
                <a:cs typeface="Times New Roman" pitchFamily="18" charset="0"/>
                <a:sym typeface="Symbol" pitchFamily="18" charset="2"/>
              </a:rPr>
            </a:br>
            <a:r>
              <a:rPr lang="en-US" altLang="ja-JP" sz="800" dirty="0" smtClean="0">
                <a:latin typeface="Times New Roman" pitchFamily="18" charset="0"/>
                <a:cs typeface="Times New Roman" pitchFamily="18" charset="0"/>
                <a:sym typeface="Symbol" pitchFamily="18" charset="2"/>
              </a:rPr>
              <a:t/>
            </a:r>
            <a:br>
              <a:rPr lang="en-US" altLang="ja-JP" sz="800" dirty="0" smtClean="0">
                <a:latin typeface="Times New Roman" pitchFamily="18" charset="0"/>
                <a:cs typeface="Times New Roman" pitchFamily="18" charset="0"/>
                <a:sym typeface="Symbol" pitchFamily="18" charset="2"/>
              </a:rPr>
            </a:b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baseline="-25000" dirty="0" err="1" smtClean="0">
                <a:latin typeface="Times New Roman" pitchFamily="18" charset="0"/>
                <a:cs typeface="Times New Roman" pitchFamily="18" charset="0"/>
                <a:sym typeface="Symbol" pitchFamily="18" charset="2"/>
              </a:rPr>
              <a:t>y</a:t>
            </a:r>
            <a:r>
              <a:rPr lang="en-US" altLang="ja-JP" sz="2400" baseline="-25000" dirty="0" err="1"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i="1" baseline="-25000" dirty="0" smtClean="0">
                <a:latin typeface="Times New Roman" pitchFamily="18" charset="0"/>
                <a:cs typeface="Times New Roman" pitchFamily="18" charset="0"/>
                <a:sym typeface="Symbol" pitchFamily="18" charset="2"/>
              </a:rPr>
              <a:t>v</a:t>
            </a:r>
            <a:r>
              <a:rPr lang="en-US" altLang="ja-JP" sz="2400" baseline="-25000" dirty="0" smtClean="0">
                <a:latin typeface="Times New Roman" pitchFamily="18" charset="0"/>
                <a:cs typeface="Times New Roman" pitchFamily="18" charset="0"/>
                <a:sym typeface="Symbol" pitchFamily="18" charset="2"/>
              </a:rPr>
              <a:t>)</a:t>
            </a:r>
            <a:r>
              <a:rPr lang="en-US" altLang="ja-JP" sz="2400" dirty="0" smtClean="0">
                <a:latin typeface="Times New Roman" pitchFamily="18" charset="0"/>
                <a:cs typeface="Times New Roman" pitchFamily="18" charset="0"/>
                <a:sym typeface="Symbol" pitchFamily="18" charset="2"/>
              </a:rPr>
              <a:t> </a:t>
            </a:r>
            <a:r>
              <a:rPr lang="en-US" altLang="ja-JP" sz="2400" i="1" dirty="0" err="1" smtClean="0">
                <a:latin typeface="Times New Roman" pitchFamily="18" charset="0"/>
                <a:cs typeface="Times New Roman" pitchFamily="18" charset="0"/>
                <a:sym typeface="Symbol" pitchFamily="18" charset="2"/>
              </a:rPr>
              <a:t>L</a:t>
            </a:r>
            <a:r>
              <a:rPr lang="en-US" altLang="ja-JP" sz="2400" i="1" baseline="-25000" dirty="0" err="1"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y</a:t>
            </a:r>
            <a:r>
              <a:rPr lang="en-US" altLang="ja-JP" sz="2400" dirty="0" smtClean="0">
                <a:latin typeface="Times New Roman" pitchFamily="18" charset="0"/>
                <a:cs typeface="Times New Roman" pitchFamily="18" charset="0"/>
                <a:sym typeface="Symbol" pitchFamily="18" charset="2"/>
              </a:rPr>
              <a:t>)</a:t>
            </a:r>
            <a:endParaRPr lang="en-US" altLang="ja-JP" dirty="0" smtClean="0">
              <a:latin typeface="Times New Roman" pitchFamily="18" charset="0"/>
              <a:cs typeface="Times New Roman" pitchFamily="18" charset="0"/>
              <a:sym typeface="Symbol" pitchFamily="18" charset="2"/>
            </a:endParaRPr>
          </a:p>
        </p:txBody>
      </p:sp>
      <p:sp>
        <p:nvSpPr>
          <p:cNvPr id="3" name="タイトル 2"/>
          <p:cNvSpPr>
            <a:spLocks noGrp="1"/>
          </p:cNvSpPr>
          <p:nvPr>
            <p:ph type="title"/>
          </p:nvPr>
        </p:nvSpPr>
        <p:spPr>
          <a:xfrm>
            <a:off x="539552" y="142852"/>
            <a:ext cx="8032976" cy="928694"/>
          </a:xfrm>
        </p:spPr>
        <p:txBody>
          <a:bodyPr/>
          <a:lstStyle/>
          <a:p>
            <a:r>
              <a:rPr lang="en-US" altLang="ja-JP" i="1" dirty="0" err="1" smtClean="0">
                <a:latin typeface="+mj-lt"/>
              </a:rPr>
              <a:t>L</a:t>
            </a:r>
            <a:r>
              <a:rPr lang="en-US" altLang="ja-JP" i="1" baseline="-25000" dirty="0" err="1" smtClean="0">
                <a:latin typeface="+mj-lt"/>
              </a:rPr>
              <a:t>g</a:t>
            </a:r>
            <a:r>
              <a:rPr lang="en-US" altLang="ja-JP" dirty="0" smtClean="0"/>
              <a:t> and</a:t>
            </a:r>
            <a:r>
              <a:rPr lang="ja-JP" altLang="en-US" dirty="0" smtClean="0"/>
              <a:t> </a:t>
            </a:r>
            <a:r>
              <a:rPr lang="en-US" altLang="ja-JP" i="1" dirty="0" smtClean="0">
                <a:latin typeface="+mj-lt"/>
              </a:rPr>
              <a:t>D</a:t>
            </a:r>
            <a:r>
              <a:rPr lang="en-US" altLang="ja-JP" i="1" baseline="-25000" dirty="0" smtClean="0">
                <a:latin typeface="+mj-lt"/>
              </a:rPr>
              <a:t>g</a:t>
            </a:r>
            <a:endParaRPr lang="ja-JP" altLang="en-US" i="1" baseline="-25000" dirty="0">
              <a:latin typeface="+mj-lt"/>
            </a:endParaRPr>
          </a:p>
        </p:txBody>
      </p:sp>
      <p:sp>
        <p:nvSpPr>
          <p:cNvPr id="200" name="円/楕円 199"/>
          <p:cNvSpPr/>
          <p:nvPr/>
        </p:nvSpPr>
        <p:spPr>
          <a:xfrm>
            <a:off x="2017575" y="450679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コネクタ 202"/>
          <p:cNvCxnSpPr>
            <a:stCxn id="202" idx="0"/>
            <a:endCxn id="200" idx="4"/>
          </p:cNvCxnSpPr>
          <p:nvPr/>
        </p:nvCxnSpPr>
        <p:spPr>
          <a:xfrm rot="16200000" flipV="1">
            <a:off x="1932336" y="5024037"/>
            <a:ext cx="648136" cy="1896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4" name="直線コネクタ 203"/>
          <p:cNvCxnSpPr>
            <a:stCxn id="210" idx="0"/>
            <a:endCxn id="218" idx="4"/>
          </p:cNvCxnSpPr>
          <p:nvPr/>
        </p:nvCxnSpPr>
        <p:spPr>
          <a:xfrm rot="16200000" flipV="1">
            <a:off x="1217067" y="5568892"/>
            <a:ext cx="504088" cy="108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0" name="正方形/長方形 209"/>
          <p:cNvSpPr/>
          <p:nvPr/>
        </p:nvSpPr>
        <p:spPr>
          <a:xfrm>
            <a:off x="1343105" y="587495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baseline="-25000" dirty="0"/>
          </a:p>
        </p:txBody>
      </p:sp>
      <p:sp>
        <p:nvSpPr>
          <p:cNvPr id="218" name="円/楕円 217"/>
          <p:cNvSpPr/>
          <p:nvPr/>
        </p:nvSpPr>
        <p:spPr>
          <a:xfrm>
            <a:off x="1271097" y="508286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コネクタ 69"/>
          <p:cNvCxnSpPr>
            <a:stCxn id="200" idx="2"/>
            <a:endCxn id="218" idx="0"/>
          </p:cNvCxnSpPr>
          <p:nvPr/>
        </p:nvCxnSpPr>
        <p:spPr>
          <a:xfrm rot="10800000" flipV="1">
            <a:off x="1415097" y="4650798"/>
            <a:ext cx="602478"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231" name="正方形/長方形 230"/>
          <p:cNvSpPr/>
          <p:nvPr/>
        </p:nvSpPr>
        <p:spPr>
          <a:xfrm>
            <a:off x="2198229" y="476637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35" name="正方形/長方形 234"/>
          <p:cNvSpPr/>
          <p:nvPr/>
        </p:nvSpPr>
        <p:spPr>
          <a:xfrm>
            <a:off x="1415113" y="526926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c</a:t>
            </a:r>
            <a:endParaRPr lang="ja-JP" altLang="en-US" sz="2400" dirty="0">
              <a:latin typeface="Courier New" pitchFamily="49" charset="0"/>
              <a:cs typeface="Courier New" pitchFamily="49" charset="0"/>
            </a:endParaRPr>
          </a:p>
        </p:txBody>
      </p:sp>
      <p:sp>
        <p:nvSpPr>
          <p:cNvPr id="254" name="正方形/長方形 253"/>
          <p:cNvSpPr/>
          <p:nvPr/>
        </p:nvSpPr>
        <p:spPr>
          <a:xfrm>
            <a:off x="2279209" y="4293096"/>
            <a:ext cx="859531" cy="430887"/>
          </a:xfrm>
          <a:prstGeom prst="rect">
            <a:avLst/>
          </a:prstGeom>
        </p:spPr>
        <p:txBody>
          <a:bodyPr wrap="none">
            <a:spAutoFit/>
          </a:bodyPr>
          <a:lstStyle/>
          <a:p>
            <a:pPr algn="ctr"/>
            <a:r>
              <a:rPr lang="en-US" altLang="ja-JP" sz="2200" dirty="0" smtClean="0"/>
              <a:t>par(</a:t>
            </a:r>
            <a:r>
              <a:rPr lang="en-US" altLang="ja-JP" sz="2200" i="1" dirty="0" smtClean="0"/>
              <a:t>v</a:t>
            </a:r>
            <a:r>
              <a:rPr lang="en-US" altLang="ja-JP" sz="2200" dirty="0" smtClean="0"/>
              <a:t>)</a:t>
            </a:r>
            <a:endParaRPr lang="ja-JP" altLang="en-US" sz="2200" dirty="0"/>
          </a:p>
        </p:txBody>
      </p:sp>
      <p:sp>
        <p:nvSpPr>
          <p:cNvPr id="256" name="正方形/長方形 255"/>
          <p:cNvSpPr/>
          <p:nvPr/>
        </p:nvSpPr>
        <p:spPr>
          <a:xfrm>
            <a:off x="467544" y="4867999"/>
            <a:ext cx="875561" cy="430887"/>
          </a:xfrm>
          <a:prstGeom prst="rect">
            <a:avLst/>
          </a:prstGeom>
        </p:spPr>
        <p:txBody>
          <a:bodyPr wrap="none">
            <a:spAutoFit/>
          </a:bodyPr>
          <a:lstStyle/>
          <a:p>
            <a:pPr algn="ctr"/>
            <a:r>
              <a:rPr lang="en-US" altLang="ja-JP" sz="2200" dirty="0" smtClean="0"/>
              <a:t>par(</a:t>
            </a:r>
            <a:r>
              <a:rPr lang="en-US" altLang="ja-JP" sz="2200" i="1" dirty="0" smtClean="0"/>
              <a:t>u</a:t>
            </a:r>
            <a:r>
              <a:rPr lang="en-US" altLang="ja-JP" sz="2200" dirty="0" smtClean="0"/>
              <a:t>)</a:t>
            </a:r>
            <a:endParaRPr lang="ja-JP" altLang="en-US" sz="2200" dirty="0"/>
          </a:p>
        </p:txBody>
      </p:sp>
      <p:sp>
        <p:nvSpPr>
          <p:cNvPr id="259" name="テキスト ボックス 258"/>
          <p:cNvSpPr txBox="1"/>
          <p:nvPr/>
        </p:nvSpPr>
        <p:spPr>
          <a:xfrm>
            <a:off x="6432158"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0" name="テキスト ボックス 259"/>
          <p:cNvSpPr txBox="1"/>
          <p:nvPr/>
        </p:nvSpPr>
        <p:spPr>
          <a:xfrm>
            <a:off x="5508104" y="4355812"/>
            <a:ext cx="300082" cy="369332"/>
          </a:xfrm>
          <a:prstGeom prst="rect">
            <a:avLst/>
          </a:prstGeom>
          <a:noFill/>
        </p:spPr>
        <p:txBody>
          <a:bodyPr wrap="none" rtlCol="0">
            <a:spAutoFit/>
          </a:bodyPr>
          <a:lstStyle/>
          <a:p>
            <a:r>
              <a:rPr kumimoji="1" lang="en-US" altLang="ja-JP" b="1" dirty="0" smtClean="0">
                <a:solidFill>
                  <a:srgbClr val="00B050"/>
                </a:solidFill>
              </a:rPr>
              <a:t>2</a:t>
            </a:r>
            <a:endParaRPr kumimoji="1" lang="ja-JP" altLang="en-US" b="1" dirty="0">
              <a:solidFill>
                <a:srgbClr val="00B050"/>
              </a:solidFill>
            </a:endParaRPr>
          </a:p>
        </p:txBody>
      </p:sp>
      <p:sp>
        <p:nvSpPr>
          <p:cNvPr id="261" name="テキスト ボックス 260"/>
          <p:cNvSpPr txBox="1"/>
          <p:nvPr/>
        </p:nvSpPr>
        <p:spPr>
          <a:xfrm>
            <a:off x="6156176"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2" name="テキスト ボックス 261"/>
          <p:cNvSpPr txBox="1"/>
          <p:nvPr/>
        </p:nvSpPr>
        <p:spPr>
          <a:xfrm>
            <a:off x="6732240" y="5877272"/>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3" name="テキスト ボックス 262"/>
          <p:cNvSpPr txBox="1"/>
          <p:nvPr/>
        </p:nvSpPr>
        <p:spPr>
          <a:xfrm>
            <a:off x="7800310"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4" name="テキスト ボックス 263"/>
          <p:cNvSpPr txBox="1"/>
          <p:nvPr/>
        </p:nvSpPr>
        <p:spPr>
          <a:xfrm>
            <a:off x="8388424" y="5013176"/>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65" name="テキスト ボックス 264"/>
          <p:cNvSpPr txBox="1"/>
          <p:nvPr/>
        </p:nvSpPr>
        <p:spPr>
          <a:xfrm>
            <a:off x="4631958"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6" name="テキスト ボックス 265"/>
          <p:cNvSpPr txBox="1"/>
          <p:nvPr/>
        </p:nvSpPr>
        <p:spPr>
          <a:xfrm>
            <a:off x="5208022" y="501317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8" name="テキスト ボックス 267"/>
          <p:cNvSpPr txBox="1"/>
          <p:nvPr/>
        </p:nvSpPr>
        <p:spPr>
          <a:xfrm>
            <a:off x="6300192" y="3573016"/>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69" name="テキスト ボックス 268"/>
          <p:cNvSpPr txBox="1"/>
          <p:nvPr/>
        </p:nvSpPr>
        <p:spPr>
          <a:xfrm>
            <a:off x="8172400" y="4149080"/>
            <a:ext cx="300082" cy="369332"/>
          </a:xfrm>
          <a:prstGeom prst="rect">
            <a:avLst/>
          </a:prstGeom>
          <a:noFill/>
        </p:spPr>
        <p:txBody>
          <a:bodyPr wrap="none" rtlCol="0">
            <a:spAutoFit/>
          </a:bodyPr>
          <a:lstStyle/>
          <a:p>
            <a:r>
              <a:rPr kumimoji="1" lang="en-US" altLang="ja-JP" b="1" dirty="0" smtClean="0">
                <a:solidFill>
                  <a:srgbClr val="00B050"/>
                </a:solidFill>
              </a:rPr>
              <a:t>0</a:t>
            </a:r>
            <a:endParaRPr kumimoji="1" lang="ja-JP" altLang="en-US" b="1" dirty="0">
              <a:solidFill>
                <a:srgbClr val="00B050"/>
              </a:solidFill>
            </a:endParaRPr>
          </a:p>
        </p:txBody>
      </p:sp>
      <p:sp>
        <p:nvSpPr>
          <p:cNvPr id="270" name="テキスト ボックス 269"/>
          <p:cNvSpPr txBox="1"/>
          <p:nvPr/>
        </p:nvSpPr>
        <p:spPr>
          <a:xfrm>
            <a:off x="4283968" y="4067780"/>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1" name="テキスト ボックス 270"/>
          <p:cNvSpPr txBox="1"/>
          <p:nvPr/>
        </p:nvSpPr>
        <p:spPr>
          <a:xfrm>
            <a:off x="4283968" y="3275692"/>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2" name="テキスト ボックス 271"/>
          <p:cNvSpPr txBox="1"/>
          <p:nvPr/>
        </p:nvSpPr>
        <p:spPr>
          <a:xfrm>
            <a:off x="7092280" y="2780928"/>
            <a:ext cx="300082" cy="369332"/>
          </a:xfrm>
          <a:prstGeom prst="rect">
            <a:avLst/>
          </a:prstGeom>
          <a:noFill/>
        </p:spPr>
        <p:txBody>
          <a:bodyPr wrap="none" rtlCol="0">
            <a:spAutoFit/>
          </a:bodyPr>
          <a:lstStyle/>
          <a:p>
            <a:r>
              <a:rPr kumimoji="1" lang="en-US" altLang="ja-JP" b="1" dirty="0" smtClean="0">
                <a:solidFill>
                  <a:srgbClr val="00B050"/>
                </a:solidFill>
              </a:rPr>
              <a:t>1</a:t>
            </a:r>
            <a:endParaRPr kumimoji="1" lang="ja-JP" altLang="en-US" b="1" dirty="0">
              <a:solidFill>
                <a:srgbClr val="00B050"/>
              </a:solidFill>
            </a:endParaRPr>
          </a:p>
        </p:txBody>
      </p:sp>
      <p:sp>
        <p:nvSpPr>
          <p:cNvPr id="273" name="テキスト ボックス 272"/>
          <p:cNvSpPr txBox="1"/>
          <p:nvPr/>
        </p:nvSpPr>
        <p:spPr>
          <a:xfrm>
            <a:off x="6708140"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4" name="テキスト ボックス 273"/>
          <p:cNvSpPr txBox="1"/>
          <p:nvPr/>
        </p:nvSpPr>
        <p:spPr>
          <a:xfrm>
            <a:off x="5784086" y="4355812"/>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75" name="テキスト ボックス 274"/>
          <p:cNvSpPr txBox="1"/>
          <p:nvPr/>
        </p:nvSpPr>
        <p:spPr>
          <a:xfrm>
            <a:off x="6432158"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6" name="テキスト ボックス 275"/>
          <p:cNvSpPr txBox="1"/>
          <p:nvPr/>
        </p:nvSpPr>
        <p:spPr>
          <a:xfrm>
            <a:off x="7008222" y="5877272"/>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77" name="テキスト ボックス 276"/>
          <p:cNvSpPr txBox="1"/>
          <p:nvPr/>
        </p:nvSpPr>
        <p:spPr>
          <a:xfrm>
            <a:off x="8076292"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8" name="テキスト ボックス 277"/>
          <p:cNvSpPr txBox="1"/>
          <p:nvPr/>
        </p:nvSpPr>
        <p:spPr>
          <a:xfrm>
            <a:off x="8664406" y="5013176"/>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79" name="テキスト ボックス 278"/>
          <p:cNvSpPr txBox="1"/>
          <p:nvPr/>
        </p:nvSpPr>
        <p:spPr>
          <a:xfrm>
            <a:off x="4907940"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0" name="テキスト ボックス 279"/>
          <p:cNvSpPr txBox="1"/>
          <p:nvPr/>
        </p:nvSpPr>
        <p:spPr>
          <a:xfrm>
            <a:off x="5484004" y="5013176"/>
            <a:ext cx="300082" cy="369332"/>
          </a:xfrm>
          <a:prstGeom prst="rect">
            <a:avLst/>
          </a:prstGeom>
          <a:noFill/>
        </p:spPr>
        <p:txBody>
          <a:bodyPr wrap="none" rtlCol="0">
            <a:spAutoFit/>
          </a:bodyPr>
          <a:lstStyle/>
          <a:p>
            <a:r>
              <a:rPr kumimoji="1" lang="en-US" altLang="ja-JP" b="1" dirty="0" smtClean="0">
                <a:solidFill>
                  <a:schemeClr val="accent6"/>
                </a:solidFill>
              </a:rPr>
              <a:t>0</a:t>
            </a:r>
            <a:endParaRPr kumimoji="1" lang="ja-JP" altLang="en-US" b="1" dirty="0">
              <a:solidFill>
                <a:schemeClr val="accent6"/>
              </a:solidFill>
            </a:endParaRPr>
          </a:p>
        </p:txBody>
      </p:sp>
      <p:sp>
        <p:nvSpPr>
          <p:cNvPr id="281" name="テキスト ボックス 280"/>
          <p:cNvSpPr txBox="1"/>
          <p:nvPr/>
        </p:nvSpPr>
        <p:spPr>
          <a:xfrm>
            <a:off x="6576174" y="3573016"/>
            <a:ext cx="300082" cy="369332"/>
          </a:xfrm>
          <a:prstGeom prst="rect">
            <a:avLst/>
          </a:prstGeom>
          <a:noFill/>
        </p:spPr>
        <p:txBody>
          <a:bodyPr wrap="none" rtlCol="0">
            <a:spAutoFit/>
          </a:bodyPr>
          <a:lstStyle/>
          <a:p>
            <a:r>
              <a:rPr kumimoji="1" lang="en-US" altLang="ja-JP" b="1" dirty="0" smtClean="0">
                <a:solidFill>
                  <a:schemeClr val="accent6"/>
                </a:solidFill>
              </a:rPr>
              <a:t>4</a:t>
            </a:r>
            <a:endParaRPr kumimoji="1" lang="ja-JP" altLang="en-US" b="1" dirty="0">
              <a:solidFill>
                <a:schemeClr val="accent6"/>
              </a:solidFill>
            </a:endParaRPr>
          </a:p>
        </p:txBody>
      </p:sp>
      <p:sp>
        <p:nvSpPr>
          <p:cNvPr id="282" name="テキスト ボックス 281"/>
          <p:cNvSpPr txBox="1"/>
          <p:nvPr/>
        </p:nvSpPr>
        <p:spPr>
          <a:xfrm>
            <a:off x="8448382" y="4149080"/>
            <a:ext cx="300082" cy="369332"/>
          </a:xfrm>
          <a:prstGeom prst="rect">
            <a:avLst/>
          </a:prstGeom>
          <a:noFill/>
        </p:spPr>
        <p:txBody>
          <a:bodyPr wrap="none" rtlCol="0">
            <a:spAutoFit/>
          </a:bodyPr>
          <a:lstStyle/>
          <a:p>
            <a:r>
              <a:rPr kumimoji="1" lang="en-US" altLang="ja-JP" b="1" dirty="0" smtClean="0">
                <a:solidFill>
                  <a:schemeClr val="accent6"/>
                </a:solidFill>
              </a:rPr>
              <a:t>2</a:t>
            </a:r>
            <a:endParaRPr kumimoji="1" lang="ja-JP" altLang="en-US" b="1" dirty="0">
              <a:solidFill>
                <a:schemeClr val="accent6"/>
              </a:solidFill>
            </a:endParaRPr>
          </a:p>
        </p:txBody>
      </p:sp>
      <p:sp>
        <p:nvSpPr>
          <p:cNvPr id="283" name="テキスト ボックス 282"/>
          <p:cNvSpPr txBox="1"/>
          <p:nvPr/>
        </p:nvSpPr>
        <p:spPr>
          <a:xfrm>
            <a:off x="4559950" y="4067780"/>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4" name="テキスト ボックス 283"/>
          <p:cNvSpPr txBox="1"/>
          <p:nvPr/>
        </p:nvSpPr>
        <p:spPr>
          <a:xfrm>
            <a:off x="4559950" y="3275692"/>
            <a:ext cx="300082" cy="369332"/>
          </a:xfrm>
          <a:prstGeom prst="rect">
            <a:avLst/>
          </a:prstGeom>
          <a:noFill/>
        </p:spPr>
        <p:txBody>
          <a:bodyPr wrap="none" rtlCol="0">
            <a:spAutoFit/>
          </a:bodyPr>
          <a:lstStyle/>
          <a:p>
            <a:r>
              <a:rPr kumimoji="1" lang="en-US" altLang="ja-JP" b="1" dirty="0" smtClean="0">
                <a:solidFill>
                  <a:schemeClr val="accent6"/>
                </a:solidFill>
              </a:rPr>
              <a:t>1</a:t>
            </a:r>
            <a:endParaRPr kumimoji="1" lang="ja-JP" altLang="en-US" b="1" dirty="0">
              <a:solidFill>
                <a:schemeClr val="accent6"/>
              </a:solidFill>
            </a:endParaRPr>
          </a:p>
        </p:txBody>
      </p:sp>
      <p:sp>
        <p:nvSpPr>
          <p:cNvPr id="285" name="テキスト ボックス 284"/>
          <p:cNvSpPr txBox="1"/>
          <p:nvPr/>
        </p:nvSpPr>
        <p:spPr>
          <a:xfrm>
            <a:off x="7368262" y="2780928"/>
            <a:ext cx="300082" cy="369332"/>
          </a:xfrm>
          <a:prstGeom prst="rect">
            <a:avLst/>
          </a:prstGeom>
          <a:noFill/>
        </p:spPr>
        <p:txBody>
          <a:bodyPr wrap="none" rtlCol="0">
            <a:spAutoFit/>
          </a:bodyPr>
          <a:lstStyle/>
          <a:p>
            <a:r>
              <a:rPr kumimoji="1" lang="en-US" altLang="ja-JP" b="1" dirty="0" smtClean="0">
                <a:solidFill>
                  <a:schemeClr val="accent6"/>
                </a:solidFill>
              </a:rPr>
              <a:t>8</a:t>
            </a:r>
            <a:endParaRPr kumimoji="1" lang="ja-JP" altLang="en-US" b="1" dirty="0">
              <a:solidFill>
                <a:schemeClr val="accent6"/>
              </a:solidFill>
            </a:endParaRPr>
          </a:p>
        </p:txBody>
      </p:sp>
      <p:sp>
        <p:nvSpPr>
          <p:cNvPr id="50" name="正方形/長方形 49"/>
          <p:cNvSpPr/>
          <p:nvPr/>
        </p:nvSpPr>
        <p:spPr>
          <a:xfrm>
            <a:off x="2423225" y="5228039"/>
            <a:ext cx="309700" cy="430887"/>
          </a:xfrm>
          <a:prstGeom prst="rect">
            <a:avLst/>
          </a:prstGeom>
        </p:spPr>
        <p:txBody>
          <a:bodyPr wrap="none">
            <a:spAutoFit/>
          </a:bodyPr>
          <a:lstStyle/>
          <a:p>
            <a:r>
              <a:rPr lang="en-US" altLang="ja-JP" sz="2200" i="1" dirty="0" smtClean="0"/>
              <a:t>v</a:t>
            </a:r>
            <a:endParaRPr lang="ja-JP" altLang="en-US" sz="2200" dirty="0"/>
          </a:p>
        </p:txBody>
      </p:sp>
      <p:sp>
        <p:nvSpPr>
          <p:cNvPr id="51" name="正方形/長方形 50"/>
          <p:cNvSpPr/>
          <p:nvPr/>
        </p:nvSpPr>
        <p:spPr>
          <a:xfrm>
            <a:off x="1055073" y="5733256"/>
            <a:ext cx="325731" cy="430887"/>
          </a:xfrm>
          <a:prstGeom prst="rect">
            <a:avLst/>
          </a:prstGeom>
        </p:spPr>
        <p:txBody>
          <a:bodyPr wrap="none">
            <a:spAutoFit/>
          </a:bodyPr>
          <a:lstStyle/>
          <a:p>
            <a:pPr algn="ctr"/>
            <a:r>
              <a:rPr lang="en-US" altLang="ja-JP" sz="2200" i="1" dirty="0" smtClean="0"/>
              <a:t>u</a:t>
            </a:r>
            <a:endParaRPr lang="ja-JP" altLang="en-US" sz="2200" baseline="-25000" dirty="0"/>
          </a:p>
        </p:txBody>
      </p:sp>
      <p:sp>
        <p:nvSpPr>
          <p:cNvPr id="52" name="正方形/長方形 51"/>
          <p:cNvSpPr/>
          <p:nvPr/>
        </p:nvSpPr>
        <p:spPr>
          <a:xfrm>
            <a:off x="0" y="1268760"/>
            <a:ext cx="4572000" cy="86409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dirty="0" smtClean="0"/>
              <a:t>Constraints in leaves’ order :</a:t>
            </a:r>
            <a:br>
              <a:rPr lang="en-US" altLang="ja-JP" sz="2400" dirty="0" smtClean="0"/>
            </a:br>
            <a:r>
              <a:rPr lang="en-US" altLang="ja-JP" sz="2400" dirty="0" smtClean="0"/>
              <a:t>The next leaf of </a:t>
            </a:r>
            <a:r>
              <a:rPr lang="en-US" altLang="ja-JP" sz="2400" i="1" dirty="0" smtClean="0"/>
              <a:t>u</a:t>
            </a:r>
            <a:r>
              <a:rPr lang="en-US" altLang="ja-JP" sz="2400" dirty="0" smtClean="0"/>
              <a:t> is in</a:t>
            </a:r>
            <a:r>
              <a:rPr lang="ja-JP" altLang="en-US" sz="2400" dirty="0" smtClean="0"/>
              <a:t>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a:t>
            </a:r>
            <a:endParaRPr lang="ja-JP" altLang="en-US" sz="2400" dirty="0"/>
          </a:p>
        </p:txBody>
      </p:sp>
      <p:sp>
        <p:nvSpPr>
          <p:cNvPr id="53" name="正方形/長方形 52"/>
          <p:cNvSpPr/>
          <p:nvPr/>
        </p:nvSpPr>
        <p:spPr>
          <a:xfrm>
            <a:off x="4572000" y="1268760"/>
            <a:ext cx="4572000" cy="864096"/>
          </a:xfrm>
          <a:prstGeom prst="rect">
            <a:avLst/>
          </a:prstGeom>
          <a:solidFill>
            <a:schemeClr val="accent6">
              <a:lumMod val="20000"/>
              <a:lumOff val="8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2400" i="1" dirty="0" smtClean="0">
                <a:latin typeface="Times New Roman" pitchFamily="18" charset="0"/>
                <a:cs typeface="Times New Roman" pitchFamily="18" charset="0"/>
                <a:sym typeface="Symbol" pitchFamily="18" charset="2"/>
              </a:rPr>
              <a:t>D</a:t>
            </a:r>
            <a:r>
              <a:rPr lang="en-US" altLang="ja-JP" sz="2400" i="1" baseline="-25000" dirty="0" smtClean="0">
                <a:latin typeface="Times New Roman" pitchFamily="18" charset="0"/>
                <a:cs typeface="Times New Roman" pitchFamily="18" charset="0"/>
                <a:sym typeface="Symbol" pitchFamily="18" charset="2"/>
              </a:rPr>
              <a:t>g</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leaves of </a:t>
            </a:r>
            <a:r>
              <a:rPr lang="en-US" altLang="ja-JP" sz="2400" dirty="0" err="1" smtClean="0"/>
              <a:t>V</a:t>
            </a:r>
            <a:r>
              <a:rPr lang="en-US" altLang="ja-JP" sz="2400" baseline="-25000" dirty="0" err="1" smtClean="0"/>
              <a:t>leaf</a:t>
            </a:r>
            <a:r>
              <a:rPr lang="en-US" altLang="ja-JP" sz="2400" dirty="0" smtClean="0"/>
              <a:t>(</a:t>
            </a:r>
            <a:r>
              <a:rPr lang="en-US" altLang="ja-JP" sz="2400" i="1" dirty="0" smtClean="0"/>
              <a:t>v</a:t>
            </a:r>
            <a:r>
              <a:rPr lang="en-US" altLang="ja-JP" sz="2400" dirty="0" smtClean="0"/>
              <a:t>) </a:t>
            </a:r>
            <a:br>
              <a:rPr lang="en-US" altLang="ja-JP" sz="2400" dirty="0" smtClean="0"/>
            </a:br>
            <a:r>
              <a:rPr lang="en-US" altLang="ja-JP" sz="2400" dirty="0" smtClean="0">
                <a:latin typeface="Times New Roman" pitchFamily="18" charset="0"/>
                <a:cs typeface="Times New Roman" pitchFamily="18" charset="0"/>
                <a:sym typeface="Symbol" pitchFamily="18" charset="2"/>
              </a:rPr>
              <a:t>have constraints.</a:t>
            </a:r>
            <a:endParaRPr lang="ja-JP" altLang="en-US" sz="2400" dirty="0"/>
          </a:p>
        </p:txBody>
      </p:sp>
      <p:sp>
        <p:nvSpPr>
          <p:cNvPr id="54" name="二等辺三角形 53"/>
          <p:cNvSpPr/>
          <p:nvPr/>
        </p:nvSpPr>
        <p:spPr>
          <a:xfrm>
            <a:off x="1835696" y="5589240"/>
            <a:ext cx="1008112" cy="93610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2" name="円/楕円 201"/>
          <p:cNvSpPr/>
          <p:nvPr/>
        </p:nvSpPr>
        <p:spPr>
          <a:xfrm>
            <a:off x="2207233" y="544293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i="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0-#ppt_w/2"/>
                                          </p:val>
                                        </p:tav>
                                        <p:tav tm="100000">
                                          <p:val>
                                            <p:strVal val="#ppt_x"/>
                                          </p:val>
                                        </p:tav>
                                      </p:tavLst>
                                    </p:anim>
                                    <p:anim calcmode="lin" valueType="num">
                                      <p:cBhvr additive="base">
                                        <p:cTn id="8" dur="500" fill="hold"/>
                                        <p:tgtEl>
                                          <p:spTgt spid="52"/>
                                        </p:tgtEl>
                                        <p:attrNameLst>
                                          <p:attrName>ppt_y</p:attrName>
                                        </p:attrNameLst>
                                      </p:cBhvr>
                                      <p:tavLst>
                                        <p:tav tm="0">
                                          <p:val>
                                            <p:strVal val="#ppt_y"/>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up)">
                                      <p:cBhvr>
                                        <p:cTn id="11" dur="500"/>
                                        <p:tgtEl>
                                          <p:spTgt spid="54"/>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273"/>
                                        </p:tgtEl>
                                        <p:attrNameLst>
                                          <p:attrName>style.visibility</p:attrName>
                                        </p:attrNameLst>
                                      </p:cBhvr>
                                      <p:to>
                                        <p:strVal val="visible"/>
                                      </p:to>
                                    </p:set>
                                    <p:animEffect transition="in" filter="fade">
                                      <p:cBhvr>
                                        <p:cTn id="16" dur="1000"/>
                                        <p:tgtEl>
                                          <p:spTgt spid="273"/>
                                        </p:tgtEl>
                                      </p:cBhvr>
                                    </p:animEffect>
                                    <p:anim calcmode="lin" valueType="num">
                                      <p:cBhvr>
                                        <p:cTn id="17" dur="1000" fill="hold"/>
                                        <p:tgtEl>
                                          <p:spTgt spid="273"/>
                                        </p:tgtEl>
                                        <p:attrNameLst>
                                          <p:attrName>ppt_x</p:attrName>
                                        </p:attrNameLst>
                                      </p:cBhvr>
                                      <p:tavLst>
                                        <p:tav tm="0">
                                          <p:val>
                                            <p:strVal val="#ppt_x"/>
                                          </p:val>
                                        </p:tav>
                                        <p:tav tm="100000">
                                          <p:val>
                                            <p:strVal val="#ppt_x"/>
                                          </p:val>
                                        </p:tav>
                                      </p:tavLst>
                                    </p:anim>
                                    <p:anim calcmode="lin" valueType="num">
                                      <p:cBhvr>
                                        <p:cTn id="18" dur="900" decel="100000" fill="hold"/>
                                        <p:tgtEl>
                                          <p:spTgt spid="273"/>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273"/>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274"/>
                                        </p:tgtEl>
                                        <p:attrNameLst>
                                          <p:attrName>style.visibility</p:attrName>
                                        </p:attrNameLst>
                                      </p:cBhvr>
                                      <p:to>
                                        <p:strVal val="visible"/>
                                      </p:to>
                                    </p:set>
                                    <p:animEffect transition="in" filter="fade">
                                      <p:cBhvr>
                                        <p:cTn id="24" dur="1000"/>
                                        <p:tgtEl>
                                          <p:spTgt spid="274"/>
                                        </p:tgtEl>
                                      </p:cBhvr>
                                    </p:animEffect>
                                    <p:anim calcmode="lin" valueType="num">
                                      <p:cBhvr>
                                        <p:cTn id="25" dur="1000" fill="hold"/>
                                        <p:tgtEl>
                                          <p:spTgt spid="274"/>
                                        </p:tgtEl>
                                        <p:attrNameLst>
                                          <p:attrName>ppt_x</p:attrName>
                                        </p:attrNameLst>
                                      </p:cBhvr>
                                      <p:tavLst>
                                        <p:tav tm="0">
                                          <p:val>
                                            <p:strVal val="#ppt_x"/>
                                          </p:val>
                                        </p:tav>
                                        <p:tav tm="100000">
                                          <p:val>
                                            <p:strVal val="#ppt_x"/>
                                          </p:val>
                                        </p:tav>
                                      </p:tavLst>
                                    </p:anim>
                                    <p:anim calcmode="lin" valueType="num">
                                      <p:cBhvr>
                                        <p:cTn id="26" dur="900" decel="100000" fill="hold"/>
                                        <p:tgtEl>
                                          <p:spTgt spid="27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74"/>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281"/>
                                        </p:tgtEl>
                                        <p:attrNameLst>
                                          <p:attrName>style.visibility</p:attrName>
                                        </p:attrNameLst>
                                      </p:cBhvr>
                                      <p:to>
                                        <p:strVal val="visible"/>
                                      </p:to>
                                    </p:set>
                                    <p:animEffect transition="in" filter="fade">
                                      <p:cBhvr>
                                        <p:cTn id="32" dur="1000"/>
                                        <p:tgtEl>
                                          <p:spTgt spid="281"/>
                                        </p:tgtEl>
                                      </p:cBhvr>
                                    </p:animEffect>
                                    <p:anim calcmode="lin" valueType="num">
                                      <p:cBhvr>
                                        <p:cTn id="33" dur="1000" fill="hold"/>
                                        <p:tgtEl>
                                          <p:spTgt spid="281"/>
                                        </p:tgtEl>
                                        <p:attrNameLst>
                                          <p:attrName>ppt_x</p:attrName>
                                        </p:attrNameLst>
                                      </p:cBhvr>
                                      <p:tavLst>
                                        <p:tav tm="0">
                                          <p:val>
                                            <p:strVal val="#ppt_x"/>
                                          </p:val>
                                        </p:tav>
                                        <p:tav tm="100000">
                                          <p:val>
                                            <p:strVal val="#ppt_x"/>
                                          </p:val>
                                        </p:tav>
                                      </p:tavLst>
                                    </p:anim>
                                    <p:anim calcmode="lin" valueType="num">
                                      <p:cBhvr>
                                        <p:cTn id="34" dur="900" decel="100000" fill="hold"/>
                                        <p:tgtEl>
                                          <p:spTgt spid="281"/>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81"/>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275"/>
                                        </p:tgtEl>
                                        <p:attrNameLst>
                                          <p:attrName>style.visibility</p:attrName>
                                        </p:attrNameLst>
                                      </p:cBhvr>
                                      <p:to>
                                        <p:strVal val="visible"/>
                                      </p:to>
                                    </p:set>
                                    <p:animEffect transition="in" filter="fade">
                                      <p:cBhvr>
                                        <p:cTn id="40" dur="1000"/>
                                        <p:tgtEl>
                                          <p:spTgt spid="275"/>
                                        </p:tgtEl>
                                      </p:cBhvr>
                                    </p:animEffect>
                                    <p:anim calcmode="lin" valueType="num">
                                      <p:cBhvr>
                                        <p:cTn id="41" dur="1000" fill="hold"/>
                                        <p:tgtEl>
                                          <p:spTgt spid="275"/>
                                        </p:tgtEl>
                                        <p:attrNameLst>
                                          <p:attrName>ppt_x</p:attrName>
                                        </p:attrNameLst>
                                      </p:cBhvr>
                                      <p:tavLst>
                                        <p:tav tm="0">
                                          <p:val>
                                            <p:strVal val="#ppt_x"/>
                                          </p:val>
                                        </p:tav>
                                        <p:tav tm="100000">
                                          <p:val>
                                            <p:strVal val="#ppt_x"/>
                                          </p:val>
                                        </p:tav>
                                      </p:tavLst>
                                    </p:anim>
                                    <p:anim calcmode="lin" valueType="num">
                                      <p:cBhvr>
                                        <p:cTn id="42" dur="900" decel="100000" fill="hold"/>
                                        <p:tgtEl>
                                          <p:spTgt spid="275"/>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75"/>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276"/>
                                        </p:tgtEl>
                                        <p:attrNameLst>
                                          <p:attrName>style.visibility</p:attrName>
                                        </p:attrNameLst>
                                      </p:cBhvr>
                                      <p:to>
                                        <p:strVal val="visible"/>
                                      </p:to>
                                    </p:set>
                                    <p:animEffect transition="in" filter="fade">
                                      <p:cBhvr>
                                        <p:cTn id="46" dur="1000"/>
                                        <p:tgtEl>
                                          <p:spTgt spid="276"/>
                                        </p:tgtEl>
                                      </p:cBhvr>
                                    </p:animEffect>
                                    <p:anim calcmode="lin" valueType="num">
                                      <p:cBhvr>
                                        <p:cTn id="47" dur="1000" fill="hold"/>
                                        <p:tgtEl>
                                          <p:spTgt spid="276"/>
                                        </p:tgtEl>
                                        <p:attrNameLst>
                                          <p:attrName>ppt_x</p:attrName>
                                        </p:attrNameLst>
                                      </p:cBhvr>
                                      <p:tavLst>
                                        <p:tav tm="0">
                                          <p:val>
                                            <p:strVal val="#ppt_x"/>
                                          </p:val>
                                        </p:tav>
                                        <p:tav tm="100000">
                                          <p:val>
                                            <p:strVal val="#ppt_x"/>
                                          </p:val>
                                        </p:tav>
                                      </p:tavLst>
                                    </p:anim>
                                    <p:anim calcmode="lin" valueType="num">
                                      <p:cBhvr>
                                        <p:cTn id="48" dur="900" decel="100000" fill="hold"/>
                                        <p:tgtEl>
                                          <p:spTgt spid="27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76"/>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277"/>
                                        </p:tgtEl>
                                        <p:attrNameLst>
                                          <p:attrName>style.visibility</p:attrName>
                                        </p:attrNameLst>
                                      </p:cBhvr>
                                      <p:to>
                                        <p:strVal val="visible"/>
                                      </p:to>
                                    </p:set>
                                    <p:animEffect transition="in" filter="fade">
                                      <p:cBhvr>
                                        <p:cTn id="52" dur="1000"/>
                                        <p:tgtEl>
                                          <p:spTgt spid="277"/>
                                        </p:tgtEl>
                                      </p:cBhvr>
                                    </p:animEffect>
                                    <p:anim calcmode="lin" valueType="num">
                                      <p:cBhvr>
                                        <p:cTn id="53" dur="1000" fill="hold"/>
                                        <p:tgtEl>
                                          <p:spTgt spid="277"/>
                                        </p:tgtEl>
                                        <p:attrNameLst>
                                          <p:attrName>ppt_x</p:attrName>
                                        </p:attrNameLst>
                                      </p:cBhvr>
                                      <p:tavLst>
                                        <p:tav tm="0">
                                          <p:val>
                                            <p:strVal val="#ppt_x"/>
                                          </p:val>
                                        </p:tav>
                                        <p:tav tm="100000">
                                          <p:val>
                                            <p:strVal val="#ppt_x"/>
                                          </p:val>
                                        </p:tav>
                                      </p:tavLst>
                                    </p:anim>
                                    <p:anim calcmode="lin" valueType="num">
                                      <p:cBhvr>
                                        <p:cTn id="54" dur="900" decel="100000" fill="hold"/>
                                        <p:tgtEl>
                                          <p:spTgt spid="277"/>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77"/>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278"/>
                                        </p:tgtEl>
                                        <p:attrNameLst>
                                          <p:attrName>style.visibility</p:attrName>
                                        </p:attrNameLst>
                                      </p:cBhvr>
                                      <p:to>
                                        <p:strVal val="visible"/>
                                      </p:to>
                                    </p:set>
                                    <p:animEffect transition="in" filter="fade">
                                      <p:cBhvr>
                                        <p:cTn id="58" dur="1000"/>
                                        <p:tgtEl>
                                          <p:spTgt spid="278"/>
                                        </p:tgtEl>
                                      </p:cBhvr>
                                    </p:animEffect>
                                    <p:anim calcmode="lin" valueType="num">
                                      <p:cBhvr>
                                        <p:cTn id="59" dur="1000" fill="hold"/>
                                        <p:tgtEl>
                                          <p:spTgt spid="278"/>
                                        </p:tgtEl>
                                        <p:attrNameLst>
                                          <p:attrName>ppt_x</p:attrName>
                                        </p:attrNameLst>
                                      </p:cBhvr>
                                      <p:tavLst>
                                        <p:tav tm="0">
                                          <p:val>
                                            <p:strVal val="#ppt_x"/>
                                          </p:val>
                                        </p:tav>
                                        <p:tav tm="100000">
                                          <p:val>
                                            <p:strVal val="#ppt_x"/>
                                          </p:val>
                                        </p:tav>
                                      </p:tavLst>
                                    </p:anim>
                                    <p:anim calcmode="lin" valueType="num">
                                      <p:cBhvr>
                                        <p:cTn id="60" dur="900" decel="100000" fill="hold"/>
                                        <p:tgtEl>
                                          <p:spTgt spid="27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78"/>
                                        </p:tgtEl>
                                        <p:attrNameLst>
                                          <p:attrName>ppt_y</p:attrName>
                                        </p:attrNameLst>
                                      </p:cBhvr>
                                      <p:tavLst>
                                        <p:tav tm="0">
                                          <p:val>
                                            <p:strVal val="#ppt_y-.03"/>
                                          </p:val>
                                        </p:tav>
                                        <p:tav tm="100000">
                                          <p:val>
                                            <p:strVal val="#ppt_y"/>
                                          </p:val>
                                        </p:tav>
                                      </p:tavLst>
                                    </p:anim>
                                  </p:childTnLst>
                                </p:cTn>
                              </p:par>
                              <p:par>
                                <p:cTn id="62" presetID="37" presetClass="entr" presetSubtype="0" fill="hold" grpId="0" nodeType="withEffect">
                                  <p:stCondLst>
                                    <p:cond delay="0"/>
                                  </p:stCondLst>
                                  <p:childTnLst>
                                    <p:set>
                                      <p:cBhvr>
                                        <p:cTn id="63" dur="1" fill="hold">
                                          <p:stCondLst>
                                            <p:cond delay="0"/>
                                          </p:stCondLst>
                                        </p:cTn>
                                        <p:tgtEl>
                                          <p:spTgt spid="279"/>
                                        </p:tgtEl>
                                        <p:attrNameLst>
                                          <p:attrName>style.visibility</p:attrName>
                                        </p:attrNameLst>
                                      </p:cBhvr>
                                      <p:to>
                                        <p:strVal val="visible"/>
                                      </p:to>
                                    </p:set>
                                    <p:animEffect transition="in" filter="fade">
                                      <p:cBhvr>
                                        <p:cTn id="64" dur="1000"/>
                                        <p:tgtEl>
                                          <p:spTgt spid="279"/>
                                        </p:tgtEl>
                                      </p:cBhvr>
                                    </p:animEffect>
                                    <p:anim calcmode="lin" valueType="num">
                                      <p:cBhvr>
                                        <p:cTn id="65" dur="1000" fill="hold"/>
                                        <p:tgtEl>
                                          <p:spTgt spid="279"/>
                                        </p:tgtEl>
                                        <p:attrNameLst>
                                          <p:attrName>ppt_x</p:attrName>
                                        </p:attrNameLst>
                                      </p:cBhvr>
                                      <p:tavLst>
                                        <p:tav tm="0">
                                          <p:val>
                                            <p:strVal val="#ppt_x"/>
                                          </p:val>
                                        </p:tav>
                                        <p:tav tm="100000">
                                          <p:val>
                                            <p:strVal val="#ppt_x"/>
                                          </p:val>
                                        </p:tav>
                                      </p:tavLst>
                                    </p:anim>
                                    <p:anim calcmode="lin" valueType="num">
                                      <p:cBhvr>
                                        <p:cTn id="66" dur="900" decel="100000" fill="hold"/>
                                        <p:tgtEl>
                                          <p:spTgt spid="279"/>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79"/>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280"/>
                                        </p:tgtEl>
                                        <p:attrNameLst>
                                          <p:attrName>style.visibility</p:attrName>
                                        </p:attrNameLst>
                                      </p:cBhvr>
                                      <p:to>
                                        <p:strVal val="visible"/>
                                      </p:to>
                                    </p:set>
                                    <p:animEffect transition="in" filter="fade">
                                      <p:cBhvr>
                                        <p:cTn id="70" dur="1000"/>
                                        <p:tgtEl>
                                          <p:spTgt spid="280"/>
                                        </p:tgtEl>
                                      </p:cBhvr>
                                    </p:animEffect>
                                    <p:anim calcmode="lin" valueType="num">
                                      <p:cBhvr>
                                        <p:cTn id="71" dur="1000" fill="hold"/>
                                        <p:tgtEl>
                                          <p:spTgt spid="280"/>
                                        </p:tgtEl>
                                        <p:attrNameLst>
                                          <p:attrName>ppt_x</p:attrName>
                                        </p:attrNameLst>
                                      </p:cBhvr>
                                      <p:tavLst>
                                        <p:tav tm="0">
                                          <p:val>
                                            <p:strVal val="#ppt_x"/>
                                          </p:val>
                                        </p:tav>
                                        <p:tav tm="100000">
                                          <p:val>
                                            <p:strVal val="#ppt_x"/>
                                          </p:val>
                                        </p:tav>
                                      </p:tavLst>
                                    </p:anim>
                                    <p:anim calcmode="lin" valueType="num">
                                      <p:cBhvr>
                                        <p:cTn id="72" dur="900" decel="100000" fill="hold"/>
                                        <p:tgtEl>
                                          <p:spTgt spid="280"/>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280"/>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282"/>
                                        </p:tgtEl>
                                        <p:attrNameLst>
                                          <p:attrName>style.visibility</p:attrName>
                                        </p:attrNameLst>
                                      </p:cBhvr>
                                      <p:to>
                                        <p:strVal val="visible"/>
                                      </p:to>
                                    </p:set>
                                    <p:animEffect transition="in" filter="fade">
                                      <p:cBhvr>
                                        <p:cTn id="76" dur="1000"/>
                                        <p:tgtEl>
                                          <p:spTgt spid="282"/>
                                        </p:tgtEl>
                                      </p:cBhvr>
                                    </p:animEffect>
                                    <p:anim calcmode="lin" valueType="num">
                                      <p:cBhvr>
                                        <p:cTn id="77" dur="1000" fill="hold"/>
                                        <p:tgtEl>
                                          <p:spTgt spid="282"/>
                                        </p:tgtEl>
                                        <p:attrNameLst>
                                          <p:attrName>ppt_x</p:attrName>
                                        </p:attrNameLst>
                                      </p:cBhvr>
                                      <p:tavLst>
                                        <p:tav tm="0">
                                          <p:val>
                                            <p:strVal val="#ppt_x"/>
                                          </p:val>
                                        </p:tav>
                                        <p:tav tm="100000">
                                          <p:val>
                                            <p:strVal val="#ppt_x"/>
                                          </p:val>
                                        </p:tav>
                                      </p:tavLst>
                                    </p:anim>
                                    <p:anim calcmode="lin" valueType="num">
                                      <p:cBhvr>
                                        <p:cTn id="78" dur="900" decel="100000" fill="hold"/>
                                        <p:tgtEl>
                                          <p:spTgt spid="282"/>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82"/>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83"/>
                                        </p:tgtEl>
                                        <p:attrNameLst>
                                          <p:attrName>style.visibility</p:attrName>
                                        </p:attrNameLst>
                                      </p:cBhvr>
                                      <p:to>
                                        <p:strVal val="visible"/>
                                      </p:to>
                                    </p:set>
                                    <p:animEffect transition="in" filter="fade">
                                      <p:cBhvr>
                                        <p:cTn id="82" dur="1000"/>
                                        <p:tgtEl>
                                          <p:spTgt spid="283"/>
                                        </p:tgtEl>
                                      </p:cBhvr>
                                    </p:animEffect>
                                    <p:anim calcmode="lin" valueType="num">
                                      <p:cBhvr>
                                        <p:cTn id="83" dur="1000" fill="hold"/>
                                        <p:tgtEl>
                                          <p:spTgt spid="283"/>
                                        </p:tgtEl>
                                        <p:attrNameLst>
                                          <p:attrName>ppt_x</p:attrName>
                                        </p:attrNameLst>
                                      </p:cBhvr>
                                      <p:tavLst>
                                        <p:tav tm="0">
                                          <p:val>
                                            <p:strVal val="#ppt_x"/>
                                          </p:val>
                                        </p:tav>
                                        <p:tav tm="100000">
                                          <p:val>
                                            <p:strVal val="#ppt_x"/>
                                          </p:val>
                                        </p:tav>
                                      </p:tavLst>
                                    </p:anim>
                                    <p:anim calcmode="lin" valueType="num">
                                      <p:cBhvr>
                                        <p:cTn id="84" dur="900" decel="100000" fill="hold"/>
                                        <p:tgtEl>
                                          <p:spTgt spid="283"/>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83"/>
                                        </p:tgtEl>
                                        <p:attrNameLst>
                                          <p:attrName>ppt_y</p:attrName>
                                        </p:attrNameLst>
                                      </p:cBhvr>
                                      <p:tavLst>
                                        <p:tav tm="0">
                                          <p:val>
                                            <p:strVal val="#ppt_y-.03"/>
                                          </p:val>
                                        </p:tav>
                                        <p:tav tm="100000">
                                          <p:val>
                                            <p:strVal val="#ppt_y"/>
                                          </p:val>
                                        </p:tav>
                                      </p:tavLst>
                                    </p:anim>
                                  </p:childTnLst>
                                </p:cTn>
                              </p:par>
                              <p:par>
                                <p:cTn id="86" presetID="37" presetClass="entr" presetSubtype="0" fill="hold" grpId="0" nodeType="withEffect">
                                  <p:stCondLst>
                                    <p:cond delay="0"/>
                                  </p:stCondLst>
                                  <p:childTnLst>
                                    <p:set>
                                      <p:cBhvr>
                                        <p:cTn id="87" dur="1" fill="hold">
                                          <p:stCondLst>
                                            <p:cond delay="0"/>
                                          </p:stCondLst>
                                        </p:cTn>
                                        <p:tgtEl>
                                          <p:spTgt spid="284"/>
                                        </p:tgtEl>
                                        <p:attrNameLst>
                                          <p:attrName>style.visibility</p:attrName>
                                        </p:attrNameLst>
                                      </p:cBhvr>
                                      <p:to>
                                        <p:strVal val="visible"/>
                                      </p:to>
                                    </p:set>
                                    <p:animEffect transition="in" filter="fade">
                                      <p:cBhvr>
                                        <p:cTn id="88" dur="1000"/>
                                        <p:tgtEl>
                                          <p:spTgt spid="284"/>
                                        </p:tgtEl>
                                      </p:cBhvr>
                                    </p:animEffect>
                                    <p:anim calcmode="lin" valueType="num">
                                      <p:cBhvr>
                                        <p:cTn id="89" dur="1000" fill="hold"/>
                                        <p:tgtEl>
                                          <p:spTgt spid="284"/>
                                        </p:tgtEl>
                                        <p:attrNameLst>
                                          <p:attrName>ppt_x</p:attrName>
                                        </p:attrNameLst>
                                      </p:cBhvr>
                                      <p:tavLst>
                                        <p:tav tm="0">
                                          <p:val>
                                            <p:strVal val="#ppt_x"/>
                                          </p:val>
                                        </p:tav>
                                        <p:tav tm="100000">
                                          <p:val>
                                            <p:strVal val="#ppt_x"/>
                                          </p:val>
                                        </p:tav>
                                      </p:tavLst>
                                    </p:anim>
                                    <p:anim calcmode="lin" valueType="num">
                                      <p:cBhvr>
                                        <p:cTn id="90" dur="900" decel="100000" fill="hold"/>
                                        <p:tgtEl>
                                          <p:spTgt spid="284"/>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284"/>
                                        </p:tgtEl>
                                        <p:attrNameLst>
                                          <p:attrName>ppt_y</p:attrName>
                                        </p:attrNameLst>
                                      </p:cBhvr>
                                      <p:tavLst>
                                        <p:tav tm="0">
                                          <p:val>
                                            <p:strVal val="#ppt_y-.03"/>
                                          </p:val>
                                        </p:tav>
                                        <p:tav tm="100000">
                                          <p:val>
                                            <p:strVal val="#ppt_y"/>
                                          </p:val>
                                        </p:tav>
                                      </p:tavLst>
                                    </p:anim>
                                  </p:childTnLst>
                                </p:cTn>
                              </p:par>
                              <p:par>
                                <p:cTn id="92" presetID="37" presetClass="entr" presetSubtype="0" fill="hold" grpId="0" nodeType="withEffect">
                                  <p:stCondLst>
                                    <p:cond delay="0"/>
                                  </p:stCondLst>
                                  <p:childTnLst>
                                    <p:set>
                                      <p:cBhvr>
                                        <p:cTn id="93" dur="1" fill="hold">
                                          <p:stCondLst>
                                            <p:cond delay="0"/>
                                          </p:stCondLst>
                                        </p:cTn>
                                        <p:tgtEl>
                                          <p:spTgt spid="285"/>
                                        </p:tgtEl>
                                        <p:attrNameLst>
                                          <p:attrName>style.visibility</p:attrName>
                                        </p:attrNameLst>
                                      </p:cBhvr>
                                      <p:to>
                                        <p:strVal val="visible"/>
                                      </p:to>
                                    </p:set>
                                    <p:animEffect transition="in" filter="fade">
                                      <p:cBhvr>
                                        <p:cTn id="94" dur="1000"/>
                                        <p:tgtEl>
                                          <p:spTgt spid="285"/>
                                        </p:tgtEl>
                                      </p:cBhvr>
                                    </p:animEffect>
                                    <p:anim calcmode="lin" valueType="num">
                                      <p:cBhvr>
                                        <p:cTn id="95" dur="1000" fill="hold"/>
                                        <p:tgtEl>
                                          <p:spTgt spid="285"/>
                                        </p:tgtEl>
                                        <p:attrNameLst>
                                          <p:attrName>ppt_x</p:attrName>
                                        </p:attrNameLst>
                                      </p:cBhvr>
                                      <p:tavLst>
                                        <p:tav tm="0">
                                          <p:val>
                                            <p:strVal val="#ppt_x"/>
                                          </p:val>
                                        </p:tav>
                                        <p:tav tm="100000">
                                          <p:val>
                                            <p:strVal val="#ppt_x"/>
                                          </p:val>
                                        </p:tav>
                                      </p:tavLst>
                                    </p:anim>
                                    <p:anim calcmode="lin" valueType="num">
                                      <p:cBhvr>
                                        <p:cTn id="96" dur="900" decel="100000" fill="hold"/>
                                        <p:tgtEl>
                                          <p:spTgt spid="28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285"/>
                                        </p:tgtEl>
                                        <p:attrNameLst>
                                          <p:attrName>ppt_y</p:attrName>
                                        </p:attrNameLst>
                                      </p:cBhvr>
                                      <p:tavLst>
                                        <p:tav tm="0">
                                          <p:val>
                                            <p:strVal val="#ppt_y-.03"/>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7" presetClass="entr" presetSubtype="2" fill="hold" grpId="0" nodeType="click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additive="base">
                                        <p:cTn id="102" dur="500" fill="hold"/>
                                        <p:tgtEl>
                                          <p:spTgt spid="53"/>
                                        </p:tgtEl>
                                        <p:attrNameLst>
                                          <p:attrName>ppt_x</p:attrName>
                                        </p:attrNameLst>
                                      </p:cBhvr>
                                      <p:tavLst>
                                        <p:tav tm="0">
                                          <p:val>
                                            <p:strVal val="1+#ppt_w/2"/>
                                          </p:val>
                                        </p:tav>
                                        <p:tav tm="100000">
                                          <p:val>
                                            <p:strVal val="#ppt_x"/>
                                          </p:val>
                                        </p:tav>
                                      </p:tavLst>
                                    </p:anim>
                                    <p:anim calcmode="lin" valueType="num">
                                      <p:cBhvr additive="base">
                                        <p:cTn id="10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0"/>
      <p:bldP spid="274" grpId="0"/>
      <p:bldP spid="275" grpId="0"/>
      <p:bldP spid="276" grpId="0"/>
      <p:bldP spid="277" grpId="0"/>
      <p:bldP spid="278" grpId="0"/>
      <p:bldP spid="279" grpId="0"/>
      <p:bldP spid="280" grpId="0"/>
      <p:bldP spid="281" grpId="0"/>
      <p:bldP spid="282" grpId="0"/>
      <p:bldP spid="283" grpId="0"/>
      <p:bldP spid="284" grpId="0"/>
      <p:bldP spid="285" grpId="0"/>
      <p:bldP spid="52" grpId="0" animBg="1"/>
      <p:bldP spid="53" grpId="0" animBg="1"/>
      <p:bldP spid="54"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In </a:t>
            </a:r>
            <a:r>
              <a:rPr lang="en-US" altLang="ja-JP" dirty="0" smtClean="0"/>
              <a:t>the case of binary alphabets, due to Conditions 1~4 </a:t>
            </a:r>
            <a:br>
              <a:rPr lang="en-US" altLang="ja-JP" dirty="0" smtClean="0"/>
            </a:br>
            <a:r>
              <a:rPr lang="en-US" altLang="ja-JP" dirty="0" smtClean="0"/>
              <a:t>it suffices to consider at most five labeling functions.</a:t>
            </a:r>
            <a:br>
              <a:rPr lang="en-US" altLang="ja-JP" dirty="0" smtClean="0"/>
            </a:br>
            <a:r>
              <a:rPr lang="en-US" altLang="ja-JP" dirty="0" smtClean="0"/>
              <a:t>(See the last figure of our paper.)</a:t>
            </a:r>
          </a:p>
        </p:txBody>
      </p:sp>
      <p:sp>
        <p:nvSpPr>
          <p:cNvPr id="3" name="タイトル 2"/>
          <p:cNvSpPr>
            <a:spLocks noGrp="1"/>
          </p:cNvSpPr>
          <p:nvPr>
            <p:ph type="title"/>
          </p:nvPr>
        </p:nvSpPr>
        <p:spPr/>
        <p:txBody>
          <a:bodyPr/>
          <a:lstStyle/>
          <a:p>
            <a:r>
              <a:rPr lang="en-US" altLang="ja-JP" dirty="0" smtClean="0"/>
              <a:t>On a Binary Alphabet</a:t>
            </a:r>
            <a:endParaRPr lang="ja-JP" altLang="en-US" dirty="0"/>
          </a:p>
        </p:txBody>
      </p:sp>
      <p:grpSp>
        <p:nvGrpSpPr>
          <p:cNvPr id="2" name="グループ化 116"/>
          <p:cNvGrpSpPr/>
          <p:nvPr/>
        </p:nvGrpSpPr>
        <p:grpSpPr>
          <a:xfrm>
            <a:off x="1115616" y="4077072"/>
            <a:ext cx="6768752" cy="2160240"/>
            <a:chOff x="1115616" y="4437112"/>
            <a:chExt cx="6768752" cy="2160240"/>
          </a:xfrm>
        </p:grpSpPr>
        <p:sp>
          <p:nvSpPr>
            <p:cNvPr id="106" name="右矢印 105"/>
            <p:cNvSpPr/>
            <p:nvPr/>
          </p:nvSpPr>
          <p:spPr>
            <a:xfrm rot="5400000">
              <a:off x="4283968" y="4437112"/>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8" name="正方形/長方形 107"/>
            <p:cNvSpPr/>
            <p:nvPr/>
          </p:nvSpPr>
          <p:spPr>
            <a:xfrm>
              <a:off x="2699792" y="5301208"/>
              <a:ext cx="5184576" cy="1296144"/>
            </a:xfrm>
            <a:prstGeom prst="rect">
              <a:avLst/>
            </a:prstGeom>
            <a:solidFill>
              <a:schemeClr val="accent6">
                <a:lumMod val="20000"/>
                <a:lumOff val="80000"/>
              </a:schemeClr>
            </a:solidFill>
            <a:ln>
              <a:solidFill>
                <a:schemeClr val="accent2"/>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On a binary alphabet, </a:t>
              </a:r>
              <a:br>
                <a:rPr lang="en-US" altLang="ja-JP" sz="2800" dirty="0" smtClean="0"/>
              </a:br>
              <a:r>
                <a:rPr lang="en-US" altLang="ja-JP" sz="2800" dirty="0" smtClean="0"/>
                <a:t>the reverse problem of suffix trees can be solved in linear time.</a:t>
              </a:r>
              <a:endParaRPr lang="ja-JP" altLang="en-US" sz="2800" dirty="0"/>
            </a:p>
          </p:txBody>
        </p:sp>
        <p:sp>
          <p:nvSpPr>
            <p:cNvPr id="109" name="正方形/長方形 108"/>
            <p:cNvSpPr/>
            <p:nvPr/>
          </p:nvSpPr>
          <p:spPr>
            <a:xfrm>
              <a:off x="1115616" y="5301208"/>
              <a:ext cx="1584176" cy="129614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800" dirty="0" smtClean="0"/>
                <a:t>Theorem</a:t>
              </a:r>
              <a:endParaRPr lang="ja-JP" altLang="en-US" sz="28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 name="コンテンツ プレースホルダ 117"/>
          <p:cNvSpPr>
            <a:spLocks noGrp="1"/>
          </p:cNvSpPr>
          <p:nvPr>
            <p:ph idx="1"/>
          </p:nvPr>
        </p:nvSpPr>
        <p:spPr/>
        <p:txBody>
          <a:bodyPr/>
          <a:lstStyle/>
          <a:p>
            <a:r>
              <a:rPr lang="en-US" altLang="ja-JP" dirty="0" smtClean="0"/>
              <a:t>Given </a:t>
            </a:r>
            <a:r>
              <a:rPr lang="en-US" altLang="ja-JP" i="1" dirty="0" smtClean="0"/>
              <a:t>g</a:t>
            </a:r>
            <a:r>
              <a:rPr lang="en-US" altLang="ja-JP" dirty="0" smtClean="0"/>
              <a:t>, we can check if </a:t>
            </a:r>
            <a:r>
              <a:rPr lang="en-US" altLang="ja-JP" i="1" dirty="0" smtClean="0"/>
              <a:t>g</a:t>
            </a:r>
            <a:r>
              <a:rPr lang="en-US" altLang="ja-JP" dirty="0" smtClean="0"/>
              <a:t> is valid or not by</a:t>
            </a:r>
            <a:br>
              <a:rPr lang="en-US" altLang="ja-JP" dirty="0" smtClean="0"/>
            </a:br>
            <a:r>
              <a:rPr lang="en-US" altLang="ja-JP" dirty="0" smtClean="0"/>
              <a:t>	constructing </a:t>
            </a:r>
            <a:r>
              <a:rPr lang="en-US" altLang="ja-JP" dirty="0" err="1" smtClean="0"/>
              <a:t>STG</a:t>
            </a:r>
            <a:r>
              <a:rPr lang="en-US" altLang="ja-JP" i="1" baseline="-25000" dirty="0" err="1" smtClean="0"/>
              <a:t>g</a:t>
            </a:r>
            <a:r>
              <a:rPr lang="ja-JP" altLang="en-US" dirty="0" smtClean="0"/>
              <a:t> ⇒ </a:t>
            </a:r>
            <a:r>
              <a:rPr lang="en-US" altLang="ja-JP" dirty="0" smtClean="0"/>
              <a:t>computing an </a:t>
            </a:r>
            <a:r>
              <a:rPr lang="en-US" altLang="ja-JP" dirty="0" err="1" smtClean="0"/>
              <a:t>Eulerian</a:t>
            </a:r>
            <a:r>
              <a:rPr lang="en-US" altLang="ja-JP" dirty="0" smtClean="0"/>
              <a:t> cycle</a:t>
            </a:r>
            <a:br>
              <a:rPr lang="en-US" altLang="ja-JP" dirty="0" smtClean="0"/>
            </a:br>
            <a:r>
              <a:rPr lang="en-US" altLang="ja-JP" dirty="0" smtClean="0"/>
              <a:t>in linear time in the input size.</a:t>
            </a:r>
          </a:p>
          <a:p>
            <a:r>
              <a:rPr lang="en-US" altLang="ja-JP" dirty="0" smtClean="0"/>
              <a:t>In the case of binary alphabets, due to Conditions 1~4 </a:t>
            </a:r>
            <a:br>
              <a:rPr lang="en-US" altLang="ja-JP" dirty="0" smtClean="0"/>
            </a:br>
            <a:r>
              <a:rPr lang="en-US" altLang="ja-JP" dirty="0" smtClean="0"/>
              <a:t>it suffices to consider at most five labeling functions.</a:t>
            </a:r>
            <a:br>
              <a:rPr lang="en-US" altLang="ja-JP" dirty="0" smtClean="0"/>
            </a:br>
            <a:r>
              <a:rPr lang="en-US" altLang="ja-JP" dirty="0" smtClean="0"/>
              <a:t>(See the last figure of our paper.)</a:t>
            </a:r>
          </a:p>
        </p:txBody>
      </p:sp>
      <p:sp>
        <p:nvSpPr>
          <p:cNvPr id="3" name="タイトル 2"/>
          <p:cNvSpPr>
            <a:spLocks noGrp="1"/>
          </p:cNvSpPr>
          <p:nvPr>
            <p:ph type="title"/>
          </p:nvPr>
        </p:nvSpPr>
        <p:spPr/>
        <p:txBody>
          <a:bodyPr/>
          <a:lstStyle/>
          <a:p>
            <a:r>
              <a:rPr lang="en-US" altLang="ja-JP" dirty="0" smtClean="0"/>
              <a:t>To Find a Valid Labeling Function</a:t>
            </a:r>
            <a:r>
              <a:rPr lang="ja-JP" altLang="en-US" dirty="0" smtClean="0"/>
              <a:t> </a:t>
            </a:r>
            <a:r>
              <a:rPr lang="en-US" altLang="ja-JP" i="1" dirty="0" smtClean="0">
                <a:latin typeface="+mj-lt"/>
              </a:rPr>
              <a:t>g</a:t>
            </a:r>
            <a:endParaRPr lang="ja-JP" altLang="en-US" dirty="0"/>
          </a:p>
        </p:txBody>
      </p:sp>
      <p:grpSp>
        <p:nvGrpSpPr>
          <p:cNvPr id="2" name="グループ化 116"/>
          <p:cNvGrpSpPr/>
          <p:nvPr/>
        </p:nvGrpSpPr>
        <p:grpSpPr>
          <a:xfrm>
            <a:off x="1115616" y="4077072"/>
            <a:ext cx="6768752" cy="2160240"/>
            <a:chOff x="1115616" y="4437112"/>
            <a:chExt cx="6768752" cy="2160240"/>
          </a:xfrm>
        </p:grpSpPr>
        <p:sp>
          <p:nvSpPr>
            <p:cNvPr id="106" name="右矢印 105"/>
            <p:cNvSpPr/>
            <p:nvPr/>
          </p:nvSpPr>
          <p:spPr>
            <a:xfrm rot="5400000">
              <a:off x="4283968" y="4437112"/>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8" name="正方形/長方形 107"/>
            <p:cNvSpPr/>
            <p:nvPr/>
          </p:nvSpPr>
          <p:spPr>
            <a:xfrm>
              <a:off x="2699792" y="5301208"/>
              <a:ext cx="5184576" cy="1296144"/>
            </a:xfrm>
            <a:prstGeom prst="rect">
              <a:avLst/>
            </a:prstGeom>
            <a:solidFill>
              <a:schemeClr val="accent6">
                <a:lumMod val="20000"/>
                <a:lumOff val="80000"/>
              </a:schemeClr>
            </a:solidFill>
            <a:ln>
              <a:solidFill>
                <a:schemeClr val="accent2"/>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2800" dirty="0" smtClean="0"/>
                <a:t>On a binary alphabet, </a:t>
              </a:r>
              <a:br>
                <a:rPr lang="en-US" altLang="ja-JP" sz="2800" dirty="0" smtClean="0"/>
              </a:br>
              <a:r>
                <a:rPr lang="en-US" altLang="ja-JP" sz="2800" dirty="0" smtClean="0"/>
                <a:t>the reverse problem of suffix trees can be solved in linear time.</a:t>
              </a:r>
              <a:endParaRPr lang="ja-JP" altLang="en-US" sz="2800" dirty="0"/>
            </a:p>
          </p:txBody>
        </p:sp>
        <p:sp>
          <p:nvSpPr>
            <p:cNvPr id="109" name="正方形/長方形 108"/>
            <p:cNvSpPr/>
            <p:nvPr/>
          </p:nvSpPr>
          <p:spPr>
            <a:xfrm>
              <a:off x="1115616" y="5301208"/>
              <a:ext cx="1584176" cy="129614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800" dirty="0" smtClean="0"/>
                <a:t>Theorem</a:t>
              </a:r>
              <a:endParaRPr lang="ja-JP" altLang="en-US" sz="28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14282" y="1214423"/>
            <a:ext cx="8715436" cy="702410"/>
          </a:xfrm>
        </p:spPr>
        <p:txBody>
          <a:bodyPr/>
          <a:lstStyle/>
          <a:p>
            <a:pPr marL="514350" indent="-514350">
              <a:buFont typeface="+mj-lt"/>
              <a:buAutoNum type="arabicPeriod"/>
            </a:pPr>
            <a:r>
              <a:rPr lang="ja-JP" altLang="en-US" sz="2400" dirty="0" smtClean="0">
                <a:latin typeface="Times New Roman" pitchFamily="18" charset="0"/>
                <a:cs typeface="Times New Roman" pitchFamily="18" charset="0"/>
                <a:sym typeface="Symbol" pitchFamily="18" charset="2"/>
              </a:rPr>
              <a:t>各ノード </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a:t>
            </a:r>
            <a:r>
              <a:rPr lang="ja-JP" altLang="en-US" sz="2400" dirty="0" smtClean="0">
                <a:latin typeface="Times New Roman" pitchFamily="18" charset="0"/>
                <a:cs typeface="Times New Roman" pitchFamily="18" charset="0"/>
                <a:sym typeface="Symbol" pitchFamily="18" charset="2"/>
              </a:rPr>
              <a:t>に対して</a:t>
            </a:r>
            <a:r>
              <a:rPr lang="en-US" altLang="ja-JP" sz="2400" dirty="0" smtClean="0">
                <a:latin typeface="Times New Roman" pitchFamily="18" charset="0"/>
                <a:cs typeface="Times New Roman" pitchFamily="18" charset="0"/>
                <a:sym typeface="Symbol" pitchFamily="18" charset="2"/>
              </a:rPr>
              <a:t>, hole(</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|V</a:t>
            </a:r>
            <a:r>
              <a:rPr lang="en-US" altLang="ja-JP" sz="2400" baseline="-25000" dirty="0" smtClean="0">
                <a:latin typeface="Times New Roman" pitchFamily="18" charset="0"/>
                <a:cs typeface="Times New Roman" pitchFamily="18" charset="0"/>
                <a:sym typeface="Symbol" pitchFamily="18" charset="2"/>
              </a:rPr>
              <a:t>LEAF</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  </a:t>
            </a:r>
            <a:r>
              <a:rPr lang="en-US" altLang="ja-JP" sz="2400" i="1" baseline="-25000" dirty="0" smtClean="0">
                <a:latin typeface="Times New Roman" pitchFamily="18" charset="0"/>
                <a:cs typeface="Times New Roman" pitchFamily="18" charset="0"/>
                <a:sym typeface="Symbol" pitchFamily="18" charset="2"/>
              </a:rPr>
              <a:t>i</a:t>
            </a:r>
            <a:r>
              <a:rPr lang="en-US" altLang="ja-JP" sz="2400" baseline="-25000" dirty="0" smtClean="0">
                <a:latin typeface="Times New Roman" pitchFamily="18" charset="0"/>
                <a:cs typeface="Times New Roman" pitchFamily="18" charset="0"/>
                <a:sym typeface="Symbol" pitchFamily="18" charset="2"/>
              </a:rPr>
              <a:t>1</a:t>
            </a:r>
            <a:r>
              <a:rPr lang="en-US" altLang="ja-JP" sz="2400" dirty="0" smtClean="0">
                <a:latin typeface="Times New Roman" pitchFamily="18" charset="0"/>
                <a:cs typeface="Times New Roman" pitchFamily="18" charset="0"/>
                <a:sym typeface="Symbol" pitchFamily="18" charset="2"/>
              </a:rPr>
              <a:t>dep</a:t>
            </a:r>
            <a:r>
              <a:rPr lang="en-US" altLang="ja-JP" sz="2400" i="1" baseline="-25000" dirty="0" smtClean="0">
                <a:latin typeface="Times New Roman" pitchFamily="18" charset="0"/>
                <a:cs typeface="Times New Roman" pitchFamily="18" charset="0"/>
                <a:sym typeface="Symbol" pitchFamily="18" charset="2"/>
              </a:rPr>
              <a:t>i</a:t>
            </a:r>
            <a:r>
              <a:rPr lang="en-US" altLang="ja-JP" sz="2400" dirty="0" smtClean="0">
                <a:latin typeface="Times New Roman" pitchFamily="18" charset="0"/>
                <a:cs typeface="Times New Roman" pitchFamily="18" charset="0"/>
                <a:sym typeface="Symbol" pitchFamily="18" charset="2"/>
              </a:rPr>
              <a:t>(</a:t>
            </a:r>
            <a:r>
              <a:rPr lang="en-US" altLang="ja-JP" sz="2400" i="1" dirty="0" smtClean="0">
                <a:latin typeface="Times New Roman" pitchFamily="18" charset="0"/>
                <a:cs typeface="Times New Roman" pitchFamily="18" charset="0"/>
                <a:sym typeface="Symbol" pitchFamily="18" charset="2"/>
              </a:rPr>
              <a:t>v</a:t>
            </a:r>
            <a:r>
              <a:rPr lang="en-US" altLang="ja-JP" sz="2400" dirty="0" smtClean="0">
                <a:latin typeface="Times New Roman" pitchFamily="18" charset="0"/>
                <a:cs typeface="Times New Roman" pitchFamily="18" charset="0"/>
                <a:sym typeface="Symbol" pitchFamily="18" charset="2"/>
              </a:rPr>
              <a:t>)</a:t>
            </a:r>
            <a:r>
              <a:rPr lang="ja-JP" altLang="en-US" sz="2400" dirty="0" smtClean="0">
                <a:latin typeface="Times New Roman" pitchFamily="18" charset="0"/>
                <a:cs typeface="Times New Roman" pitchFamily="18" charset="0"/>
                <a:sym typeface="Symbol" pitchFamily="18" charset="2"/>
              </a:rPr>
              <a:t> を計算</a:t>
            </a:r>
            <a:endParaRPr lang="ja-JP" altLang="en-US" sz="2400" dirty="0" smtClean="0"/>
          </a:p>
        </p:txBody>
      </p:sp>
      <p:sp>
        <p:nvSpPr>
          <p:cNvPr id="3" name="タイトル 2"/>
          <p:cNvSpPr>
            <a:spLocks noGrp="1"/>
          </p:cNvSpPr>
          <p:nvPr>
            <p:ph type="title"/>
          </p:nvPr>
        </p:nvSpPr>
        <p:spPr/>
        <p:txBody>
          <a:bodyPr/>
          <a:lstStyle/>
          <a:p>
            <a:r>
              <a:rPr kumimoji="1" lang="ja-JP" altLang="en-US" sz="2400" dirty="0" smtClean="0"/>
              <a:t>条件の４</a:t>
            </a:r>
            <a:r>
              <a:rPr kumimoji="1" lang="en-US" altLang="ja-JP" sz="2400" dirty="0" smtClean="0"/>
              <a:t>-3</a:t>
            </a:r>
            <a:r>
              <a:rPr kumimoji="1" lang="ja-JP" altLang="en-US" sz="2400" dirty="0" err="1" smtClean="0"/>
              <a:t>まで</a:t>
            </a:r>
            <a:r>
              <a:rPr kumimoji="1" lang="ja-JP" altLang="en-US" sz="2400" dirty="0" smtClean="0"/>
              <a:t>満たされているときに</a:t>
            </a:r>
            <a:r>
              <a:rPr kumimoji="1" lang="en-US" altLang="ja-JP" sz="2400" dirty="0" smtClean="0"/>
              <a:t>, 4-4</a:t>
            </a:r>
            <a:r>
              <a:rPr kumimoji="1" lang="ja-JP" altLang="en-US" sz="2400" dirty="0" smtClean="0"/>
              <a:t>が満たされているかをチェックしつつ</a:t>
            </a:r>
            <a:r>
              <a:rPr lang="ja-JP" altLang="en-US" sz="2400" dirty="0" smtClean="0"/>
              <a:t>満たされていたら</a:t>
            </a:r>
            <a:r>
              <a:rPr kumimoji="1" lang="ja-JP" altLang="en-US" sz="2400" dirty="0" smtClean="0"/>
              <a:t>文字列を出力するアルゴリズム</a:t>
            </a:r>
            <a:endParaRPr kumimoji="1" lang="ja-JP" altLang="en-US" sz="2400" dirty="0"/>
          </a:p>
        </p:txBody>
      </p:sp>
      <p:sp>
        <p:nvSpPr>
          <p:cNvPr id="5" name="円/楕円 4"/>
          <p:cNvSpPr/>
          <p:nvPr/>
        </p:nvSpPr>
        <p:spPr>
          <a:xfrm>
            <a:off x="3203848" y="191683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6" name="円/楕円 5"/>
          <p:cNvSpPr/>
          <p:nvPr/>
        </p:nvSpPr>
        <p:spPr>
          <a:xfrm>
            <a:off x="2483768" y="263691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7" name="直線コネクタ 6"/>
          <p:cNvCxnSpPr>
            <a:stCxn id="6" idx="7"/>
            <a:endCxn id="5" idx="3"/>
          </p:cNvCxnSpPr>
          <p:nvPr/>
        </p:nvCxnSpPr>
        <p:spPr>
          <a:xfrm rot="5400000" flipH="1" flipV="1">
            <a:off x="2729591" y="216265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843808" y="407710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9" name="円/楕円 8"/>
          <p:cNvSpPr/>
          <p:nvPr/>
        </p:nvSpPr>
        <p:spPr>
          <a:xfrm>
            <a:off x="1259632"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10" name="円/楕円 9"/>
          <p:cNvSpPr/>
          <p:nvPr/>
        </p:nvSpPr>
        <p:spPr>
          <a:xfrm>
            <a:off x="2483800" y="486916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11" name="円/楕円 10"/>
          <p:cNvSpPr/>
          <p:nvPr/>
        </p:nvSpPr>
        <p:spPr>
          <a:xfrm>
            <a:off x="5508136" y="55892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cxnSp>
        <p:nvCxnSpPr>
          <p:cNvPr id="12" name="直線コネクタ 11"/>
          <p:cNvCxnSpPr>
            <a:stCxn id="8" idx="0"/>
            <a:endCxn id="6" idx="5"/>
          </p:cNvCxnSpPr>
          <p:nvPr/>
        </p:nvCxnSpPr>
        <p:spPr>
          <a:xfrm rot="16200000" flipV="1">
            <a:off x="2261516" y="3350811"/>
            <a:ext cx="1194369" cy="25821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4"/>
          <p:cNvCxnSpPr>
            <a:stCxn id="11" idx="0"/>
            <a:endCxn id="32" idx="5"/>
          </p:cNvCxnSpPr>
          <p:nvPr/>
        </p:nvCxnSpPr>
        <p:spPr>
          <a:xfrm rot="16200000" flipV="1">
            <a:off x="4421772" y="4358907"/>
            <a:ext cx="1986457" cy="474273"/>
          </a:xfrm>
          <a:prstGeom prst="straightConnector1">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9" idx="0"/>
            <a:endCxn id="37" idx="4"/>
          </p:cNvCxnSpPr>
          <p:nvPr/>
        </p:nvCxnSpPr>
        <p:spPr>
          <a:xfrm rot="5400000" flipH="1" flipV="1">
            <a:off x="1043576" y="4005048"/>
            <a:ext cx="1224168" cy="5040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0"/>
            <a:endCxn id="8" idx="4"/>
          </p:cNvCxnSpPr>
          <p:nvPr/>
        </p:nvCxnSpPr>
        <p:spPr>
          <a:xfrm rot="5400000" flipH="1" flipV="1">
            <a:off x="2555776" y="4437128"/>
            <a:ext cx="504056" cy="360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1" idx="3"/>
            <a:endCxn id="18" idx="0"/>
          </p:cNvCxnSpPr>
          <p:nvPr/>
        </p:nvCxnSpPr>
        <p:spPr>
          <a:xfrm rot="5400000">
            <a:off x="5202087" y="5889085"/>
            <a:ext cx="402217" cy="2942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1" idx="5"/>
            <a:endCxn id="19" idx="0"/>
          </p:cNvCxnSpPr>
          <p:nvPr/>
        </p:nvCxnSpPr>
        <p:spPr>
          <a:xfrm rot="16200000" flipH="1">
            <a:off x="5555937" y="6033116"/>
            <a:ext cx="402217" cy="617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76056"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dirty="0" smtClean="0">
                <a:solidFill>
                  <a:schemeClr val="tx1"/>
                </a:solidFill>
              </a:rPr>
              <a:t>1</a:t>
            </a:r>
            <a:endParaRPr kumimoji="1" lang="ja-JP" altLang="en-US" dirty="0">
              <a:solidFill>
                <a:schemeClr val="tx1"/>
              </a:solidFill>
            </a:endParaRPr>
          </a:p>
        </p:txBody>
      </p:sp>
      <p:sp>
        <p:nvSpPr>
          <p:cNvPr id="19" name="正方形/長方形 18"/>
          <p:cNvSpPr/>
          <p:nvPr/>
        </p:nvSpPr>
        <p:spPr>
          <a:xfrm>
            <a:off x="5580112" y="62373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dirty="0" smtClean="0">
                <a:solidFill>
                  <a:schemeClr val="tx1"/>
                </a:solidFill>
              </a:rPr>
              <a:t>1</a:t>
            </a:r>
            <a:endParaRPr kumimoji="1" lang="ja-JP" altLang="en-US" dirty="0">
              <a:solidFill>
                <a:schemeClr val="tx1"/>
              </a:solidFill>
            </a:endParaRPr>
          </a:p>
        </p:txBody>
      </p:sp>
      <p:sp>
        <p:nvSpPr>
          <p:cNvPr id="20" name="正方形/長方形 19"/>
          <p:cNvSpPr/>
          <p:nvPr/>
        </p:nvSpPr>
        <p:spPr>
          <a:xfrm>
            <a:off x="2987824"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21" name="正方形/長方形 20"/>
          <p:cNvSpPr/>
          <p:nvPr/>
        </p:nvSpPr>
        <p:spPr>
          <a:xfrm>
            <a:off x="248376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2" name="正方形/長方形 21"/>
          <p:cNvSpPr/>
          <p:nvPr/>
        </p:nvSpPr>
        <p:spPr>
          <a:xfrm>
            <a:off x="197971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23" name="正方形/長方形 22"/>
          <p:cNvSpPr/>
          <p:nvPr/>
        </p:nvSpPr>
        <p:spPr>
          <a:xfrm>
            <a:off x="1403648"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4" name="正方形/長方形 23"/>
          <p:cNvSpPr/>
          <p:nvPr/>
        </p:nvSpPr>
        <p:spPr>
          <a:xfrm>
            <a:off x="899592" y="551723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1</a:t>
            </a:r>
            <a:endParaRPr kumimoji="1" lang="ja-JP" altLang="en-US" dirty="0">
              <a:solidFill>
                <a:schemeClr val="tx1"/>
              </a:solidFill>
            </a:endParaRPr>
          </a:p>
        </p:txBody>
      </p:sp>
      <p:sp>
        <p:nvSpPr>
          <p:cNvPr id="25" name="正方形/長方形 24"/>
          <p:cNvSpPr/>
          <p:nvPr/>
        </p:nvSpPr>
        <p:spPr>
          <a:xfrm>
            <a:off x="539552" y="32849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26" name="直線コネクタ 25"/>
          <p:cNvCxnSpPr>
            <a:stCxn id="10" idx="5"/>
            <a:endCxn id="20" idx="0"/>
          </p:cNvCxnSpPr>
          <p:nvPr/>
        </p:nvCxnSpPr>
        <p:spPr>
          <a:xfrm rot="16200000" flipH="1">
            <a:off x="2747609" y="5096996"/>
            <a:ext cx="402249" cy="4382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0" idx="4"/>
            <a:endCxn id="21" idx="0"/>
          </p:cNvCxnSpPr>
          <p:nvPr/>
        </p:nvCxnSpPr>
        <p:spPr>
          <a:xfrm rot="16200000" flipH="1">
            <a:off x="2465758" y="5319202"/>
            <a:ext cx="360072" cy="359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0" idx="3"/>
            <a:endCxn id="22" idx="0"/>
          </p:cNvCxnSpPr>
          <p:nvPr/>
        </p:nvCxnSpPr>
        <p:spPr>
          <a:xfrm rot="5400000">
            <a:off x="2141731" y="5132985"/>
            <a:ext cx="402249" cy="36624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 idx="5"/>
            <a:endCxn id="23" idx="0"/>
          </p:cNvCxnSpPr>
          <p:nvPr/>
        </p:nvCxnSpPr>
        <p:spPr>
          <a:xfrm rot="16200000" flipH="1">
            <a:off x="1343437" y="5277000"/>
            <a:ext cx="402249" cy="782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9" idx="3"/>
            <a:endCxn id="24" idx="0"/>
          </p:cNvCxnSpPr>
          <p:nvPr/>
        </p:nvCxnSpPr>
        <p:spPr>
          <a:xfrm rot="5400000">
            <a:off x="989587" y="5205009"/>
            <a:ext cx="402249"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直線コネクタ 69"/>
          <p:cNvCxnSpPr>
            <a:stCxn id="6" idx="2"/>
            <a:endCxn id="25" idx="0"/>
          </p:cNvCxnSpPr>
          <p:nvPr/>
        </p:nvCxnSpPr>
        <p:spPr>
          <a:xfrm rot="10800000" flipV="1">
            <a:off x="719572" y="2780912"/>
            <a:ext cx="176419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4932040"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endParaRPr kumimoji="1" lang="ja-JP" altLang="en-US" dirty="0">
              <a:solidFill>
                <a:schemeClr val="tx1"/>
              </a:solidFill>
            </a:endParaRPr>
          </a:p>
        </p:txBody>
      </p:sp>
      <p:cxnSp>
        <p:nvCxnSpPr>
          <p:cNvPr id="33" name="直線コネクタ 32"/>
          <p:cNvCxnSpPr>
            <a:stCxn id="32" idx="1"/>
            <a:endCxn id="5" idx="5"/>
          </p:cNvCxnSpPr>
          <p:nvPr/>
        </p:nvCxnSpPr>
        <p:spPr>
          <a:xfrm rot="16200000" flipV="1">
            <a:off x="3593687" y="2018639"/>
            <a:ext cx="1236514" cy="152454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69"/>
          <p:cNvCxnSpPr>
            <a:stCxn id="5" idx="2"/>
            <a:endCxn id="35" idx="0"/>
          </p:cNvCxnSpPr>
          <p:nvPr/>
        </p:nvCxnSpPr>
        <p:spPr>
          <a:xfrm rot="10800000" flipV="1">
            <a:off x="719572" y="2060832"/>
            <a:ext cx="248427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539552" y="256490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36" name="円/楕円 35"/>
          <p:cNvSpPr/>
          <p:nvPr/>
        </p:nvSpPr>
        <p:spPr>
          <a:xfrm>
            <a:off x="4356008" y="407707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37" name="円/楕円 36"/>
          <p:cNvSpPr/>
          <p:nvPr/>
        </p:nvSpPr>
        <p:spPr>
          <a:xfrm>
            <a:off x="1763688" y="3356992"/>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38" name="直線コネクタ 37"/>
          <p:cNvCxnSpPr>
            <a:stCxn id="37" idx="7"/>
            <a:endCxn id="6" idx="3"/>
          </p:cNvCxnSpPr>
          <p:nvPr/>
        </p:nvCxnSpPr>
        <p:spPr>
          <a:xfrm rot="5400000" flipH="1" flipV="1">
            <a:off x="2009511" y="2882735"/>
            <a:ext cx="516434" cy="51643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39552"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0" name="直線コネクタ 69"/>
          <p:cNvCxnSpPr>
            <a:stCxn id="37" idx="2"/>
            <a:endCxn id="39" idx="0"/>
          </p:cNvCxnSpPr>
          <p:nvPr/>
        </p:nvCxnSpPr>
        <p:spPr>
          <a:xfrm rot="10800000" flipV="1">
            <a:off x="719572" y="3500992"/>
            <a:ext cx="1044116" cy="504072"/>
          </a:xfrm>
          <a:prstGeom prst="curvedConnector2">
            <a:avLst/>
          </a:prstGeom>
          <a:ln w="25400"/>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2" idx="0"/>
            <a:endCxn id="37" idx="3"/>
          </p:cNvCxnSpPr>
          <p:nvPr/>
        </p:nvCxnSpPr>
        <p:spPr>
          <a:xfrm rot="5400000" flipH="1" flipV="1">
            <a:off x="1313622" y="3512822"/>
            <a:ext cx="402249" cy="582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043608" y="400506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3" name="直線コネクタ 42"/>
          <p:cNvCxnSpPr>
            <a:stCxn id="36" idx="7"/>
            <a:endCxn id="32" idx="3"/>
          </p:cNvCxnSpPr>
          <p:nvPr/>
        </p:nvCxnSpPr>
        <p:spPr>
          <a:xfrm rot="5400000" flipH="1" flipV="1">
            <a:off x="4529807" y="3674839"/>
            <a:ext cx="516434"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932040"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45" name="正方形/長方形 44"/>
          <p:cNvSpPr/>
          <p:nvPr/>
        </p:nvSpPr>
        <p:spPr>
          <a:xfrm>
            <a:off x="442798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46" name="正方形/長方形 45"/>
          <p:cNvSpPr/>
          <p:nvPr/>
        </p:nvSpPr>
        <p:spPr>
          <a:xfrm>
            <a:off x="392392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47" name="直線コネクタ 46"/>
          <p:cNvCxnSpPr>
            <a:stCxn id="36" idx="5"/>
            <a:endCxn id="44" idx="0"/>
          </p:cNvCxnSpPr>
          <p:nvPr/>
        </p:nvCxnSpPr>
        <p:spPr>
          <a:xfrm rot="16200000" flipH="1">
            <a:off x="4619817" y="4304908"/>
            <a:ext cx="474257" cy="51022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36" idx="4"/>
            <a:endCxn id="45" idx="0"/>
          </p:cNvCxnSpPr>
          <p:nvPr/>
        </p:nvCxnSpPr>
        <p:spPr>
          <a:xfrm rot="16200000" flipH="1">
            <a:off x="4337966" y="4527114"/>
            <a:ext cx="432080"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6" idx="3"/>
            <a:endCxn id="46" idx="0"/>
          </p:cNvCxnSpPr>
          <p:nvPr/>
        </p:nvCxnSpPr>
        <p:spPr>
          <a:xfrm rot="5400000">
            <a:off x="4013939" y="4412905"/>
            <a:ext cx="474257"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347864"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dirty="0" smtClean="0">
                <a:solidFill>
                  <a:schemeClr val="tx1"/>
                </a:solidFill>
              </a:rPr>
              <a:t>0</a:t>
            </a:r>
            <a:endParaRPr kumimoji="1" lang="ja-JP" altLang="en-US" dirty="0">
              <a:solidFill>
                <a:schemeClr val="tx1"/>
              </a:solidFill>
            </a:endParaRPr>
          </a:p>
        </p:txBody>
      </p:sp>
      <p:cxnSp>
        <p:nvCxnSpPr>
          <p:cNvPr id="51" name="直線コネクタ 50"/>
          <p:cNvCxnSpPr>
            <a:stCxn id="8" idx="5"/>
            <a:endCxn id="50" idx="0"/>
          </p:cNvCxnSpPr>
          <p:nvPr/>
        </p:nvCxnSpPr>
        <p:spPr>
          <a:xfrm rot="16200000" flipH="1">
            <a:off x="3071645" y="4340912"/>
            <a:ext cx="474225" cy="438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69"/>
          <p:cNvCxnSpPr>
            <a:stCxn id="10" idx="6"/>
            <a:endCxn id="11" idx="2"/>
          </p:cNvCxnSpPr>
          <p:nvPr/>
        </p:nvCxnSpPr>
        <p:spPr>
          <a:xfrm>
            <a:off x="2771800" y="5013160"/>
            <a:ext cx="2736336" cy="720112"/>
          </a:xfrm>
          <a:prstGeom prst="curvedConnector3">
            <a:avLst>
              <a:gd name="adj1" fmla="val 2223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4" name="直線コネクタ 69"/>
          <p:cNvCxnSpPr>
            <a:stCxn id="8" idx="2"/>
            <a:endCxn id="9" idx="7"/>
          </p:cNvCxnSpPr>
          <p:nvPr/>
        </p:nvCxnSpPr>
        <p:spPr>
          <a:xfrm rot="10800000" flipV="1">
            <a:off x="1505456" y="4221103"/>
            <a:ext cx="1338353" cy="690233"/>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5" name="直線コネクタ 69"/>
          <p:cNvCxnSpPr>
            <a:stCxn id="36" idx="2"/>
            <a:endCxn id="10" idx="7"/>
          </p:cNvCxnSpPr>
          <p:nvPr/>
        </p:nvCxnSpPr>
        <p:spPr>
          <a:xfrm rot="10800000" flipV="1">
            <a:off x="2729624" y="4221071"/>
            <a:ext cx="1626385" cy="690265"/>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6" name="直線コネクタ 69"/>
          <p:cNvCxnSpPr>
            <a:stCxn id="32" idx="2"/>
            <a:endCxn id="8" idx="7"/>
          </p:cNvCxnSpPr>
          <p:nvPr/>
        </p:nvCxnSpPr>
        <p:spPr>
          <a:xfrm rot="10800000" flipV="1">
            <a:off x="3089632" y="3500991"/>
            <a:ext cx="1842409" cy="61828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7" name="直線コネクタ 69"/>
          <p:cNvCxnSpPr>
            <a:stCxn id="5" idx="2"/>
            <a:endCxn id="6" idx="0"/>
          </p:cNvCxnSpPr>
          <p:nvPr/>
        </p:nvCxnSpPr>
        <p:spPr>
          <a:xfrm rot="10800000" flipV="1">
            <a:off x="2627768" y="206083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8" name="直線コネクタ 69"/>
          <p:cNvCxnSpPr>
            <a:stCxn id="6" idx="6"/>
            <a:endCxn id="32" idx="2"/>
          </p:cNvCxnSpPr>
          <p:nvPr/>
        </p:nvCxnSpPr>
        <p:spPr>
          <a:xfrm>
            <a:off x="2771768" y="2780912"/>
            <a:ext cx="2160272" cy="720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59" name="直線コネクタ 69"/>
          <p:cNvCxnSpPr>
            <a:stCxn id="37" idx="6"/>
            <a:endCxn id="36" idx="1"/>
          </p:cNvCxnSpPr>
          <p:nvPr/>
        </p:nvCxnSpPr>
        <p:spPr>
          <a:xfrm>
            <a:off x="2051688" y="3573000"/>
            <a:ext cx="2346497" cy="618257"/>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6" idx="2"/>
            <a:endCxn id="37" idx="0"/>
          </p:cNvCxnSpPr>
          <p:nvPr/>
        </p:nvCxnSpPr>
        <p:spPr>
          <a:xfrm rot="10800000" flipV="1">
            <a:off x="1907688" y="2780912"/>
            <a:ext cx="576080" cy="576080"/>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115616" y="1988840"/>
            <a:ext cx="300082" cy="369332"/>
          </a:xfrm>
          <a:prstGeom prst="rect">
            <a:avLst/>
          </a:prstGeom>
        </p:spPr>
        <p:txBody>
          <a:bodyPr wrap="none">
            <a:spAutoFit/>
          </a:bodyPr>
          <a:lstStyle/>
          <a:p>
            <a:r>
              <a:rPr lang="en-US" altLang="ja-JP" dirty="0" smtClean="0"/>
              <a:t>$</a:t>
            </a:r>
            <a:endParaRPr lang="ja-JP" altLang="en-US" dirty="0"/>
          </a:p>
        </p:txBody>
      </p:sp>
      <p:sp>
        <p:nvSpPr>
          <p:cNvPr id="65" name="正方形/長方形 64"/>
          <p:cNvSpPr/>
          <p:nvPr/>
        </p:nvSpPr>
        <p:spPr>
          <a:xfrm>
            <a:off x="2915816" y="2267580"/>
            <a:ext cx="287258" cy="369332"/>
          </a:xfrm>
          <a:prstGeom prst="rect">
            <a:avLst/>
          </a:prstGeom>
        </p:spPr>
        <p:txBody>
          <a:bodyPr wrap="none">
            <a:spAutoFit/>
          </a:bodyPr>
          <a:lstStyle/>
          <a:p>
            <a:r>
              <a:rPr lang="en-US" altLang="ja-JP" dirty="0" smtClean="0"/>
              <a:t>a</a:t>
            </a:r>
            <a:endParaRPr lang="ja-JP" altLang="en-US" dirty="0"/>
          </a:p>
        </p:txBody>
      </p:sp>
      <p:sp>
        <p:nvSpPr>
          <p:cNvPr id="75" name="正方形/長方形 74"/>
          <p:cNvSpPr/>
          <p:nvPr/>
        </p:nvSpPr>
        <p:spPr>
          <a:xfrm>
            <a:off x="3851920" y="2267580"/>
            <a:ext cx="300082" cy="369332"/>
          </a:xfrm>
          <a:prstGeom prst="rect">
            <a:avLst/>
          </a:prstGeom>
        </p:spPr>
        <p:txBody>
          <a:bodyPr wrap="none">
            <a:spAutoFit/>
          </a:bodyPr>
          <a:lstStyle/>
          <a:p>
            <a:r>
              <a:rPr lang="en-US" altLang="ja-JP" dirty="0" smtClean="0"/>
              <a:t>b</a:t>
            </a:r>
            <a:endParaRPr lang="ja-JP" altLang="en-US" dirty="0"/>
          </a:p>
        </p:txBody>
      </p:sp>
      <p:sp>
        <p:nvSpPr>
          <p:cNvPr id="76" name="正方形/長方形 75"/>
          <p:cNvSpPr/>
          <p:nvPr/>
        </p:nvSpPr>
        <p:spPr>
          <a:xfrm>
            <a:off x="2195736" y="2987660"/>
            <a:ext cx="287258" cy="369332"/>
          </a:xfrm>
          <a:prstGeom prst="rect">
            <a:avLst/>
          </a:prstGeom>
        </p:spPr>
        <p:txBody>
          <a:bodyPr wrap="none">
            <a:spAutoFit/>
          </a:bodyPr>
          <a:lstStyle/>
          <a:p>
            <a:r>
              <a:rPr lang="en-US" altLang="ja-JP" dirty="0" smtClean="0"/>
              <a:t>a</a:t>
            </a:r>
            <a:endParaRPr lang="ja-JP" altLang="en-US" dirty="0"/>
          </a:p>
        </p:txBody>
      </p:sp>
      <p:sp>
        <p:nvSpPr>
          <p:cNvPr id="77" name="正方形/長方形 76"/>
          <p:cNvSpPr/>
          <p:nvPr/>
        </p:nvSpPr>
        <p:spPr>
          <a:xfrm>
            <a:off x="2771800" y="2987660"/>
            <a:ext cx="300082" cy="369332"/>
          </a:xfrm>
          <a:prstGeom prst="rect">
            <a:avLst/>
          </a:prstGeom>
        </p:spPr>
        <p:txBody>
          <a:bodyPr wrap="none">
            <a:spAutoFit/>
          </a:bodyPr>
          <a:lstStyle/>
          <a:p>
            <a:r>
              <a:rPr lang="en-US" altLang="ja-JP" dirty="0" smtClean="0"/>
              <a:t>b</a:t>
            </a:r>
            <a:endParaRPr lang="ja-JP" altLang="en-US" dirty="0"/>
          </a:p>
        </p:txBody>
      </p:sp>
      <p:sp>
        <p:nvSpPr>
          <p:cNvPr id="78" name="正方形/長方形 77"/>
          <p:cNvSpPr/>
          <p:nvPr/>
        </p:nvSpPr>
        <p:spPr>
          <a:xfrm>
            <a:off x="1260406" y="3573016"/>
            <a:ext cx="287258" cy="369332"/>
          </a:xfrm>
          <a:prstGeom prst="rect">
            <a:avLst/>
          </a:prstGeom>
        </p:spPr>
        <p:txBody>
          <a:bodyPr wrap="none">
            <a:spAutoFit/>
          </a:bodyPr>
          <a:lstStyle/>
          <a:p>
            <a:r>
              <a:rPr lang="en-US" altLang="ja-JP" dirty="0" smtClean="0"/>
              <a:t>a</a:t>
            </a:r>
            <a:endParaRPr lang="ja-JP" altLang="en-US" dirty="0"/>
          </a:p>
        </p:txBody>
      </p:sp>
      <p:sp>
        <p:nvSpPr>
          <p:cNvPr id="79" name="正方形/長方形 78"/>
          <p:cNvSpPr/>
          <p:nvPr/>
        </p:nvSpPr>
        <p:spPr>
          <a:xfrm>
            <a:off x="1823646" y="3573016"/>
            <a:ext cx="300082" cy="369332"/>
          </a:xfrm>
          <a:prstGeom prst="rect">
            <a:avLst/>
          </a:prstGeom>
        </p:spPr>
        <p:txBody>
          <a:bodyPr wrap="none">
            <a:spAutoFit/>
          </a:bodyPr>
          <a:lstStyle/>
          <a:p>
            <a:r>
              <a:rPr lang="en-US" altLang="ja-JP" dirty="0" smtClean="0"/>
              <a:t>b</a:t>
            </a:r>
            <a:endParaRPr lang="ja-JP" altLang="en-US" dirty="0"/>
          </a:p>
        </p:txBody>
      </p:sp>
      <p:sp>
        <p:nvSpPr>
          <p:cNvPr id="80" name="正方形/長方形 79"/>
          <p:cNvSpPr/>
          <p:nvPr/>
        </p:nvSpPr>
        <p:spPr>
          <a:xfrm>
            <a:off x="4572774" y="3563724"/>
            <a:ext cx="287258" cy="369332"/>
          </a:xfrm>
          <a:prstGeom prst="rect">
            <a:avLst/>
          </a:prstGeom>
        </p:spPr>
        <p:txBody>
          <a:bodyPr wrap="none">
            <a:spAutoFit/>
          </a:bodyPr>
          <a:lstStyle/>
          <a:p>
            <a:r>
              <a:rPr lang="en-US" altLang="ja-JP" dirty="0" smtClean="0"/>
              <a:t>a</a:t>
            </a:r>
            <a:endParaRPr lang="ja-JP" altLang="en-US" dirty="0"/>
          </a:p>
        </p:txBody>
      </p:sp>
      <p:sp>
        <p:nvSpPr>
          <p:cNvPr id="81" name="正方形/長方形 80"/>
          <p:cNvSpPr/>
          <p:nvPr/>
        </p:nvSpPr>
        <p:spPr>
          <a:xfrm>
            <a:off x="5220846" y="3563724"/>
            <a:ext cx="300082" cy="369332"/>
          </a:xfrm>
          <a:prstGeom prst="rect">
            <a:avLst/>
          </a:prstGeom>
        </p:spPr>
        <p:txBody>
          <a:bodyPr wrap="none">
            <a:spAutoFit/>
          </a:bodyPr>
          <a:lstStyle/>
          <a:p>
            <a:r>
              <a:rPr lang="en-US" altLang="ja-JP" dirty="0" smtClean="0"/>
              <a:t>b</a:t>
            </a:r>
            <a:endParaRPr lang="ja-JP" altLang="en-US" dirty="0"/>
          </a:p>
        </p:txBody>
      </p:sp>
      <p:sp>
        <p:nvSpPr>
          <p:cNvPr id="82" name="正方形/長方形 81"/>
          <p:cNvSpPr/>
          <p:nvPr/>
        </p:nvSpPr>
        <p:spPr>
          <a:xfrm>
            <a:off x="2555776" y="4355812"/>
            <a:ext cx="287258" cy="369332"/>
          </a:xfrm>
          <a:prstGeom prst="rect">
            <a:avLst/>
          </a:prstGeom>
        </p:spPr>
        <p:txBody>
          <a:bodyPr wrap="none">
            <a:spAutoFit/>
          </a:bodyPr>
          <a:lstStyle/>
          <a:p>
            <a:r>
              <a:rPr lang="en-US" altLang="ja-JP" dirty="0" smtClean="0"/>
              <a:t>a</a:t>
            </a:r>
            <a:endParaRPr lang="ja-JP" altLang="en-US" dirty="0"/>
          </a:p>
        </p:txBody>
      </p:sp>
      <p:sp>
        <p:nvSpPr>
          <p:cNvPr id="83" name="正方形/長方形 82"/>
          <p:cNvSpPr/>
          <p:nvPr/>
        </p:nvSpPr>
        <p:spPr>
          <a:xfrm>
            <a:off x="3348638" y="4355812"/>
            <a:ext cx="300082" cy="369332"/>
          </a:xfrm>
          <a:prstGeom prst="rect">
            <a:avLst/>
          </a:prstGeom>
        </p:spPr>
        <p:txBody>
          <a:bodyPr wrap="none">
            <a:spAutoFit/>
          </a:bodyPr>
          <a:lstStyle/>
          <a:p>
            <a:r>
              <a:rPr lang="en-US" altLang="ja-JP" dirty="0" smtClean="0"/>
              <a:t>b</a:t>
            </a:r>
            <a:endParaRPr lang="ja-JP" altLang="en-US" dirty="0"/>
          </a:p>
        </p:txBody>
      </p:sp>
      <p:sp>
        <p:nvSpPr>
          <p:cNvPr id="84" name="正方形/長方形 83"/>
          <p:cNvSpPr/>
          <p:nvPr/>
        </p:nvSpPr>
        <p:spPr>
          <a:xfrm>
            <a:off x="4283968" y="4355812"/>
            <a:ext cx="287258" cy="369332"/>
          </a:xfrm>
          <a:prstGeom prst="rect">
            <a:avLst/>
          </a:prstGeom>
        </p:spPr>
        <p:txBody>
          <a:bodyPr wrap="none">
            <a:spAutoFit/>
          </a:bodyPr>
          <a:lstStyle/>
          <a:p>
            <a:r>
              <a:rPr lang="en-US" altLang="ja-JP" dirty="0" smtClean="0"/>
              <a:t>a</a:t>
            </a:r>
            <a:endParaRPr lang="ja-JP" altLang="en-US" dirty="0"/>
          </a:p>
        </p:txBody>
      </p:sp>
      <p:sp>
        <p:nvSpPr>
          <p:cNvPr id="85" name="正方形/長方形 84"/>
          <p:cNvSpPr/>
          <p:nvPr/>
        </p:nvSpPr>
        <p:spPr>
          <a:xfrm>
            <a:off x="4860032" y="4355812"/>
            <a:ext cx="300082" cy="369332"/>
          </a:xfrm>
          <a:prstGeom prst="rect">
            <a:avLst/>
          </a:prstGeom>
        </p:spPr>
        <p:txBody>
          <a:bodyPr wrap="none">
            <a:spAutoFit/>
          </a:bodyPr>
          <a:lstStyle/>
          <a:p>
            <a:r>
              <a:rPr lang="en-US" altLang="ja-JP" dirty="0" smtClean="0"/>
              <a:t>b</a:t>
            </a:r>
            <a:endParaRPr lang="ja-JP" altLang="en-US" dirty="0"/>
          </a:p>
        </p:txBody>
      </p:sp>
      <p:sp>
        <p:nvSpPr>
          <p:cNvPr id="86" name="正方形/長方形 85"/>
          <p:cNvSpPr/>
          <p:nvPr/>
        </p:nvSpPr>
        <p:spPr>
          <a:xfrm>
            <a:off x="3996710" y="4355812"/>
            <a:ext cx="300082" cy="369332"/>
          </a:xfrm>
          <a:prstGeom prst="rect">
            <a:avLst/>
          </a:prstGeom>
        </p:spPr>
        <p:txBody>
          <a:bodyPr wrap="none">
            <a:spAutoFit/>
          </a:bodyPr>
          <a:lstStyle/>
          <a:p>
            <a:r>
              <a:rPr lang="en-US" altLang="ja-JP" dirty="0" smtClean="0"/>
              <a:t>$</a:t>
            </a:r>
            <a:endParaRPr lang="ja-JP" altLang="en-US" dirty="0"/>
          </a:p>
        </p:txBody>
      </p:sp>
      <p:sp>
        <p:nvSpPr>
          <p:cNvPr id="87" name="正方形/長方形 86"/>
          <p:cNvSpPr/>
          <p:nvPr/>
        </p:nvSpPr>
        <p:spPr>
          <a:xfrm>
            <a:off x="2411760" y="5147900"/>
            <a:ext cx="287258" cy="369332"/>
          </a:xfrm>
          <a:prstGeom prst="rect">
            <a:avLst/>
          </a:prstGeom>
        </p:spPr>
        <p:txBody>
          <a:bodyPr wrap="none">
            <a:spAutoFit/>
          </a:bodyPr>
          <a:lstStyle/>
          <a:p>
            <a:r>
              <a:rPr lang="en-US" altLang="ja-JP" dirty="0" smtClean="0"/>
              <a:t>a</a:t>
            </a:r>
            <a:endParaRPr lang="ja-JP" altLang="en-US" dirty="0"/>
          </a:p>
        </p:txBody>
      </p:sp>
      <p:sp>
        <p:nvSpPr>
          <p:cNvPr id="88" name="正方形/長方形 87"/>
          <p:cNvSpPr/>
          <p:nvPr/>
        </p:nvSpPr>
        <p:spPr>
          <a:xfrm>
            <a:off x="898818" y="5147900"/>
            <a:ext cx="287258" cy="369332"/>
          </a:xfrm>
          <a:prstGeom prst="rect">
            <a:avLst/>
          </a:prstGeom>
        </p:spPr>
        <p:txBody>
          <a:bodyPr wrap="none">
            <a:spAutoFit/>
          </a:bodyPr>
          <a:lstStyle/>
          <a:p>
            <a:r>
              <a:rPr lang="en-US" altLang="ja-JP" dirty="0" smtClean="0"/>
              <a:t>a</a:t>
            </a:r>
            <a:endParaRPr lang="ja-JP" altLang="en-US" dirty="0"/>
          </a:p>
        </p:txBody>
      </p:sp>
      <p:sp>
        <p:nvSpPr>
          <p:cNvPr id="89" name="正方形/長方形 88"/>
          <p:cNvSpPr/>
          <p:nvPr/>
        </p:nvSpPr>
        <p:spPr>
          <a:xfrm>
            <a:off x="1474882" y="5147900"/>
            <a:ext cx="300082" cy="369332"/>
          </a:xfrm>
          <a:prstGeom prst="rect">
            <a:avLst/>
          </a:prstGeom>
        </p:spPr>
        <p:txBody>
          <a:bodyPr wrap="none">
            <a:spAutoFit/>
          </a:bodyPr>
          <a:lstStyle/>
          <a:p>
            <a:r>
              <a:rPr lang="en-US" altLang="ja-JP" dirty="0" smtClean="0"/>
              <a:t>b</a:t>
            </a:r>
            <a:endParaRPr lang="ja-JP" altLang="en-US" dirty="0"/>
          </a:p>
        </p:txBody>
      </p:sp>
      <p:sp>
        <p:nvSpPr>
          <p:cNvPr id="92" name="正方形/長方形 91"/>
          <p:cNvSpPr/>
          <p:nvPr/>
        </p:nvSpPr>
        <p:spPr>
          <a:xfrm>
            <a:off x="2975774" y="5147900"/>
            <a:ext cx="300082" cy="369332"/>
          </a:xfrm>
          <a:prstGeom prst="rect">
            <a:avLst/>
          </a:prstGeom>
        </p:spPr>
        <p:txBody>
          <a:bodyPr wrap="none">
            <a:spAutoFit/>
          </a:bodyPr>
          <a:lstStyle/>
          <a:p>
            <a:r>
              <a:rPr lang="en-US" altLang="ja-JP" dirty="0" smtClean="0"/>
              <a:t>b</a:t>
            </a:r>
            <a:endParaRPr lang="ja-JP" altLang="en-US" dirty="0"/>
          </a:p>
        </p:txBody>
      </p:sp>
      <p:sp>
        <p:nvSpPr>
          <p:cNvPr id="93" name="正方形/長方形 92"/>
          <p:cNvSpPr/>
          <p:nvPr/>
        </p:nvSpPr>
        <p:spPr>
          <a:xfrm>
            <a:off x="2039670" y="5147900"/>
            <a:ext cx="300082" cy="369332"/>
          </a:xfrm>
          <a:prstGeom prst="rect">
            <a:avLst/>
          </a:prstGeom>
        </p:spPr>
        <p:txBody>
          <a:bodyPr wrap="none">
            <a:spAutoFit/>
          </a:bodyPr>
          <a:lstStyle/>
          <a:p>
            <a:r>
              <a:rPr lang="en-US" altLang="ja-JP" dirty="0" smtClean="0"/>
              <a:t>$</a:t>
            </a:r>
            <a:endParaRPr lang="ja-JP" altLang="en-US" dirty="0"/>
          </a:p>
        </p:txBody>
      </p:sp>
      <p:sp>
        <p:nvSpPr>
          <p:cNvPr id="94" name="正方形/長方形 93"/>
          <p:cNvSpPr/>
          <p:nvPr/>
        </p:nvSpPr>
        <p:spPr>
          <a:xfrm>
            <a:off x="5136014" y="5867980"/>
            <a:ext cx="300082" cy="369332"/>
          </a:xfrm>
          <a:prstGeom prst="rect">
            <a:avLst/>
          </a:prstGeom>
        </p:spPr>
        <p:txBody>
          <a:bodyPr wrap="none">
            <a:spAutoFit/>
          </a:bodyPr>
          <a:lstStyle/>
          <a:p>
            <a:r>
              <a:rPr lang="en-US" altLang="ja-JP" dirty="0" smtClean="0"/>
              <a:t>$</a:t>
            </a:r>
            <a:endParaRPr lang="ja-JP" altLang="en-US" dirty="0"/>
          </a:p>
        </p:txBody>
      </p:sp>
      <p:sp>
        <p:nvSpPr>
          <p:cNvPr id="95" name="正方形/長方形 94"/>
          <p:cNvSpPr/>
          <p:nvPr/>
        </p:nvSpPr>
        <p:spPr>
          <a:xfrm>
            <a:off x="5712078" y="5867980"/>
            <a:ext cx="300082" cy="369332"/>
          </a:xfrm>
          <a:prstGeom prst="rect">
            <a:avLst/>
          </a:prstGeom>
        </p:spPr>
        <p:txBody>
          <a:bodyPr wrap="none">
            <a:spAutoFit/>
          </a:bodyPr>
          <a:lstStyle/>
          <a:p>
            <a:r>
              <a:rPr lang="en-US" altLang="ja-JP" dirty="0" smtClean="0"/>
              <a:t>b</a:t>
            </a:r>
            <a:endParaRPr lang="ja-JP" altLang="en-US" dirty="0"/>
          </a:p>
        </p:txBody>
      </p:sp>
      <p:sp>
        <p:nvSpPr>
          <p:cNvPr id="99" name="正方形/長方形 98"/>
          <p:cNvSpPr/>
          <p:nvPr/>
        </p:nvSpPr>
        <p:spPr>
          <a:xfrm>
            <a:off x="1115616" y="2915652"/>
            <a:ext cx="300082" cy="369332"/>
          </a:xfrm>
          <a:prstGeom prst="rect">
            <a:avLst/>
          </a:prstGeom>
        </p:spPr>
        <p:txBody>
          <a:bodyPr wrap="none">
            <a:spAutoFit/>
          </a:bodyPr>
          <a:lstStyle/>
          <a:p>
            <a:r>
              <a:rPr lang="en-US" altLang="ja-JP" dirty="0" smtClean="0"/>
              <a:t>$</a:t>
            </a:r>
            <a:endParaRPr lang="ja-JP" altLang="en-US" dirty="0"/>
          </a:p>
        </p:txBody>
      </p:sp>
      <p:sp>
        <p:nvSpPr>
          <p:cNvPr id="100" name="正方形/長方形 99"/>
          <p:cNvSpPr/>
          <p:nvPr/>
        </p:nvSpPr>
        <p:spPr>
          <a:xfrm>
            <a:off x="1115616" y="3275692"/>
            <a:ext cx="300082" cy="369332"/>
          </a:xfrm>
          <a:prstGeom prst="rect">
            <a:avLst/>
          </a:prstGeom>
        </p:spPr>
        <p:txBody>
          <a:bodyPr wrap="none">
            <a:spAutoFit/>
          </a:bodyPr>
          <a:lstStyle/>
          <a:p>
            <a:r>
              <a:rPr lang="en-US" altLang="ja-JP" dirty="0" smtClean="0"/>
              <a:t>$</a:t>
            </a:r>
            <a:endParaRPr lang="ja-JP" altLang="en-US" dirty="0"/>
          </a:p>
        </p:txBody>
      </p:sp>
      <p:sp>
        <p:nvSpPr>
          <p:cNvPr id="90" name="テキスト ボックス 89"/>
          <p:cNvSpPr txBox="1"/>
          <p:nvPr/>
        </p:nvSpPr>
        <p:spPr>
          <a:xfrm>
            <a:off x="4211960" y="1772816"/>
            <a:ext cx="4839786" cy="646331"/>
          </a:xfrm>
          <a:prstGeom prst="rect">
            <a:avLst/>
          </a:prstGeom>
          <a:noFill/>
        </p:spPr>
        <p:txBody>
          <a:bodyPr wrap="none" rtlCol="0">
            <a:spAutoFit/>
          </a:bodyPr>
          <a:lstStyle/>
          <a:p>
            <a:r>
              <a:rPr lang="ja-JP" altLang="en-US" dirty="0" smtClean="0"/>
              <a:t>根も統一的にかけるように</a:t>
            </a:r>
            <a:r>
              <a:rPr lang="en-US" altLang="ja-JP" dirty="0" smtClean="0"/>
              <a:t/>
            </a:r>
            <a:br>
              <a:rPr lang="en-US" altLang="ja-JP" dirty="0" smtClean="0"/>
            </a:br>
            <a:r>
              <a:rPr lang="ja-JP" altLang="en-US" dirty="0" smtClean="0"/>
              <a:t>根の上に特別なノードを用意したほうがいいかも</a:t>
            </a:r>
            <a:endParaRPr kumimoji="1" lang="ja-JP"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コンテンツ プレースホルダ 242"/>
          <p:cNvSpPr>
            <a:spLocks noGrp="1"/>
          </p:cNvSpPr>
          <p:nvPr>
            <p:ph idx="1"/>
          </p:nvPr>
        </p:nvSpPr>
        <p:spPr>
          <a:xfrm>
            <a:off x="214282" y="5445224"/>
            <a:ext cx="8715436" cy="1224136"/>
          </a:xfrm>
        </p:spPr>
        <p:txBody>
          <a:bodyPr/>
          <a:lstStyle/>
          <a:p>
            <a:r>
              <a:rPr lang="en-US" altLang="ja-JP" sz="2400" dirty="0" smtClean="0"/>
              <a:t>It can be solved in linear</a:t>
            </a:r>
            <a:r>
              <a:rPr kumimoji="1" lang="en-US" altLang="ja-JP" sz="2400" dirty="0" smtClean="0"/>
              <a:t> </a:t>
            </a:r>
            <a:r>
              <a:rPr lang="en-US" altLang="ja-JP" sz="2400" dirty="0" smtClean="0"/>
              <a:t>time </a:t>
            </a:r>
            <a:r>
              <a:rPr lang="en-US" altLang="ja-JP" sz="2000" dirty="0" smtClean="0"/>
              <a:t>[e.g. </a:t>
            </a:r>
            <a:r>
              <a:rPr kumimoji="1" lang="en-US" altLang="ja-JP" sz="2000" dirty="0" err="1" smtClean="0"/>
              <a:t>Ukkonen</a:t>
            </a:r>
            <a:r>
              <a:rPr kumimoji="1" lang="en-US" altLang="ja-JP" sz="2000" dirty="0" smtClean="0"/>
              <a:t>, 1995].</a:t>
            </a:r>
            <a:endParaRPr kumimoji="1" lang="ja-JP" altLang="en-US" sz="1400" dirty="0"/>
          </a:p>
        </p:txBody>
      </p:sp>
      <p:sp>
        <p:nvSpPr>
          <p:cNvPr id="3" name="タイトル 2"/>
          <p:cNvSpPr>
            <a:spLocks noGrp="1"/>
          </p:cNvSpPr>
          <p:nvPr>
            <p:ph type="title"/>
          </p:nvPr>
        </p:nvSpPr>
        <p:spPr/>
        <p:txBody>
          <a:bodyPr/>
          <a:lstStyle/>
          <a:p>
            <a:r>
              <a:rPr lang="en-US" altLang="ja-JP" dirty="0" smtClean="0"/>
              <a:t>Direct Problem on Suffix Trees</a:t>
            </a:r>
            <a:endParaRPr lang="ja-JP" altLang="en-US" dirty="0"/>
          </a:p>
        </p:txBody>
      </p:sp>
      <p:sp>
        <p:nvSpPr>
          <p:cNvPr id="238" name="テキスト ボックス 237"/>
          <p:cNvSpPr txBox="1"/>
          <p:nvPr/>
        </p:nvSpPr>
        <p:spPr>
          <a:xfrm>
            <a:off x="960544" y="3337828"/>
            <a:ext cx="2518638" cy="523220"/>
          </a:xfrm>
          <a:prstGeom prst="rect">
            <a:avLst/>
          </a:prstGeom>
          <a:noFill/>
        </p:spPr>
        <p:txBody>
          <a:bodyPr wrap="none" rtlCol="0">
            <a:spAutoFit/>
          </a:bodyPr>
          <a:lstStyle/>
          <a:p>
            <a:r>
              <a:rPr kumimoji="1" lang="en-US" altLang="ja-JP" sz="2800" i="1" dirty="0" smtClean="0">
                <a:latin typeface="+mj-lt"/>
                <a:cs typeface="Courier New" pitchFamily="49" charset="0"/>
              </a:rPr>
              <a:t>w</a:t>
            </a:r>
            <a:r>
              <a:rPr lang="ja-JP" altLang="en-US" sz="2800" dirty="0" smtClean="0">
                <a:latin typeface="+mj-lt"/>
                <a:cs typeface="Courier New" pitchFamily="49" charset="0"/>
              </a:rPr>
              <a:t> </a:t>
            </a:r>
            <a:r>
              <a:rPr lang="en-US" altLang="ja-JP" sz="2800" dirty="0" smtClean="0">
                <a:latin typeface="+mj-lt"/>
                <a:cs typeface="Times New Roman" pitchFamily="18" charset="0"/>
                <a:sym typeface="Symbol" pitchFamily="18" charset="2"/>
              </a:rPr>
              <a:t></a:t>
            </a:r>
            <a:r>
              <a:rPr kumimoji="1" lang="en-US" altLang="ja-JP" sz="2800" dirty="0" smtClean="0">
                <a:latin typeface="+mj-lt"/>
                <a:cs typeface="Courier New" pitchFamily="49" charset="0"/>
              </a:rPr>
              <a:t> </a:t>
            </a:r>
            <a:r>
              <a:rPr kumimoji="1" lang="en-US" altLang="ja-JP" sz="2800" dirty="0" err="1" smtClean="0">
                <a:latin typeface="Courier New" pitchFamily="49" charset="0"/>
                <a:cs typeface="Courier New" pitchFamily="49" charset="0"/>
              </a:rPr>
              <a:t>ababaaa</a:t>
            </a:r>
            <a:r>
              <a:rPr kumimoji="1" lang="en-US" altLang="ja-JP" sz="2800" dirty="0" smtClean="0">
                <a:latin typeface="Courier New" pitchFamily="49" charset="0"/>
                <a:cs typeface="Courier New" pitchFamily="49" charset="0"/>
              </a:rPr>
              <a:t>$</a:t>
            </a:r>
            <a:endParaRPr kumimoji="1" lang="ja-JP" altLang="en-US" sz="2800" dirty="0">
              <a:latin typeface="Courier New" pitchFamily="49" charset="0"/>
              <a:cs typeface="Courier New" pitchFamily="49" charset="0"/>
            </a:endParaRPr>
          </a:p>
        </p:txBody>
      </p:sp>
      <p:sp>
        <p:nvSpPr>
          <p:cNvPr id="241" name="正方形/長方形 240"/>
          <p:cNvSpPr/>
          <p:nvPr/>
        </p:nvSpPr>
        <p:spPr>
          <a:xfrm>
            <a:off x="2699792" y="1196752"/>
            <a:ext cx="374441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lvl="0" indent="-342900">
              <a:spcBef>
                <a:spcPct val="20000"/>
              </a:spcBef>
            </a:pPr>
            <a:r>
              <a:rPr lang="en-US" altLang="ja-JP" sz="2400" dirty="0" smtClean="0">
                <a:solidFill>
                  <a:prstClr val="black"/>
                </a:solidFill>
                <a:sym typeface="Symbol" pitchFamily="18" charset="2"/>
              </a:rPr>
              <a:t>Input	: A string</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w</a:t>
            </a:r>
            <a:r>
              <a:rPr lang="en-US" altLang="ja-JP" sz="2400" dirty="0" smtClean="0">
                <a:solidFill>
                  <a:prstClr val="black"/>
                </a:solidFill>
                <a:sym typeface="Symbol" pitchFamily="18" charset="2"/>
              </a:rPr>
              <a:t>.</a:t>
            </a:r>
          </a:p>
          <a:p>
            <a:pPr marL="342900" lvl="0" indent="-342900">
              <a:spcBef>
                <a:spcPct val="20000"/>
              </a:spcBef>
            </a:pPr>
            <a:r>
              <a:rPr lang="en-US" altLang="ja-JP" sz="2400" dirty="0" smtClean="0">
                <a:solidFill>
                  <a:prstClr val="black"/>
                </a:solidFill>
                <a:sym typeface="Symbol" pitchFamily="18" charset="2"/>
              </a:rPr>
              <a:t>Output	: The suffix tree of </a:t>
            </a:r>
            <a:r>
              <a:rPr lang="en-US" altLang="ja-JP" sz="2400" i="1" dirty="0" smtClean="0">
                <a:solidFill>
                  <a:prstClr val="black"/>
                </a:solidFill>
                <a:sym typeface="Symbol" pitchFamily="18" charset="2"/>
              </a:rPr>
              <a:t>w</a:t>
            </a:r>
            <a:r>
              <a:rPr lang="en-US" altLang="ja-JP" sz="2400" dirty="0" smtClean="0">
                <a:solidFill>
                  <a:prstClr val="black"/>
                </a:solidFill>
                <a:sym typeface="Symbol" pitchFamily="18" charset="2"/>
              </a:rPr>
              <a:t>.</a:t>
            </a:r>
            <a:endParaRPr lang="ja-JP" altLang="en-US" sz="2400" dirty="0">
              <a:solidFill>
                <a:prstClr val="black"/>
              </a:solidFill>
            </a:endParaRPr>
          </a:p>
        </p:txBody>
      </p:sp>
      <p:grpSp>
        <p:nvGrpSpPr>
          <p:cNvPr id="2" name="グループ化 99"/>
          <p:cNvGrpSpPr/>
          <p:nvPr/>
        </p:nvGrpSpPr>
        <p:grpSpPr>
          <a:xfrm>
            <a:off x="3707904" y="2132856"/>
            <a:ext cx="4896544" cy="3312368"/>
            <a:chOff x="3707904" y="2132856"/>
            <a:chExt cx="4896544" cy="3312368"/>
          </a:xfrm>
        </p:grpSpPr>
        <p:sp>
          <p:nvSpPr>
            <p:cNvPr id="237" name="右矢印 236"/>
            <p:cNvSpPr/>
            <p:nvPr/>
          </p:nvSpPr>
          <p:spPr>
            <a:xfrm>
              <a:off x="3707904" y="3212976"/>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2" name="円/楕円 41"/>
            <p:cNvSpPr/>
            <p:nvPr/>
          </p:nvSpPr>
          <p:spPr>
            <a:xfrm>
              <a:off x="6588224" y="21328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円/楕円 42"/>
            <p:cNvSpPr/>
            <p:nvPr/>
          </p:nvSpPr>
          <p:spPr>
            <a:xfrm>
              <a:off x="6012192" y="270892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コネクタ 43"/>
            <p:cNvCxnSpPr>
              <a:stCxn id="43" idx="7"/>
              <a:endCxn id="42" idx="3"/>
            </p:cNvCxnSpPr>
            <p:nvPr/>
          </p:nvCxnSpPr>
          <p:spPr>
            <a:xfrm rot="5400000" flipH="1" flipV="1">
              <a:off x="6257999" y="2378695"/>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6444208" y="3933056"/>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p:cNvCxnSpPr>
              <a:stCxn id="46" idx="0"/>
              <a:endCxn id="43" idx="5"/>
            </p:cNvCxnSpPr>
            <p:nvPr/>
          </p:nvCxnSpPr>
          <p:spPr>
            <a:xfrm rot="16200000" flipV="1">
              <a:off x="5933956" y="3278803"/>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4" idx="0"/>
              <a:endCxn id="62" idx="4"/>
            </p:cNvCxnSpPr>
            <p:nvPr/>
          </p:nvCxnSpPr>
          <p:spPr>
            <a:xfrm rot="16200000" flipV="1">
              <a:off x="5346078" y="3807034"/>
              <a:ext cx="576096"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55" idx="0"/>
              <a:endCxn id="46" idx="3"/>
            </p:cNvCxnSpPr>
            <p:nvPr/>
          </p:nvCxnSpPr>
          <p:spPr>
            <a:xfrm rot="5400000" flipH="1" flipV="1">
              <a:off x="6066150" y="4376918"/>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58" idx="3"/>
              <a:endCxn id="52" idx="0"/>
            </p:cNvCxnSpPr>
            <p:nvPr/>
          </p:nvCxnSpPr>
          <p:spPr>
            <a:xfrm rot="5400000">
              <a:off x="7290287" y="3728845"/>
              <a:ext cx="618273" cy="2221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58" idx="5"/>
              <a:endCxn id="53" idx="0"/>
            </p:cNvCxnSpPr>
            <p:nvPr/>
          </p:nvCxnSpPr>
          <p:spPr>
            <a:xfrm rot="16200000" flipH="1">
              <a:off x="7680141" y="3764832"/>
              <a:ext cx="906305" cy="43825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7308304" y="414908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4</a:t>
              </a:r>
              <a:endParaRPr kumimoji="1" lang="ja-JP" altLang="en-US" sz="2200" dirty="0"/>
            </a:p>
          </p:txBody>
        </p:sp>
        <p:sp>
          <p:nvSpPr>
            <p:cNvPr id="53" name="正方形/長方形 52"/>
            <p:cNvSpPr/>
            <p:nvPr/>
          </p:nvSpPr>
          <p:spPr>
            <a:xfrm>
              <a:off x="8172400" y="44371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54" name="正方形/長方形 53"/>
            <p:cNvSpPr/>
            <p:nvPr/>
          </p:nvSpPr>
          <p:spPr>
            <a:xfrm>
              <a:off x="5508104" y="414908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5</a:t>
              </a:r>
              <a:endParaRPr kumimoji="1" lang="ja-JP" altLang="en-US" sz="2200" dirty="0"/>
            </a:p>
          </p:txBody>
        </p:sp>
        <p:sp>
          <p:nvSpPr>
            <p:cNvPr id="55" name="正方形/長方形 54"/>
            <p:cNvSpPr/>
            <p:nvPr/>
          </p:nvSpPr>
          <p:spPr>
            <a:xfrm>
              <a:off x="6084168" y="479715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3</a:t>
              </a:r>
              <a:endParaRPr kumimoji="1" lang="ja-JP" altLang="en-US" sz="2200" dirty="0"/>
            </a:p>
          </p:txBody>
        </p:sp>
        <p:sp>
          <p:nvSpPr>
            <p:cNvPr id="56" name="正方形/長方形 55"/>
            <p:cNvSpPr/>
            <p:nvPr/>
          </p:nvSpPr>
          <p:spPr>
            <a:xfrm>
              <a:off x="4788024" y="321297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7</a:t>
              </a:r>
              <a:endParaRPr kumimoji="1" lang="ja-JP" altLang="en-US" sz="2200" dirty="0"/>
            </a:p>
          </p:txBody>
        </p:sp>
        <p:cxnSp>
          <p:nvCxnSpPr>
            <p:cNvPr id="57" name="直線コネクタ 69"/>
            <p:cNvCxnSpPr>
              <a:stCxn id="43" idx="2"/>
              <a:endCxn id="56" idx="0"/>
            </p:cNvCxnSpPr>
            <p:nvPr/>
          </p:nvCxnSpPr>
          <p:spPr>
            <a:xfrm rot="10800000" flipV="1">
              <a:off x="4968044" y="2852920"/>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58" name="円/楕円 57"/>
            <p:cNvSpPr/>
            <p:nvPr/>
          </p:nvSpPr>
          <p:spPr>
            <a:xfrm>
              <a:off x="7668344" y="32849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a:stCxn id="58" idx="1"/>
              <a:endCxn id="42" idx="5"/>
            </p:cNvCxnSpPr>
            <p:nvPr/>
          </p:nvCxnSpPr>
          <p:spPr>
            <a:xfrm rot="16200000" flipV="1">
              <a:off x="6798043" y="2414683"/>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0" name="直線コネクタ 69"/>
            <p:cNvCxnSpPr>
              <a:stCxn id="42" idx="2"/>
              <a:endCxn id="61" idx="0"/>
            </p:cNvCxnSpPr>
            <p:nvPr/>
          </p:nvCxnSpPr>
          <p:spPr>
            <a:xfrm rot="10800000" flipV="1">
              <a:off x="4968044" y="2276856"/>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4788024" y="263691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62" name="円/楕円 61"/>
            <p:cNvSpPr/>
            <p:nvPr/>
          </p:nvSpPr>
          <p:spPr>
            <a:xfrm>
              <a:off x="5436128" y="328498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p:cNvCxnSpPr>
              <a:stCxn id="62" idx="7"/>
              <a:endCxn id="43" idx="3"/>
            </p:cNvCxnSpPr>
            <p:nvPr/>
          </p:nvCxnSpPr>
          <p:spPr>
            <a:xfrm rot="5400000" flipH="1" flipV="1">
              <a:off x="5681951" y="2954743"/>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65" idx="0"/>
              <a:endCxn id="62" idx="3"/>
            </p:cNvCxnSpPr>
            <p:nvPr/>
          </p:nvCxnSpPr>
          <p:spPr>
            <a:xfrm rot="5400000" flipH="1" flipV="1">
              <a:off x="5130062" y="3584814"/>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500404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6</a:t>
              </a:r>
              <a:endParaRPr kumimoji="1" lang="ja-JP" altLang="en-US" sz="2200" dirty="0"/>
            </a:p>
          </p:txBody>
        </p:sp>
        <p:sp>
          <p:nvSpPr>
            <p:cNvPr id="66" name="正方形/長方形 65"/>
            <p:cNvSpPr/>
            <p:nvPr/>
          </p:nvSpPr>
          <p:spPr>
            <a:xfrm>
              <a:off x="6876256" y="5085184"/>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cxnSp>
          <p:nvCxnSpPr>
            <p:cNvPr id="67" name="直線コネクタ 66"/>
            <p:cNvCxnSpPr>
              <a:stCxn id="46" idx="5"/>
              <a:endCxn id="66" idx="0"/>
            </p:cNvCxnSpPr>
            <p:nvPr/>
          </p:nvCxnSpPr>
          <p:spPr>
            <a:xfrm rot="16200000" flipH="1">
              <a:off x="6420001" y="4448908"/>
              <a:ext cx="906305" cy="3662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5456923" y="223466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73" name="正方形/長方形 72"/>
            <p:cNvSpPr/>
            <p:nvPr/>
          </p:nvSpPr>
          <p:spPr>
            <a:xfrm>
              <a:off x="6969091" y="223466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74" name="正方形/長方形 73"/>
            <p:cNvSpPr/>
            <p:nvPr/>
          </p:nvSpPr>
          <p:spPr>
            <a:xfrm>
              <a:off x="6113967" y="223466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75" name="正方形/長方形 74"/>
            <p:cNvSpPr/>
            <p:nvPr/>
          </p:nvSpPr>
          <p:spPr>
            <a:xfrm>
              <a:off x="5177863" y="288273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76" name="正方形/長方形 75"/>
            <p:cNvSpPr/>
            <p:nvPr/>
          </p:nvSpPr>
          <p:spPr>
            <a:xfrm>
              <a:off x="6257983" y="288273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77" name="正方形/長方形 76"/>
            <p:cNvSpPr/>
            <p:nvPr/>
          </p:nvSpPr>
          <p:spPr>
            <a:xfrm>
              <a:off x="5888971" y="288273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78" name="正方形/長方形 77"/>
            <p:cNvSpPr/>
            <p:nvPr/>
          </p:nvSpPr>
          <p:spPr>
            <a:xfrm>
              <a:off x="5067084" y="342900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79" name="正方形/長方形 78"/>
            <p:cNvSpPr/>
            <p:nvPr/>
          </p:nvSpPr>
          <p:spPr>
            <a:xfrm>
              <a:off x="5580112" y="342900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0" name="正方形/長方形 79"/>
            <p:cNvSpPr/>
            <p:nvPr/>
          </p:nvSpPr>
          <p:spPr>
            <a:xfrm>
              <a:off x="5643148" y="371703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1" name="正方形/長方形 80"/>
            <p:cNvSpPr/>
            <p:nvPr/>
          </p:nvSpPr>
          <p:spPr>
            <a:xfrm>
              <a:off x="6660232" y="400506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2" name="正方形/長方形 81"/>
            <p:cNvSpPr/>
            <p:nvPr/>
          </p:nvSpPr>
          <p:spPr>
            <a:xfrm>
              <a:off x="6156176" y="4005064"/>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3" name="正方形/長方形 82"/>
            <p:cNvSpPr/>
            <p:nvPr/>
          </p:nvSpPr>
          <p:spPr>
            <a:xfrm>
              <a:off x="7164288" y="246327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4" name="正方形/長方形 83"/>
            <p:cNvSpPr/>
            <p:nvPr/>
          </p:nvSpPr>
          <p:spPr>
            <a:xfrm>
              <a:off x="6372200" y="311135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5" name="正方形/長方形 84"/>
            <p:cNvSpPr/>
            <p:nvPr/>
          </p:nvSpPr>
          <p:spPr>
            <a:xfrm>
              <a:off x="6732240" y="419147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6" name="正方形/長方形 85"/>
            <p:cNvSpPr/>
            <p:nvPr/>
          </p:nvSpPr>
          <p:spPr>
            <a:xfrm>
              <a:off x="6812632" y="433548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7" name="正方形/長方形 86"/>
            <p:cNvSpPr/>
            <p:nvPr/>
          </p:nvSpPr>
          <p:spPr>
            <a:xfrm>
              <a:off x="6890324" y="4509120"/>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88" name="正方形/長方形 87"/>
            <p:cNvSpPr/>
            <p:nvPr/>
          </p:nvSpPr>
          <p:spPr>
            <a:xfrm>
              <a:off x="6962332" y="4695527"/>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9" name="正方形/長方形 88"/>
            <p:cNvSpPr/>
            <p:nvPr/>
          </p:nvSpPr>
          <p:spPr>
            <a:xfrm>
              <a:off x="6075196" y="4191471"/>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0" name="正方形/長方形 89"/>
            <p:cNvSpPr/>
            <p:nvPr/>
          </p:nvSpPr>
          <p:spPr>
            <a:xfrm>
              <a:off x="6003188" y="440749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92" name="正方形/長方形 91"/>
            <p:cNvSpPr/>
            <p:nvPr/>
          </p:nvSpPr>
          <p:spPr>
            <a:xfrm>
              <a:off x="7933336" y="335699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93" name="正方形/長方形 92"/>
            <p:cNvSpPr/>
            <p:nvPr/>
          </p:nvSpPr>
          <p:spPr>
            <a:xfrm>
              <a:off x="8005344" y="354339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4" name="正方形/長方形 93"/>
            <p:cNvSpPr/>
            <p:nvPr/>
          </p:nvSpPr>
          <p:spPr>
            <a:xfrm>
              <a:off x="8085736" y="3687415"/>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5" name="正方形/長方形 94"/>
            <p:cNvSpPr/>
            <p:nvPr/>
          </p:nvSpPr>
          <p:spPr>
            <a:xfrm>
              <a:off x="8163428" y="3861048"/>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6" name="正方形/長方形 95"/>
            <p:cNvSpPr/>
            <p:nvPr/>
          </p:nvSpPr>
          <p:spPr>
            <a:xfrm>
              <a:off x="8235436" y="40770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97" name="正方形/長方形 96"/>
            <p:cNvSpPr/>
            <p:nvPr/>
          </p:nvSpPr>
          <p:spPr>
            <a:xfrm>
              <a:off x="7371340" y="335699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8" name="正方形/長方形 97"/>
            <p:cNvSpPr/>
            <p:nvPr/>
          </p:nvSpPr>
          <p:spPr>
            <a:xfrm>
              <a:off x="7290360" y="3543399"/>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sp>
          <p:nvSpPr>
            <p:cNvPr id="99" name="正方形/長方形 98"/>
            <p:cNvSpPr/>
            <p:nvPr/>
          </p:nvSpPr>
          <p:spPr>
            <a:xfrm>
              <a:off x="7227324" y="3759423"/>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3">
                                            <p:txEl>
                                              <p:pRg st="0" end="0"/>
                                            </p:txEl>
                                          </p:spTgt>
                                        </p:tgtEl>
                                        <p:attrNameLst>
                                          <p:attrName>style.visibility</p:attrName>
                                        </p:attrNameLst>
                                      </p:cBhvr>
                                      <p:to>
                                        <p:strVal val="visible"/>
                                      </p:to>
                                    </p:set>
                                    <p:animEffect transition="in" filter="wipe(left)">
                                      <p:cBhvr>
                                        <p:cTn id="12" dur="500"/>
                                        <p:tgtEl>
                                          <p:spTgt spid="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Reverse Problem on Suffix Trees</a:t>
            </a:r>
            <a:endParaRPr lang="ja-JP" altLang="en-US" dirty="0"/>
          </a:p>
        </p:txBody>
      </p:sp>
      <p:sp>
        <p:nvSpPr>
          <p:cNvPr id="236" name="正方形/長方形 235"/>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sp>
        <p:nvSpPr>
          <p:cNvPr id="51" name="円/楕円 50"/>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円/楕円 51"/>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52" idx="7"/>
            <a:endCxn id="51"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a:stCxn id="54" idx="0"/>
            <a:endCxn id="52"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1" name="正方形/長方形 60"/>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2" name="正方形/長方形 61"/>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3" name="正方形/長方形 62"/>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4" name="正方形/長方形 63"/>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65" name="直線コネクタ 69"/>
          <p:cNvCxnSpPr>
            <a:stCxn id="52" idx="2"/>
            <a:endCxn id="64"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a:stCxn id="66" idx="1"/>
            <a:endCxn id="51"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0" name="円/楕円 69"/>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70" idx="7"/>
            <a:endCxn id="52"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4" name="正方形/長方形 73"/>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75" name="直線コネクタ 74"/>
          <p:cNvCxnSpPr>
            <a:stCxn id="54" idx="5"/>
            <a:endCxn id="74"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5" name="角丸四角形吹き出し 84"/>
          <p:cNvSpPr/>
          <p:nvPr/>
        </p:nvSpPr>
        <p:spPr>
          <a:xfrm>
            <a:off x="179512" y="2276872"/>
            <a:ext cx="5184576" cy="864096"/>
          </a:xfrm>
          <a:prstGeom prst="wedgeRoundRectCallout">
            <a:avLst>
              <a:gd name="adj1" fmla="val 14752"/>
              <a:gd name="adj2" fmla="val -81906"/>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2400" dirty="0" smtClean="0"/>
              <a:t>A string </a:t>
            </a:r>
            <a:r>
              <a:rPr lang="en-US" altLang="ja-JP" sz="2400" i="1" dirty="0" smtClean="0"/>
              <a:t>w</a:t>
            </a:r>
            <a:r>
              <a:rPr lang="en-US" altLang="ja-JP" sz="2400" dirty="0" smtClean="0"/>
              <a:t> is said to </a:t>
            </a:r>
            <a:r>
              <a:rPr lang="en-US" altLang="ja-JP" sz="2400" u="sng" dirty="0" smtClean="0"/>
              <a:t>realize</a:t>
            </a:r>
            <a:r>
              <a:rPr lang="en-US" altLang="ja-JP" sz="2400" dirty="0" smtClean="0"/>
              <a:t> </a:t>
            </a:r>
            <a:r>
              <a:rPr lang="en-US" altLang="ja-JP" sz="2400" i="1" dirty="0" smtClean="0"/>
              <a:t>T</a:t>
            </a:r>
            <a:r>
              <a:rPr lang="en-US" altLang="ja-JP" sz="2400" dirty="0" smtClean="0"/>
              <a:t> </a:t>
            </a:r>
            <a:br>
              <a:rPr lang="en-US" altLang="ja-JP" sz="2400" dirty="0" smtClean="0"/>
            </a:br>
            <a:r>
              <a:rPr lang="en-US" altLang="ja-JP" sz="2400" dirty="0" smtClean="0"/>
              <a:t>if the suffix tree of </a:t>
            </a:r>
            <a:r>
              <a:rPr lang="en-US" altLang="ja-JP" sz="2400" i="1" dirty="0" smtClean="0"/>
              <a:t>w</a:t>
            </a:r>
            <a:r>
              <a:rPr lang="en-US" altLang="ja-JP" sz="2400" dirty="0" smtClean="0"/>
              <a:t> is isomorphic to </a:t>
            </a:r>
            <a:r>
              <a:rPr lang="en-US" altLang="ja-JP" sz="2400" i="1" dirty="0" smtClean="0"/>
              <a:t>T</a:t>
            </a:r>
            <a:r>
              <a:rPr lang="en-US" altLang="ja-JP"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Reverse Problem on Suffix Trees</a:t>
            </a:r>
            <a:endParaRPr lang="ja-JP" altLang="en-US" dirty="0"/>
          </a:p>
        </p:txBody>
      </p:sp>
      <p:sp>
        <p:nvSpPr>
          <p:cNvPr id="236" name="正方形/長方形 235"/>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sp>
        <p:nvSpPr>
          <p:cNvPr id="51" name="円/楕円 50"/>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円/楕円 51"/>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52" idx="7"/>
            <a:endCxn id="51"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a:stCxn id="54" idx="0"/>
            <a:endCxn id="52"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1" name="正方形/長方形 60"/>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2" name="正方形/長方形 61"/>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3" name="正方形/長方形 62"/>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64" name="正方形/長方形 63"/>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65" name="直線コネクタ 69"/>
          <p:cNvCxnSpPr>
            <a:stCxn id="52" idx="2"/>
            <a:endCxn id="64"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a:stCxn id="66" idx="1"/>
            <a:endCxn id="51"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0" name="円/楕円 69"/>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70" idx="7"/>
            <a:endCxn id="52"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sp>
        <p:nvSpPr>
          <p:cNvPr id="74" name="正方形/長方形 73"/>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endParaRPr kumimoji="1" lang="ja-JP" altLang="en-US" sz="2200" dirty="0"/>
          </a:p>
        </p:txBody>
      </p:sp>
      <p:cxnSp>
        <p:nvCxnSpPr>
          <p:cNvPr id="75" name="直線コネクタ 74"/>
          <p:cNvCxnSpPr>
            <a:stCxn id="54" idx="5"/>
            <a:endCxn id="74"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5" name="角丸四角形吹き出し 84"/>
          <p:cNvSpPr/>
          <p:nvPr/>
        </p:nvSpPr>
        <p:spPr>
          <a:xfrm>
            <a:off x="179512" y="2276872"/>
            <a:ext cx="7704856" cy="864096"/>
          </a:xfrm>
          <a:prstGeom prst="wedgeRoundRectCallout">
            <a:avLst>
              <a:gd name="adj1" fmla="val -2713"/>
              <a:gd name="adj2" fmla="val -78700"/>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2400" dirty="0" smtClean="0"/>
              <a:t>A string </a:t>
            </a:r>
            <a:r>
              <a:rPr lang="en-US" altLang="ja-JP" sz="2400" i="1" dirty="0" smtClean="0"/>
              <a:t>w</a:t>
            </a:r>
            <a:r>
              <a:rPr lang="en-US" altLang="ja-JP" sz="2400" dirty="0" smtClean="0"/>
              <a:t> is said to </a:t>
            </a:r>
            <a:r>
              <a:rPr lang="en-US" altLang="ja-JP" sz="2400" u="sng" dirty="0" smtClean="0"/>
              <a:t>realize</a:t>
            </a:r>
            <a:r>
              <a:rPr lang="en-US" altLang="ja-JP" sz="2400" dirty="0" smtClean="0"/>
              <a:t> (</a:t>
            </a:r>
            <a:r>
              <a:rPr lang="en-US" altLang="ja-JP" sz="2400" i="1" dirty="0" smtClean="0"/>
              <a:t>T</a:t>
            </a:r>
            <a:r>
              <a:rPr lang="en-US" altLang="ja-JP" sz="2400" dirty="0" smtClean="0"/>
              <a:t>, </a:t>
            </a:r>
            <a:r>
              <a:rPr lang="en-US" altLang="ja-JP" sz="2400" i="1" dirty="0" smtClean="0"/>
              <a:t>f</a:t>
            </a:r>
            <a:r>
              <a:rPr lang="en-US" altLang="ja-JP" sz="2400" dirty="0" smtClean="0"/>
              <a:t> ) if the suffix tree of </a:t>
            </a:r>
            <a:r>
              <a:rPr lang="en-US" altLang="ja-JP" sz="2400" i="1" dirty="0" smtClean="0"/>
              <a:t>w</a:t>
            </a:r>
            <a:r>
              <a:rPr lang="en-US" altLang="ja-JP" sz="2400" dirty="0" smtClean="0"/>
              <a:t> </a:t>
            </a:r>
            <a:br>
              <a:rPr lang="en-US" altLang="ja-JP" sz="2400" dirty="0" smtClean="0"/>
            </a:br>
            <a:r>
              <a:rPr lang="en-US" altLang="ja-JP" sz="2400" dirty="0" smtClean="0"/>
              <a:t>and its suffix links are isomorphic to </a:t>
            </a:r>
            <a:r>
              <a:rPr lang="en-US" altLang="ja-JP" sz="2400" i="1" dirty="0" smtClean="0"/>
              <a:t>T</a:t>
            </a:r>
            <a:r>
              <a:rPr lang="en-US" altLang="ja-JP" sz="2400" dirty="0" smtClean="0"/>
              <a:t> and </a:t>
            </a:r>
            <a:r>
              <a:rPr lang="en-US" altLang="ja-JP" sz="2400" i="1" dirty="0" smtClean="0"/>
              <a:t>f</a:t>
            </a:r>
            <a:r>
              <a:rPr lang="en-US" altLang="ja-JP" sz="2400" dirty="0" smtClean="0"/>
              <a:t>.</a:t>
            </a:r>
            <a:endParaRPr kumimoji="1" lang="ja-JP" altLang="en-US" sz="2400" dirty="0"/>
          </a:p>
        </p:txBody>
      </p:sp>
      <p:sp>
        <p:nvSpPr>
          <p:cNvPr id="40" name="角丸四角形吹き出し 39"/>
          <p:cNvSpPr/>
          <p:nvPr/>
        </p:nvSpPr>
        <p:spPr>
          <a:xfrm>
            <a:off x="3635896" y="3429000"/>
            <a:ext cx="1800200" cy="504056"/>
          </a:xfrm>
          <a:prstGeom prst="wedgeRoundRectCallout">
            <a:avLst>
              <a:gd name="adj1" fmla="val -57876"/>
              <a:gd name="adj2" fmla="val 169430"/>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link function </a:t>
            </a:r>
            <a:r>
              <a:rPr lang="en-US" altLang="ja-JP" sz="2000" i="1" dirty="0" smtClean="0"/>
              <a:t>f</a:t>
            </a:r>
            <a:endParaRPr kumimoji="1" lang="ja-JP" altLang="en-US" sz="2000" i="1" dirty="0"/>
          </a:p>
        </p:txBody>
      </p:sp>
      <p:grpSp>
        <p:nvGrpSpPr>
          <p:cNvPr id="101" name="グループ化 100"/>
          <p:cNvGrpSpPr/>
          <p:nvPr/>
        </p:nvGrpSpPr>
        <p:grpSpPr>
          <a:xfrm>
            <a:off x="1043608" y="3573000"/>
            <a:ext cx="3276364" cy="2664312"/>
            <a:chOff x="1043608" y="3573000"/>
            <a:chExt cx="3276364" cy="2664312"/>
          </a:xfrm>
        </p:grpSpPr>
        <p:cxnSp>
          <p:nvCxnSpPr>
            <p:cNvPr id="76" name="直線コネクタ 69"/>
            <p:cNvCxnSpPr>
              <a:stCxn id="66" idx="2"/>
              <a:endCxn id="54"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1" name="直線コネクタ 69"/>
            <p:cNvCxnSpPr>
              <a:stCxn id="61" idx="2"/>
              <a:endCxn id="74" idx="3"/>
            </p:cNvCxnSpPr>
            <p:nvPr/>
          </p:nvCxnSpPr>
          <p:spPr>
            <a:xfrm rot="5400000">
              <a:off x="3563888" y="5301208"/>
              <a:ext cx="468052" cy="1044116"/>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69"/>
            <p:cNvCxnSpPr>
              <a:stCxn id="63" idx="2"/>
              <a:endCxn id="61" idx="2"/>
            </p:cNvCxnSpPr>
            <p:nvPr/>
          </p:nvCxnSpPr>
          <p:spPr>
            <a:xfrm rot="5400000" flipH="1" flipV="1">
              <a:off x="3131840" y="5049180"/>
              <a:ext cx="648072" cy="1728192"/>
            </a:xfrm>
            <a:prstGeom prst="curvedConnector3">
              <a:avLst>
                <a:gd name="adj1" fmla="val -352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3" name="直線コネクタ 69"/>
            <p:cNvCxnSpPr>
              <a:stCxn id="60" idx="1"/>
              <a:endCxn id="63" idx="3"/>
            </p:cNvCxnSpPr>
            <p:nvPr/>
          </p:nvCxnSpPr>
          <p:spPr>
            <a:xfrm rot="10800000" flipV="1">
              <a:off x="2771800" y="5409220"/>
              <a:ext cx="864096" cy="648072"/>
            </a:xfrm>
            <a:prstGeom prst="curvedConnector3">
              <a:avLst>
                <a:gd name="adj1" fmla="val 90139"/>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4" name="直線コネクタ 69"/>
            <p:cNvCxnSpPr>
              <a:stCxn id="62" idx="2"/>
              <a:endCxn id="60" idx="2"/>
            </p:cNvCxnSpPr>
            <p:nvPr/>
          </p:nvCxnSpPr>
          <p:spPr>
            <a:xfrm rot="16200000" flipH="1">
              <a:off x="2879812" y="4653136"/>
              <a:ext cx="1588" cy="1872208"/>
            </a:xfrm>
            <a:prstGeom prst="curvedConnector3">
              <a:avLst>
                <a:gd name="adj1" fmla="val 729701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5" name="直線コネクタ 69"/>
            <p:cNvCxnSpPr>
              <a:stCxn id="73" idx="2"/>
              <a:endCxn id="62" idx="2"/>
            </p:cNvCxnSpPr>
            <p:nvPr/>
          </p:nvCxnSpPr>
          <p:spPr>
            <a:xfrm rot="16200000" flipH="1">
              <a:off x="1691680" y="5337212"/>
              <a:ext cx="1588" cy="504056"/>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69"/>
            <p:cNvCxnSpPr>
              <a:stCxn id="64" idx="1"/>
              <a:endCxn id="73" idx="1"/>
            </p:cNvCxnSpPr>
            <p:nvPr/>
          </p:nvCxnSpPr>
          <p:spPr>
            <a:xfrm rot="10800000" flipH="1" flipV="1">
              <a:off x="1043608" y="4689140"/>
              <a:ext cx="216024" cy="720080"/>
            </a:xfrm>
            <a:prstGeom prst="curvedConnector3">
              <a:avLst>
                <a:gd name="adj1" fmla="val -10582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7" name="直線コネクタ 69"/>
            <p:cNvCxnSpPr>
              <a:stCxn id="69" idx="1"/>
              <a:endCxn id="64" idx="1"/>
            </p:cNvCxnSpPr>
            <p:nvPr/>
          </p:nvCxnSpPr>
          <p:spPr>
            <a:xfrm rot="10800000" flipV="1">
              <a:off x="1043608" y="4113076"/>
              <a:ext cx="1588" cy="576064"/>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down)">
                                      <p:cBhvr>
                                        <p:cTn id="7" dur="500"/>
                                        <p:tgtEl>
                                          <p:spTgt spid="10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down)">
                                      <p:cBhvr>
                                        <p:cTn id="1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Reverse Problem on Suffix Trees</a:t>
            </a:r>
            <a:endParaRPr lang="ja-JP" altLang="en-US" dirty="0"/>
          </a:p>
        </p:txBody>
      </p:sp>
      <p:sp>
        <p:nvSpPr>
          <p:cNvPr id="236" name="正方形/長方形 235"/>
          <p:cNvSpPr/>
          <p:nvPr/>
        </p:nvSpPr>
        <p:spPr>
          <a:xfrm>
            <a:off x="179512" y="1196752"/>
            <a:ext cx="8784976" cy="864096"/>
          </a:xfrm>
          <a:prstGeom prst="rect">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wrap="none" lIns="72000" rIns="72000" rtlCol="0" anchor="ctr"/>
          <a:lstStyle/>
          <a:p>
            <a:pPr marL="342900" lvl="0" indent="-342900">
              <a:spcBef>
                <a:spcPct val="20000"/>
              </a:spcBef>
            </a:pPr>
            <a:r>
              <a:rPr lang="en-US" altLang="ja-JP" sz="2400" dirty="0" smtClean="0">
                <a:solidFill>
                  <a:prstClr val="black"/>
                </a:solidFill>
                <a:sym typeface="Symbol" pitchFamily="18" charset="2"/>
              </a:rPr>
              <a:t>Input	: An unlabeled ordered rooted tree</a:t>
            </a:r>
            <a:r>
              <a:rPr lang="ja-JP" altLang="en-US" sz="2400" dirty="0" smtClean="0">
                <a:solidFill>
                  <a:prstClr val="black"/>
                </a:solidFill>
                <a:sym typeface="Symbol" pitchFamily="18" charset="2"/>
              </a:rPr>
              <a:t>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u="sng" dirty="0" smtClean="0">
                <a:solidFill>
                  <a:prstClr val="black"/>
                </a:solidFill>
                <a:sym typeface="Symbol" pitchFamily="18" charset="2"/>
              </a:rPr>
              <a:t>links </a:t>
            </a:r>
            <a:r>
              <a:rPr lang="en-US" altLang="ja-JP" sz="2400" i="1" u="sng" dirty="0" smtClean="0">
                <a:solidFill>
                  <a:prstClr val="black"/>
                </a:solidFill>
                <a:sym typeface="Symbol" pitchFamily="18" charset="2"/>
              </a:rPr>
              <a:t>f</a:t>
            </a:r>
            <a:r>
              <a:rPr lang="en-US" altLang="ja-JP" sz="2400" dirty="0" smtClean="0">
                <a:solidFill>
                  <a:prstClr val="black"/>
                </a:solidFill>
                <a:sym typeface="Symbol" pitchFamily="18" charset="2"/>
              </a:rPr>
              <a:t>.</a:t>
            </a:r>
          </a:p>
          <a:p>
            <a:pPr marL="342900" lvl="0" indent="-342900" algn="just">
              <a:spcBef>
                <a:spcPct val="20000"/>
              </a:spcBef>
            </a:pPr>
            <a:r>
              <a:rPr lang="en-US" altLang="ja-JP" sz="2400" dirty="0" smtClean="0">
                <a:solidFill>
                  <a:prstClr val="black"/>
                </a:solidFill>
                <a:sym typeface="Symbol" pitchFamily="18" charset="2"/>
              </a:rPr>
              <a:t>Output	: A string which realizes </a:t>
            </a:r>
            <a:r>
              <a:rPr lang="en-US" altLang="ja-JP" sz="2400" i="1" dirty="0" smtClean="0">
                <a:solidFill>
                  <a:prstClr val="black"/>
                </a:solidFill>
                <a:sym typeface="Symbol" pitchFamily="18" charset="2"/>
              </a:rPr>
              <a:t>T</a:t>
            </a:r>
            <a:r>
              <a:rPr lang="en-US" altLang="ja-JP" sz="2400" dirty="0" smtClean="0">
                <a:solidFill>
                  <a:prstClr val="black"/>
                </a:solidFill>
                <a:sym typeface="Symbol" pitchFamily="18" charset="2"/>
              </a:rPr>
              <a:t> and </a:t>
            </a:r>
            <a:r>
              <a:rPr lang="en-US" altLang="ja-JP" sz="2400" i="1" dirty="0" smtClean="0">
                <a:solidFill>
                  <a:prstClr val="black"/>
                </a:solidFill>
                <a:sym typeface="Symbol" pitchFamily="18" charset="2"/>
              </a:rPr>
              <a:t>f</a:t>
            </a:r>
            <a:r>
              <a:rPr lang="en-US" altLang="ja-JP" sz="2400" dirty="0" smtClean="0">
                <a:solidFill>
                  <a:prstClr val="black"/>
                </a:solidFill>
                <a:sym typeface="Symbol" pitchFamily="18" charset="2"/>
              </a:rPr>
              <a:t> (if such exists).</a:t>
            </a:r>
            <a:endParaRPr lang="ja-JP" altLang="en-US" sz="2400" dirty="0">
              <a:solidFill>
                <a:prstClr val="black"/>
              </a:solidFill>
            </a:endParaRPr>
          </a:p>
        </p:txBody>
      </p:sp>
      <p:sp>
        <p:nvSpPr>
          <p:cNvPr id="51" name="円/楕円 50"/>
          <p:cNvSpPr/>
          <p:nvPr/>
        </p:nvSpPr>
        <p:spPr>
          <a:xfrm>
            <a:off x="2843808" y="34290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円/楕円 51"/>
          <p:cNvSpPr/>
          <p:nvPr/>
        </p:nvSpPr>
        <p:spPr>
          <a:xfrm>
            <a:off x="2267776" y="4005064"/>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52" idx="7"/>
            <a:endCxn id="51" idx="3"/>
          </p:cNvCxnSpPr>
          <p:nvPr/>
        </p:nvCxnSpPr>
        <p:spPr>
          <a:xfrm rot="5400000" flipH="1" flipV="1">
            <a:off x="2513583" y="3674839"/>
            <a:ext cx="372418" cy="37238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円/楕円 53"/>
          <p:cNvSpPr/>
          <p:nvPr/>
        </p:nvSpPr>
        <p:spPr>
          <a:xfrm>
            <a:off x="2699792" y="5229200"/>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a:stCxn id="54" idx="0"/>
            <a:endCxn id="52" idx="5"/>
          </p:cNvCxnSpPr>
          <p:nvPr/>
        </p:nvCxnSpPr>
        <p:spPr>
          <a:xfrm rot="16200000" flipV="1">
            <a:off x="2189540" y="4574947"/>
            <a:ext cx="978313" cy="3301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62" idx="0"/>
            <a:endCxn id="70" idx="4"/>
          </p:cNvCxnSpPr>
          <p:nvPr/>
        </p:nvCxnSpPr>
        <p:spPr>
          <a:xfrm rot="16200000" flipV="1">
            <a:off x="1709674" y="4995166"/>
            <a:ext cx="360072" cy="1079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3" idx="0"/>
            <a:endCxn id="54" idx="3"/>
          </p:cNvCxnSpPr>
          <p:nvPr/>
        </p:nvCxnSpPr>
        <p:spPr>
          <a:xfrm rot="5400000" flipH="1" flipV="1">
            <a:off x="2465750" y="5601054"/>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6" idx="3"/>
            <a:endCxn id="60" idx="0"/>
          </p:cNvCxnSpPr>
          <p:nvPr/>
        </p:nvCxnSpPr>
        <p:spPr>
          <a:xfrm rot="5400000">
            <a:off x="3689887" y="4952981"/>
            <a:ext cx="402249" cy="1501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6" idx="5"/>
            <a:endCxn id="61" idx="0"/>
          </p:cNvCxnSpPr>
          <p:nvPr/>
        </p:nvCxnSpPr>
        <p:spPr>
          <a:xfrm rot="16200000" flipH="1">
            <a:off x="4043737" y="4952964"/>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635896"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4</a:t>
            </a:r>
            <a:endParaRPr kumimoji="1" lang="ja-JP" altLang="en-US" sz="2200" dirty="0"/>
          </a:p>
        </p:txBody>
      </p:sp>
      <p:sp>
        <p:nvSpPr>
          <p:cNvPr id="61" name="正方形/長方形 60"/>
          <p:cNvSpPr/>
          <p:nvPr/>
        </p:nvSpPr>
        <p:spPr>
          <a:xfrm>
            <a:off x="413995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2</a:t>
            </a:r>
            <a:endParaRPr kumimoji="1" lang="ja-JP" altLang="en-US" sz="2200" dirty="0"/>
          </a:p>
        </p:txBody>
      </p:sp>
      <p:sp>
        <p:nvSpPr>
          <p:cNvPr id="62" name="正方形/長方形 61"/>
          <p:cNvSpPr/>
          <p:nvPr/>
        </p:nvSpPr>
        <p:spPr>
          <a:xfrm>
            <a:off x="1763688"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5</a:t>
            </a:r>
            <a:endParaRPr kumimoji="1" lang="ja-JP" altLang="en-US" sz="2200" dirty="0"/>
          </a:p>
        </p:txBody>
      </p:sp>
      <p:sp>
        <p:nvSpPr>
          <p:cNvPr id="63" name="正方形/長方形 62"/>
          <p:cNvSpPr/>
          <p:nvPr/>
        </p:nvSpPr>
        <p:spPr>
          <a:xfrm>
            <a:off x="2411760"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3</a:t>
            </a:r>
            <a:endParaRPr kumimoji="1" lang="ja-JP" altLang="en-US" sz="2200" dirty="0"/>
          </a:p>
        </p:txBody>
      </p:sp>
      <p:sp>
        <p:nvSpPr>
          <p:cNvPr id="64" name="正方形/長方形 63"/>
          <p:cNvSpPr/>
          <p:nvPr/>
        </p:nvSpPr>
        <p:spPr>
          <a:xfrm>
            <a:off x="1043608" y="450912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7</a:t>
            </a:r>
            <a:endParaRPr kumimoji="1" lang="ja-JP" altLang="en-US" sz="2200" dirty="0"/>
          </a:p>
        </p:txBody>
      </p:sp>
      <p:cxnSp>
        <p:nvCxnSpPr>
          <p:cNvPr id="65" name="直線コネクタ 69"/>
          <p:cNvCxnSpPr>
            <a:stCxn id="52" idx="2"/>
            <a:endCxn id="64" idx="0"/>
          </p:cNvCxnSpPr>
          <p:nvPr/>
        </p:nvCxnSpPr>
        <p:spPr>
          <a:xfrm rot="10800000" flipV="1">
            <a:off x="1223628" y="4149064"/>
            <a:ext cx="1044148"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6" name="円/楕円 65"/>
          <p:cNvSpPr/>
          <p:nvPr/>
        </p:nvSpPr>
        <p:spPr>
          <a:xfrm>
            <a:off x="3923928"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p:cNvCxnSpPr>
            <a:stCxn id="66" idx="1"/>
            <a:endCxn id="51" idx="5"/>
          </p:cNvCxnSpPr>
          <p:nvPr/>
        </p:nvCxnSpPr>
        <p:spPr>
          <a:xfrm rot="16200000" flipV="1">
            <a:off x="3053627" y="3710827"/>
            <a:ext cx="948482" cy="8764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直線コネクタ 69"/>
          <p:cNvCxnSpPr>
            <a:stCxn id="51" idx="2"/>
            <a:endCxn id="69" idx="0"/>
          </p:cNvCxnSpPr>
          <p:nvPr/>
        </p:nvCxnSpPr>
        <p:spPr>
          <a:xfrm rot="10800000" flipV="1">
            <a:off x="1223628" y="3573000"/>
            <a:ext cx="1620180" cy="360056"/>
          </a:xfrm>
          <a:prstGeom prst="curvedConnector2">
            <a:avLst/>
          </a:prstGeom>
          <a:ln w="25400"/>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043608" y="3933056"/>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8</a:t>
            </a:r>
            <a:endParaRPr kumimoji="1" lang="ja-JP" altLang="en-US" sz="2200" dirty="0"/>
          </a:p>
        </p:txBody>
      </p:sp>
      <p:sp>
        <p:nvSpPr>
          <p:cNvPr id="70" name="円/楕円 69"/>
          <p:cNvSpPr/>
          <p:nvPr/>
        </p:nvSpPr>
        <p:spPr>
          <a:xfrm>
            <a:off x="1691712" y="4581128"/>
            <a:ext cx="288000" cy="288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70" idx="7"/>
            <a:endCxn id="52" idx="3"/>
          </p:cNvCxnSpPr>
          <p:nvPr/>
        </p:nvCxnSpPr>
        <p:spPr>
          <a:xfrm rot="5400000" flipH="1" flipV="1">
            <a:off x="1937535" y="4250887"/>
            <a:ext cx="372418" cy="3724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73" idx="0"/>
            <a:endCxn id="70" idx="3"/>
          </p:cNvCxnSpPr>
          <p:nvPr/>
        </p:nvCxnSpPr>
        <p:spPr>
          <a:xfrm rot="5400000" flipH="1" flipV="1">
            <a:off x="1385646" y="4880958"/>
            <a:ext cx="402249" cy="294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259632" y="5229200"/>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lang="en-US" altLang="ja-JP" sz="2200" dirty="0" smtClean="0"/>
              <a:t>6</a:t>
            </a:r>
            <a:endParaRPr kumimoji="1" lang="ja-JP" altLang="en-US" sz="2200" dirty="0"/>
          </a:p>
        </p:txBody>
      </p:sp>
      <p:sp>
        <p:nvSpPr>
          <p:cNvPr id="74" name="正方形/長方形 73"/>
          <p:cNvSpPr/>
          <p:nvPr/>
        </p:nvSpPr>
        <p:spPr>
          <a:xfrm>
            <a:off x="2915816" y="5877272"/>
            <a:ext cx="360040" cy="360040"/>
          </a:xfrm>
          <a:prstGeom prst="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en-US" altLang="ja-JP" sz="2200" dirty="0" smtClean="0"/>
              <a:t>1</a:t>
            </a:r>
            <a:endParaRPr kumimoji="1" lang="ja-JP" altLang="en-US" sz="2200" dirty="0"/>
          </a:p>
        </p:txBody>
      </p:sp>
      <p:cxnSp>
        <p:nvCxnSpPr>
          <p:cNvPr id="75" name="直線コネクタ 74"/>
          <p:cNvCxnSpPr>
            <a:stCxn id="54" idx="5"/>
            <a:endCxn id="74" idx="0"/>
          </p:cNvCxnSpPr>
          <p:nvPr/>
        </p:nvCxnSpPr>
        <p:spPr>
          <a:xfrm rot="16200000" flipH="1">
            <a:off x="2819601" y="5601036"/>
            <a:ext cx="402249" cy="1502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5" name="角丸四角形吹き出し 84"/>
          <p:cNvSpPr/>
          <p:nvPr/>
        </p:nvSpPr>
        <p:spPr>
          <a:xfrm>
            <a:off x="179512" y="2276872"/>
            <a:ext cx="7704856" cy="864096"/>
          </a:xfrm>
          <a:prstGeom prst="wedgeRoundRectCallout">
            <a:avLst>
              <a:gd name="adj1" fmla="val -2713"/>
              <a:gd name="adj2" fmla="val -78700"/>
              <a:gd name="adj3" fmla="val 16667"/>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2400" dirty="0" smtClean="0"/>
              <a:t>A string </a:t>
            </a:r>
            <a:r>
              <a:rPr lang="en-US" altLang="ja-JP" sz="2400" i="1" dirty="0" smtClean="0"/>
              <a:t>w</a:t>
            </a:r>
            <a:r>
              <a:rPr lang="en-US" altLang="ja-JP" sz="2400" dirty="0" smtClean="0"/>
              <a:t> is said to </a:t>
            </a:r>
            <a:r>
              <a:rPr lang="en-US" altLang="ja-JP" sz="2400" u="sng" dirty="0" smtClean="0"/>
              <a:t>realize</a:t>
            </a:r>
            <a:r>
              <a:rPr lang="en-US" altLang="ja-JP" sz="2400" dirty="0" smtClean="0"/>
              <a:t> (</a:t>
            </a:r>
            <a:r>
              <a:rPr lang="en-US" altLang="ja-JP" sz="2400" i="1" dirty="0" smtClean="0"/>
              <a:t>T</a:t>
            </a:r>
            <a:r>
              <a:rPr lang="en-US" altLang="ja-JP" sz="2400" dirty="0" smtClean="0"/>
              <a:t>, </a:t>
            </a:r>
            <a:r>
              <a:rPr lang="en-US" altLang="ja-JP" sz="2400" i="1" dirty="0" smtClean="0"/>
              <a:t>f</a:t>
            </a:r>
            <a:r>
              <a:rPr lang="en-US" altLang="ja-JP" sz="2400" dirty="0" smtClean="0"/>
              <a:t> ) if the suffix tree of </a:t>
            </a:r>
            <a:r>
              <a:rPr lang="en-US" altLang="ja-JP" sz="2400" i="1" dirty="0" smtClean="0"/>
              <a:t>w</a:t>
            </a:r>
            <a:r>
              <a:rPr lang="en-US" altLang="ja-JP" sz="2400" dirty="0" smtClean="0"/>
              <a:t> </a:t>
            </a:r>
            <a:br>
              <a:rPr lang="en-US" altLang="ja-JP" sz="2400" dirty="0" smtClean="0"/>
            </a:br>
            <a:r>
              <a:rPr lang="en-US" altLang="ja-JP" sz="2400" dirty="0" smtClean="0"/>
              <a:t>and its suffix links are isomorphic to </a:t>
            </a:r>
            <a:r>
              <a:rPr lang="en-US" altLang="ja-JP" sz="2400" i="1" dirty="0" smtClean="0"/>
              <a:t>T</a:t>
            </a:r>
            <a:r>
              <a:rPr lang="en-US" altLang="ja-JP" sz="2400" dirty="0" smtClean="0"/>
              <a:t> and </a:t>
            </a:r>
            <a:r>
              <a:rPr lang="en-US" altLang="ja-JP" sz="2400" i="1" dirty="0" smtClean="0"/>
              <a:t>f</a:t>
            </a:r>
            <a:r>
              <a:rPr lang="en-US" altLang="ja-JP" sz="2400" dirty="0" smtClean="0"/>
              <a:t>.</a:t>
            </a:r>
            <a:endParaRPr kumimoji="1" lang="ja-JP" altLang="en-US" sz="2400" dirty="0"/>
          </a:p>
        </p:txBody>
      </p:sp>
      <p:cxnSp>
        <p:nvCxnSpPr>
          <p:cNvPr id="76" name="直線コネクタ 69"/>
          <p:cNvCxnSpPr>
            <a:stCxn id="66" idx="2"/>
            <a:endCxn id="54" idx="7"/>
          </p:cNvCxnSpPr>
          <p:nvPr/>
        </p:nvCxnSpPr>
        <p:spPr>
          <a:xfrm rot="10800000" flipV="1">
            <a:off x="2945616" y="4725127"/>
            <a:ext cx="978313" cy="546249"/>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7" name="直線コネクタ 69"/>
          <p:cNvCxnSpPr>
            <a:stCxn id="51" idx="2"/>
            <a:endCxn id="52" idx="0"/>
          </p:cNvCxnSpPr>
          <p:nvPr/>
        </p:nvCxnSpPr>
        <p:spPr>
          <a:xfrm rot="10800000" flipV="1">
            <a:off x="2411776" y="3573000"/>
            <a:ext cx="432032"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8" name="直線コネクタ 69"/>
          <p:cNvCxnSpPr>
            <a:stCxn id="52" idx="6"/>
            <a:endCxn id="66" idx="2"/>
          </p:cNvCxnSpPr>
          <p:nvPr/>
        </p:nvCxnSpPr>
        <p:spPr>
          <a:xfrm>
            <a:off x="2555776" y="4149064"/>
            <a:ext cx="1368152" cy="576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79" name="直線コネクタ 69"/>
          <p:cNvCxnSpPr>
            <a:stCxn id="52" idx="2"/>
            <a:endCxn id="70" idx="0"/>
          </p:cNvCxnSpPr>
          <p:nvPr/>
        </p:nvCxnSpPr>
        <p:spPr>
          <a:xfrm rot="10800000" flipV="1">
            <a:off x="1835712" y="4149064"/>
            <a:ext cx="432064" cy="432064"/>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nvGrpSpPr>
          <p:cNvPr id="86" name="グループ化 85"/>
          <p:cNvGrpSpPr/>
          <p:nvPr/>
        </p:nvGrpSpPr>
        <p:grpSpPr>
          <a:xfrm>
            <a:off x="1043608" y="4113076"/>
            <a:ext cx="3276364" cy="2124236"/>
            <a:chOff x="1043608" y="4113076"/>
            <a:chExt cx="3276364" cy="2124236"/>
          </a:xfrm>
        </p:grpSpPr>
        <p:cxnSp>
          <p:nvCxnSpPr>
            <p:cNvPr id="41" name="直線コネクタ 69"/>
            <p:cNvCxnSpPr>
              <a:stCxn id="61" idx="2"/>
              <a:endCxn id="74" idx="3"/>
            </p:cNvCxnSpPr>
            <p:nvPr/>
          </p:nvCxnSpPr>
          <p:spPr>
            <a:xfrm rot="5400000">
              <a:off x="3563888" y="5301208"/>
              <a:ext cx="468052" cy="1044116"/>
            </a:xfrm>
            <a:prstGeom prst="straightConnector1">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69"/>
            <p:cNvCxnSpPr>
              <a:stCxn id="63" idx="2"/>
              <a:endCxn id="61" idx="2"/>
            </p:cNvCxnSpPr>
            <p:nvPr/>
          </p:nvCxnSpPr>
          <p:spPr>
            <a:xfrm rot="5400000" flipH="1" flipV="1">
              <a:off x="3131840" y="5049180"/>
              <a:ext cx="648072" cy="1728192"/>
            </a:xfrm>
            <a:prstGeom prst="curvedConnector3">
              <a:avLst>
                <a:gd name="adj1" fmla="val -352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3" name="直線コネクタ 69"/>
            <p:cNvCxnSpPr>
              <a:stCxn id="60" idx="1"/>
              <a:endCxn id="63" idx="3"/>
            </p:cNvCxnSpPr>
            <p:nvPr/>
          </p:nvCxnSpPr>
          <p:spPr>
            <a:xfrm rot="10800000" flipV="1">
              <a:off x="2771800" y="5409220"/>
              <a:ext cx="864096" cy="648072"/>
            </a:xfrm>
            <a:prstGeom prst="curvedConnector3">
              <a:avLst>
                <a:gd name="adj1" fmla="val 90139"/>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4" name="直線コネクタ 69"/>
            <p:cNvCxnSpPr>
              <a:stCxn id="62" idx="2"/>
              <a:endCxn id="60" idx="2"/>
            </p:cNvCxnSpPr>
            <p:nvPr/>
          </p:nvCxnSpPr>
          <p:spPr>
            <a:xfrm rot="16200000" flipH="1">
              <a:off x="2879812" y="4653136"/>
              <a:ext cx="1588" cy="1872208"/>
            </a:xfrm>
            <a:prstGeom prst="curvedConnector3">
              <a:avLst>
                <a:gd name="adj1" fmla="val 72970174"/>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5" name="直線コネクタ 69"/>
            <p:cNvCxnSpPr>
              <a:stCxn id="73" idx="2"/>
              <a:endCxn id="62" idx="2"/>
            </p:cNvCxnSpPr>
            <p:nvPr/>
          </p:nvCxnSpPr>
          <p:spPr>
            <a:xfrm rot="16200000" flipH="1">
              <a:off x="1691680" y="5337212"/>
              <a:ext cx="1588" cy="504056"/>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69"/>
            <p:cNvCxnSpPr>
              <a:stCxn id="64" idx="1"/>
              <a:endCxn id="73" idx="1"/>
            </p:cNvCxnSpPr>
            <p:nvPr/>
          </p:nvCxnSpPr>
          <p:spPr>
            <a:xfrm rot="10800000" flipH="1" flipV="1">
              <a:off x="1043608" y="4689140"/>
              <a:ext cx="216024" cy="720080"/>
            </a:xfrm>
            <a:prstGeom prst="curvedConnector3">
              <a:avLst>
                <a:gd name="adj1" fmla="val -105822"/>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47" name="直線コネクタ 69"/>
            <p:cNvCxnSpPr>
              <a:stCxn id="69" idx="1"/>
              <a:endCxn id="64" idx="1"/>
            </p:cNvCxnSpPr>
            <p:nvPr/>
          </p:nvCxnSpPr>
          <p:spPr>
            <a:xfrm rot="10800000" flipV="1">
              <a:off x="1043608" y="4113076"/>
              <a:ext cx="1588" cy="576064"/>
            </a:xfrm>
            <a:prstGeom prst="curvedConnector3">
              <a:avLst>
                <a:gd name="adj1" fmla="val 14395466"/>
              </a:avLst>
            </a:prstGeom>
            <a:ln w="25400">
              <a:solidFill>
                <a:schemeClr val="accent2">
                  <a:lumMod val="60000"/>
                  <a:lumOff val="40000"/>
                </a:schemeClr>
              </a:solidFill>
              <a:prstDash val="dash"/>
              <a:headEnd type="triangle" w="lg" len="lg"/>
            </a:ln>
          </p:spPr>
          <p:style>
            <a:lnRef idx="1">
              <a:schemeClr val="accent1"/>
            </a:lnRef>
            <a:fillRef idx="0">
              <a:schemeClr val="accent1"/>
            </a:fillRef>
            <a:effectRef idx="0">
              <a:schemeClr val="accent1"/>
            </a:effectRef>
            <a:fontRef idx="minor">
              <a:schemeClr val="tx1"/>
            </a:fontRef>
          </p:style>
        </p:cxnSp>
      </p:grpSp>
      <p:sp>
        <p:nvSpPr>
          <p:cNvPr id="48" name="角丸四角形吹き出し 47"/>
          <p:cNvSpPr/>
          <p:nvPr/>
        </p:nvSpPr>
        <p:spPr>
          <a:xfrm>
            <a:off x="3635896" y="3429000"/>
            <a:ext cx="1800200" cy="504056"/>
          </a:xfrm>
          <a:prstGeom prst="wedgeRoundRectCallout">
            <a:avLst>
              <a:gd name="adj1" fmla="val -57876"/>
              <a:gd name="adj2" fmla="val 169430"/>
              <a:gd name="adj3" fmla="val 16667"/>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000" dirty="0" smtClean="0"/>
              <a:t>link function </a:t>
            </a:r>
            <a:r>
              <a:rPr lang="en-US" altLang="ja-JP" sz="2000" i="1" dirty="0" smtClean="0"/>
              <a:t>f</a:t>
            </a:r>
            <a:endParaRPr kumimoji="1" lang="ja-JP" altLang="en-US" sz="2000" i="1" dirty="0"/>
          </a:p>
        </p:txBody>
      </p:sp>
      <p:grpSp>
        <p:nvGrpSpPr>
          <p:cNvPr id="49" name="グループ化 225"/>
          <p:cNvGrpSpPr/>
          <p:nvPr/>
        </p:nvGrpSpPr>
        <p:grpSpPr>
          <a:xfrm>
            <a:off x="4860032" y="3771037"/>
            <a:ext cx="2722463" cy="1026115"/>
            <a:chOff x="5724128" y="3699029"/>
            <a:chExt cx="2722463" cy="1026115"/>
          </a:xfrm>
        </p:grpSpPr>
        <p:sp>
          <p:nvSpPr>
            <p:cNvPr id="50" name="右矢印 49"/>
            <p:cNvSpPr/>
            <p:nvPr/>
          </p:nvSpPr>
          <p:spPr>
            <a:xfrm>
              <a:off x="5724128" y="4005064"/>
              <a:ext cx="720080" cy="72008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543506" y="3699029"/>
              <a:ext cx="1903085" cy="954107"/>
            </a:xfrm>
            <a:prstGeom prst="rect">
              <a:avLst/>
            </a:prstGeom>
            <a:noFill/>
          </p:spPr>
          <p:txBody>
            <a:bodyPr wrap="none" rtlCol="0">
              <a:spAutoFit/>
            </a:bodyPr>
            <a:lstStyle/>
            <a:p>
              <a:r>
                <a:rPr kumimoji="1" lang="en-US" altLang="ja-JP" sz="2800" dirty="0" smtClean="0">
                  <a:latin typeface="Courier New" pitchFamily="49" charset="0"/>
                  <a:cs typeface="Courier New" pitchFamily="49" charset="0"/>
                </a:rPr>
                <a:t>12345678</a:t>
              </a:r>
              <a:br>
                <a:rPr kumimoji="1" lang="en-US" altLang="ja-JP" sz="2800" dirty="0" smtClean="0">
                  <a:latin typeface="Courier New" pitchFamily="49" charset="0"/>
                  <a:cs typeface="Courier New" pitchFamily="49" charset="0"/>
                </a:rPr>
              </a:br>
              <a:r>
                <a:rPr kumimoji="1" lang="en-US" altLang="ja-JP" sz="2800" dirty="0" err="1" smtClean="0">
                  <a:latin typeface="Courier New" pitchFamily="49" charset="0"/>
                  <a:cs typeface="Courier New" pitchFamily="49" charset="0"/>
                </a:rPr>
                <a:t>ababaaa</a:t>
              </a:r>
              <a:r>
                <a:rPr kumimoji="1" lang="en-US" altLang="ja-JP" sz="2800" dirty="0" smtClean="0">
                  <a:latin typeface="Courier New" pitchFamily="49" charset="0"/>
                  <a:cs typeface="Courier New" pitchFamily="49" charset="0"/>
                </a:rPr>
                <a:t>$</a:t>
              </a:r>
              <a:endParaRPr kumimoji="1" lang="ja-JP" altLang="en-US" sz="2800" dirty="0">
                <a:latin typeface="Courier New" pitchFamily="49" charset="0"/>
                <a:cs typeface="Courier New" pitchFamily="49" charset="0"/>
              </a:endParaRPr>
            </a:p>
          </p:txBody>
        </p:sp>
      </p:grpSp>
      <p:grpSp>
        <p:nvGrpSpPr>
          <p:cNvPr id="81" name="グループ化 37"/>
          <p:cNvGrpSpPr/>
          <p:nvPr/>
        </p:nvGrpSpPr>
        <p:grpSpPr>
          <a:xfrm>
            <a:off x="1547664" y="3615407"/>
            <a:ext cx="2160240" cy="461665"/>
            <a:chOff x="1907704" y="2276872"/>
            <a:chExt cx="2160240" cy="461665"/>
          </a:xfrm>
        </p:grpSpPr>
        <p:sp>
          <p:nvSpPr>
            <p:cNvPr id="82" name="正方形/長方形 81"/>
            <p:cNvSpPr/>
            <p:nvPr/>
          </p:nvSpPr>
          <p:spPr>
            <a:xfrm>
              <a:off x="1907704"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t>
              </a:r>
              <a:endParaRPr lang="ja-JP" altLang="en-US" sz="2400" dirty="0">
                <a:latin typeface="Courier New" pitchFamily="49" charset="0"/>
                <a:cs typeface="Courier New" pitchFamily="49" charset="0"/>
              </a:endParaRPr>
            </a:p>
          </p:txBody>
        </p:sp>
        <p:sp>
          <p:nvSpPr>
            <p:cNvPr id="83" name="正方形/長方形 82"/>
            <p:cNvSpPr/>
            <p:nvPr/>
          </p:nvSpPr>
          <p:spPr>
            <a:xfrm>
              <a:off x="36989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b</a:t>
              </a:r>
              <a:endParaRPr lang="ja-JP" altLang="en-US" sz="2400" dirty="0">
                <a:latin typeface="Courier New" pitchFamily="49" charset="0"/>
                <a:cs typeface="Courier New" pitchFamily="49" charset="0"/>
              </a:endParaRPr>
            </a:p>
          </p:txBody>
        </p:sp>
        <p:sp>
          <p:nvSpPr>
            <p:cNvPr id="84" name="正方形/長方形 83"/>
            <p:cNvSpPr/>
            <p:nvPr/>
          </p:nvSpPr>
          <p:spPr>
            <a:xfrm>
              <a:off x="3059832" y="2276872"/>
              <a:ext cx="369012" cy="461665"/>
            </a:xfrm>
            <a:prstGeom prst="rect">
              <a:avLst/>
            </a:prstGeom>
          </p:spPr>
          <p:txBody>
            <a:bodyPr wrap="none">
              <a:spAutoFit/>
            </a:bodyPr>
            <a:lstStyle/>
            <a:p>
              <a:r>
                <a:rPr lang="en-US" altLang="ja-JP" sz="2400" dirty="0" smtClean="0">
                  <a:latin typeface="Courier New" pitchFamily="49" charset="0"/>
                  <a:cs typeface="Courier New" pitchFamily="49" charset="0"/>
                </a:rPr>
                <a:t>a</a:t>
              </a:r>
              <a:endParaRPr lang="ja-JP" altLang="en-US" sz="2400" dirty="0">
                <a:latin typeface="Courier New" pitchFamily="49" charset="0"/>
                <a:cs typeface="Courier New" pitchFamily="49"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par>
                                <p:cTn id="8" presetID="3" presetClass="entr" presetSubtype="10"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blinds(horizontal)">
                                      <p:cBhvr>
                                        <p:cTn id="1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21pt]{jarticle}\pagestyle{empty}&#10;\begin{document}&#10;&#10;\end{document}"/>
  <p:tag name="TEX2PS" val="platex $(base).tex; dvipsk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theme1.xml><?xml version="1.0" encoding="utf-8"?>
<a:theme xmlns:a="http://schemas.openxmlformats.org/drawingml/2006/main" name="20091214_sem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SPゴシック_TimesNewRoma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89513</TotalTime>
  <Words>5466</Words>
  <Application>Microsoft Office PowerPoint</Application>
  <PresentationFormat>画面に合わせる (4:3)</PresentationFormat>
  <Paragraphs>1548</Paragraphs>
  <Slides>56</Slides>
  <Notes>43</Notes>
  <HiddenSlides>16</HiddenSlides>
  <MMClips>0</MMClips>
  <ScaleCrop>false</ScaleCrop>
  <HeadingPairs>
    <vt:vector size="4" baseType="variant">
      <vt:variant>
        <vt:lpstr>テーマ</vt:lpstr>
      </vt:variant>
      <vt:variant>
        <vt:i4>1</vt:i4>
      </vt:variant>
      <vt:variant>
        <vt:lpstr>スライド タイトル</vt:lpstr>
      </vt:variant>
      <vt:variant>
        <vt:i4>56</vt:i4>
      </vt:variant>
    </vt:vector>
  </HeadingPairs>
  <TitlesOfParts>
    <vt:vector size="57" baseType="lpstr">
      <vt:lpstr>20091214_semi</vt:lpstr>
      <vt:lpstr>Inferring Strings from Suffix Trees and Links on a Binary Alphabet</vt:lpstr>
      <vt:lpstr>Outline</vt:lpstr>
      <vt:lpstr>Reverse Problems on String Data Structures</vt:lpstr>
      <vt:lpstr>Reverse Problems on String Data Structures</vt:lpstr>
      <vt:lpstr>Suffix Tree, Suffix Links</vt:lpstr>
      <vt:lpstr>Direct Problem on Suffix Trees</vt:lpstr>
      <vt:lpstr>Reverse Problem on Suffix Trees</vt:lpstr>
      <vt:lpstr>Reverse Problem on Suffix Trees</vt:lpstr>
      <vt:lpstr>Reverse Problem on Suffix Trees</vt:lpstr>
      <vt:lpstr>Reverse Problem on Suffix Trees</vt:lpstr>
      <vt:lpstr>How can we solve this problem?</vt:lpstr>
      <vt:lpstr>How can we solve this problem?</vt:lpstr>
      <vt:lpstr>How can we solve this problem?</vt:lpstr>
      <vt:lpstr>Outline</vt:lpstr>
      <vt:lpstr>Notations</vt:lpstr>
      <vt:lpstr>Preconditions of an Input</vt:lpstr>
      <vt:lpstr>Depth of Nodes</vt:lpstr>
      <vt:lpstr>In what follows…</vt:lpstr>
      <vt:lpstr>Conditions for g to hold</vt:lpstr>
      <vt:lpstr>Conditions for g to hold</vt:lpstr>
      <vt:lpstr>Conditions for g to hold</vt:lpstr>
      <vt:lpstr>Labels for Inner Edges</vt:lpstr>
      <vt:lpstr>Lg and Dg</vt:lpstr>
      <vt:lpstr>Lg and Dg</vt:lpstr>
      <vt:lpstr>Conditions for g to hold</vt:lpstr>
      <vt:lpstr>Suffix Tour Graph</vt:lpstr>
      <vt:lpstr>Suffix Tour Graph</vt:lpstr>
      <vt:lpstr>Suffix Tour Graph</vt:lpstr>
      <vt:lpstr>Suffix Tour Graph</vt:lpstr>
      <vt:lpstr>Necessary and Sufficient Condition for (T, f ) and g to be valid</vt:lpstr>
      <vt:lpstr>Necessary and Sufficient Condition for (T, f ) and g to be valid</vt:lpstr>
      <vt:lpstr>Computing an Eulerian Cycle</vt:lpstr>
      <vt:lpstr>On a Binary Alphabet</vt:lpstr>
      <vt:lpstr>On a Binary Alphabet</vt:lpstr>
      <vt:lpstr>On a Binary Alphabet</vt:lpstr>
      <vt:lpstr>On a Binary Alphabet</vt:lpstr>
      <vt:lpstr>On a Binary Alphabet</vt:lpstr>
      <vt:lpstr>On a Binary Alphabet</vt:lpstr>
      <vt:lpstr>Summary</vt:lpstr>
      <vt:lpstr>Exercise?</vt:lpstr>
      <vt:lpstr>Hints</vt:lpstr>
      <vt:lpstr>Exercise?</vt:lpstr>
      <vt:lpstr>Ex</vt:lpstr>
      <vt:lpstr>Ex</vt:lpstr>
      <vt:lpstr>Ex</vt:lpstr>
      <vt:lpstr>スライド 46</vt:lpstr>
      <vt:lpstr>記号</vt:lpstr>
      <vt:lpstr>没スライド</vt:lpstr>
      <vt:lpstr>準備</vt:lpstr>
      <vt:lpstr>準備</vt:lpstr>
      <vt:lpstr>Suffix Tree, Suffix Links</vt:lpstr>
      <vt:lpstr>記号の定義</vt:lpstr>
      <vt:lpstr>Lg and Dg</vt:lpstr>
      <vt:lpstr>On a Binary Alphabet</vt:lpstr>
      <vt:lpstr>To Find a Valid Labeling Function g</vt:lpstr>
      <vt:lpstr>条件の４-3まで満たされているときに, 4-4が満たされているかをチェックしつつ満たされていたら文字列を出力するアルゴリズム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バイナリ文字列における 接尾辞木の逆問題</dc:title>
  <dc:creator>it</dc:creator>
  <cp:lastModifiedBy>it</cp:lastModifiedBy>
  <cp:revision>6609</cp:revision>
  <dcterms:created xsi:type="dcterms:W3CDTF">2011-01-07T02:08:58Z</dcterms:created>
  <dcterms:modified xsi:type="dcterms:W3CDTF">2011-08-30T07:31:58Z</dcterms:modified>
</cp:coreProperties>
</file>